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60" r:id="rId3"/>
    <p:sldId id="262" r:id="rId4"/>
    <p:sldId id="268" r:id="rId5"/>
    <p:sldId id="269" r:id="rId6"/>
    <p:sldId id="283" r:id="rId7"/>
    <p:sldId id="282" r:id="rId8"/>
    <p:sldId id="263" r:id="rId9"/>
    <p:sldId id="264" r:id="rId10"/>
    <p:sldId id="265" r:id="rId11"/>
    <p:sldId id="271" r:id="rId12"/>
    <p:sldId id="273" r:id="rId13"/>
    <p:sldId id="275" r:id="rId14"/>
    <p:sldId id="272" r:id="rId15"/>
    <p:sldId id="266" r:id="rId16"/>
    <p:sldId id="274" r:id="rId17"/>
    <p:sldId id="281" r:id="rId18"/>
    <p:sldId id="267" r:id="rId19"/>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6" autoAdjust="0"/>
    <p:restoredTop sz="94660"/>
  </p:normalViewPr>
  <p:slideViewPr>
    <p:cSldViewPr snapToGrid="0">
      <p:cViewPr varScale="1">
        <p:scale>
          <a:sx n="67" d="100"/>
          <a:sy n="67" d="100"/>
        </p:scale>
        <p:origin x="7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bin"/><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bin"/><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fr-FR" sz="20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Développement Organisationnel dans un contexte d’Organisation de la Société Civile Internationale (OSCI)</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381344"/>
            <a:ext cx="8854396" cy="862352"/>
          </a:xfrm>
          <a:prstGeom prst="rect">
            <a:avLst/>
          </a:prstGeom>
          <a:noFill/>
        </p:spPr>
        <p:txBody>
          <a:bodyPr wrap="square" rtlCol="0">
            <a:spAutoFit/>
          </a:bodyPr>
          <a:lstStyle/>
          <a:p>
            <a:pPr algn="ctr">
              <a:lnSpc>
                <a:spcPct val="107000"/>
              </a:lnSpc>
              <a:spcAft>
                <a:spcPts val="800"/>
              </a:spcAft>
            </a:pPr>
            <a:r>
              <a:rPr lang="fr-FR"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F</a:t>
            </a:r>
            <a:r>
              <a:rPr lang="fr-FR" sz="24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ormation des Responsables des Organisations Membres de la FOASPS en gestion des Associations et Développement Organisationnel (DO)</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655552"/>
            <a:ext cx="12191999" cy="1446550"/>
          </a:xfrm>
          <a:prstGeom prst="rect">
            <a:avLst/>
          </a:prstGeom>
          <a:solidFill>
            <a:schemeClr val="accent1">
              <a:lumMod val="60000"/>
              <a:lumOff val="40000"/>
            </a:schemeClr>
          </a:solidFill>
        </p:spPr>
        <p:txBody>
          <a:bodyPr wrap="square" rtlCol="0">
            <a:spAutoFit/>
          </a:bodyPr>
          <a:lstStyle/>
          <a:p>
            <a:pPr algn="ctr"/>
            <a:r>
              <a:rPr lang="fr-FR" sz="4400" b="1" dirty="0">
                <a:latin typeface="Arial Narrow" panose="020B0606020202030204" pitchFamily="34" charset="0"/>
              </a:rPr>
              <a:t>Module 1 :  </a:t>
            </a:r>
          </a:p>
          <a:p>
            <a:pPr algn="ctr"/>
            <a:r>
              <a:rPr lang="fr-FR" sz="4400" b="1" dirty="0">
                <a:latin typeface="Arial Narrow" panose="020B0606020202030204" pitchFamily="34" charset="0"/>
              </a:rPr>
              <a:t>Module de Lancement (Présentiel ou Webinar 1)</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14300"/>
            <a:ext cx="10515600" cy="1434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4  (1/3)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De l’inclusion du genre et de la jeunesse</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37307" y="1891415"/>
            <a:ext cx="639127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2800" b="1" kern="100" dirty="0">
                <a:effectLst/>
                <a:latin typeface="Arial Narrow" panose="020B0606020202030204" pitchFamily="34" charset="0"/>
                <a:ea typeface="Calibri" panose="020F0502020204030204" pitchFamily="34" charset="0"/>
                <a:cs typeface="Times New Roman" panose="02020603050405020304" pitchFamily="18" charset="0"/>
              </a:rPr>
              <a:t>Il s’agit d’une question transversale dans le Développement Organisationnel</a:t>
            </a:r>
            <a:endParaRPr lang="fr-FR" sz="28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r>
              <a:rPr lang="fr-FR" kern="100" dirty="0">
                <a:effectLst/>
                <a:latin typeface="Arial Narrow" panose="020B0606020202030204" pitchFamily="34" charset="0"/>
                <a:ea typeface="Calibri" panose="020F0502020204030204" pitchFamily="34" charset="0"/>
                <a:cs typeface="Times New Roman" panose="02020603050405020304" pitchFamily="18" charset="0"/>
              </a:rPr>
              <a:t>Pourquoi parler d’inclusion genre et jeunes ?</a:t>
            </a:r>
          </a:p>
          <a:p>
            <a:pPr lvl="2">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D’ordinaire, les femmes et les jeunes sont l’objet d’exclusion </a:t>
            </a:r>
          </a:p>
          <a:p>
            <a:pPr lvl="2">
              <a:lnSpc>
                <a:spcPct val="100000"/>
              </a:lnSpc>
              <a:spcBef>
                <a:spcPts val="0"/>
              </a:spcBef>
              <a:buFont typeface="Wingdings" panose="05000000000000000000" pitchFamily="2"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Les auteurs de ces exclusion</a:t>
            </a:r>
            <a:r>
              <a:rPr lang="fr-FR" sz="2200" kern="100" dirty="0">
                <a:latin typeface="Arial Narrow" panose="020B0606020202030204" pitchFamily="34" charset="0"/>
                <a:ea typeface="Calibri" panose="020F0502020204030204" pitchFamily="34" charset="0"/>
                <a:cs typeface="Times New Roman" panose="02020603050405020304" pitchFamily="18" charset="0"/>
              </a:rPr>
              <a:t>s n’en sont pas toujours conscients</a:t>
            </a:r>
            <a:endParaRPr lang="fr-FR" sz="22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r>
              <a:rPr lang="fr-FR" kern="100" dirty="0">
                <a:effectLst/>
                <a:latin typeface="Arial Narrow" panose="020B0606020202030204" pitchFamily="34" charset="0"/>
                <a:ea typeface="Calibri" panose="020F0502020204030204" pitchFamily="34" charset="0"/>
                <a:cs typeface="Times New Roman" panose="02020603050405020304" pitchFamily="18" charset="0"/>
              </a:rPr>
              <a:t>Genre et jeunes pour faire face aux inégalités</a:t>
            </a:r>
          </a:p>
          <a:p>
            <a:pPr lvl="2">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Les femmes pour restaurer l’équilibre, et utiliser ‘’les deux cerveaux’’ de l’Organisation</a:t>
            </a:r>
          </a:p>
          <a:p>
            <a:pPr lvl="2">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Les jeunes  pour assurer la relève, mais aussi apporter du sang neuf à l’Organisation/ au projet</a:t>
            </a:r>
          </a:p>
          <a:p>
            <a:pPr lvl="2">
              <a:lnSpc>
                <a:spcPct val="100000"/>
              </a:lnSpc>
              <a:spcBef>
                <a:spcPts val="0"/>
              </a:spcBef>
              <a:buFont typeface="Wingdings" panose="05000000000000000000" pitchFamily="2" charset="2"/>
              <a:buChar char="§"/>
            </a:pP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531F7521-EC3C-6847-175E-B352B9E28610}"/>
              </a:ext>
            </a:extLst>
          </p:cNvPr>
          <p:cNvPicPr>
            <a:picLocks noChangeAspect="1"/>
          </p:cNvPicPr>
          <p:nvPr/>
        </p:nvPicPr>
        <p:blipFill rotWithShape="1">
          <a:blip r:embed="rId2"/>
          <a:srcRect l="5136" r="8070" b="21739"/>
          <a:stretch/>
        </p:blipFill>
        <p:spPr>
          <a:xfrm>
            <a:off x="6628582" y="1891415"/>
            <a:ext cx="5324143" cy="4351338"/>
          </a:xfrm>
          <a:prstGeom prst="rect">
            <a:avLst/>
          </a:prstGeom>
        </p:spPr>
      </p:pic>
    </p:spTree>
    <p:extLst>
      <p:ext uri="{BB962C8B-B14F-4D97-AF65-F5344CB8AC3E}">
        <p14:creationId xmlns:p14="http://schemas.microsoft.com/office/powerpoint/2010/main" val="185240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2231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4  (2/3)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De l’inclusion du genre et de la jeunesse</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73116" y="1757854"/>
            <a:ext cx="8234856" cy="4877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2200" b="1" kern="100" dirty="0">
                <a:effectLst/>
                <a:latin typeface="Arial Narrow" panose="020B0606020202030204" pitchFamily="34" charset="0"/>
                <a:ea typeface="Calibri" panose="020F0502020204030204" pitchFamily="34" charset="0"/>
                <a:cs typeface="Times New Roman" panose="02020603050405020304" pitchFamily="18" charset="0"/>
              </a:rPr>
              <a:t>Définitions du genre : (Inspirée par l’Institut de recherche en santé du Canada)</a:t>
            </a:r>
          </a:p>
          <a:p>
            <a:pPr lvl="1"/>
            <a:r>
              <a:rPr lang="fr-FR" sz="2200" dirty="0">
                <a:latin typeface="Arial Narrow" panose="020B0606020202030204" pitchFamily="34" charset="0"/>
              </a:rPr>
              <a:t>Le terme </a:t>
            </a:r>
            <a:r>
              <a:rPr lang="fr-FR" sz="2200" b="1" dirty="0">
                <a:latin typeface="Arial Narrow" panose="020B0606020202030204" pitchFamily="34" charset="0"/>
              </a:rPr>
              <a:t>sexe</a:t>
            </a:r>
            <a:r>
              <a:rPr lang="fr-FR" sz="2200" dirty="0">
                <a:latin typeface="Arial Narrow" panose="020B0606020202030204" pitchFamily="34" charset="0"/>
              </a:rPr>
              <a:t> renvoie à un ensemble d’attributs biologiques retrouvés chez les humains et les animaux. Il est lié principalement à des caractéristiques physiques et physiologiques, telles que les chromosomes, l’expression génique, les niveaux d’hormones et l’anatomie du système reproducteur. On décrit généralement le sexe en termes binaires, « femme » ou « homme ».</a:t>
            </a:r>
          </a:p>
          <a:p>
            <a:pPr lvl="1"/>
            <a:r>
              <a:rPr lang="fr-FR" sz="2200" dirty="0">
                <a:latin typeface="Arial Narrow" panose="020B0606020202030204" pitchFamily="34" charset="0"/>
              </a:rPr>
              <a:t>Le terme </a:t>
            </a:r>
            <a:r>
              <a:rPr lang="fr-FR" sz="2200" b="1" dirty="0">
                <a:latin typeface="Arial Narrow" panose="020B0606020202030204" pitchFamily="34" charset="0"/>
              </a:rPr>
              <a:t>genre</a:t>
            </a:r>
            <a:r>
              <a:rPr lang="fr-FR" sz="2200" dirty="0">
                <a:latin typeface="Arial Narrow" panose="020B0606020202030204" pitchFamily="34" charset="0"/>
              </a:rPr>
              <a:t> renvoie aux rôles, aux comportements, aux expressions et aux identités que la société construit pour les hommes, les femmes, les filles, les garçons et personnes de divers sexes. Le genre influe sur la perception que les gens ont d’eux-mêmes et d’autrui, leur façon d’agir et d’interagir, ainsi que la répartition du pouvoir et des ressources dans la société. L’identité du genre n’est ni binaire (fille/femme, garçon/homme) ni statique. </a:t>
            </a:r>
          </a:p>
        </p:txBody>
      </p:sp>
      <p:pic>
        <p:nvPicPr>
          <p:cNvPr id="6" name="Image 5">
            <a:extLst>
              <a:ext uri="{FF2B5EF4-FFF2-40B4-BE49-F238E27FC236}">
                <a16:creationId xmlns:a16="http://schemas.microsoft.com/office/drawing/2014/main" id="{DF2E0438-C13F-3C02-72AC-451A67AC7989}"/>
              </a:ext>
            </a:extLst>
          </p:cNvPr>
          <p:cNvPicPr>
            <a:picLocks noChangeAspect="1"/>
          </p:cNvPicPr>
          <p:nvPr/>
        </p:nvPicPr>
        <p:blipFill>
          <a:blip r:embed="rId2"/>
          <a:stretch>
            <a:fillRect/>
          </a:stretch>
        </p:blipFill>
        <p:spPr>
          <a:xfrm>
            <a:off x="8607972" y="1967506"/>
            <a:ext cx="3429000" cy="4457700"/>
          </a:xfrm>
          <a:prstGeom prst="rect">
            <a:avLst/>
          </a:prstGeom>
        </p:spPr>
      </p:pic>
    </p:spTree>
    <p:extLst>
      <p:ext uri="{BB962C8B-B14F-4D97-AF65-F5344CB8AC3E}">
        <p14:creationId xmlns:p14="http://schemas.microsoft.com/office/powerpoint/2010/main" val="3873437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2A166C-911F-903F-90E0-C05DE67014E8}"/>
              </a:ext>
            </a:extLst>
          </p:cNvPr>
          <p:cNvPicPr>
            <a:picLocks noChangeAspect="1"/>
          </p:cNvPicPr>
          <p:nvPr/>
        </p:nvPicPr>
        <p:blipFill rotWithShape="1">
          <a:blip r:embed="rId2"/>
          <a:srcRect l="18069" t="7882" r="18233" b="33374"/>
          <a:stretch/>
        </p:blipFill>
        <p:spPr>
          <a:xfrm>
            <a:off x="7160877" y="2356946"/>
            <a:ext cx="5031123" cy="340984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2231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4  (3/3)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De l’inclusion du genre et de la jeunesse</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92150" y="1957349"/>
            <a:ext cx="7372367" cy="4510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2600" b="1" kern="100" dirty="0">
                <a:effectLst/>
                <a:latin typeface="Arial Narrow" panose="020B0606020202030204" pitchFamily="34" charset="0"/>
                <a:ea typeface="Calibri" panose="020F0502020204030204" pitchFamily="34" charset="0"/>
                <a:cs typeface="Times New Roman" panose="02020603050405020304" pitchFamily="18" charset="0"/>
              </a:rPr>
              <a:t>Définitions de la </a:t>
            </a:r>
            <a:r>
              <a:rPr lang="fr-FR" sz="2600" b="1" kern="100" dirty="0">
                <a:latin typeface="Arial Narrow" panose="020B0606020202030204" pitchFamily="34" charset="0"/>
                <a:ea typeface="Calibri" panose="020F0502020204030204" pitchFamily="34" charset="0"/>
                <a:cs typeface="Times New Roman" panose="02020603050405020304" pitchFamily="18" charset="0"/>
              </a:rPr>
              <a:t>j</a:t>
            </a:r>
            <a:r>
              <a:rPr lang="fr-FR" sz="2600" b="1" kern="100" dirty="0">
                <a:effectLst/>
                <a:latin typeface="Arial Narrow" panose="020B0606020202030204" pitchFamily="34" charset="0"/>
                <a:ea typeface="Calibri" panose="020F0502020204030204" pitchFamily="34" charset="0"/>
                <a:cs typeface="Times New Roman" panose="02020603050405020304" pitchFamily="18" charset="0"/>
              </a:rPr>
              <a:t>eunesse </a:t>
            </a:r>
            <a:r>
              <a:rPr lang="fr-FR" sz="2600" b="1" kern="100" dirty="0">
                <a:latin typeface="Arial Narrow" panose="020B0606020202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2600" b="1" kern="100" dirty="0">
                <a:effectLst/>
                <a:latin typeface="Arial Narrow" panose="020B0606020202030204" pitchFamily="34" charset="0"/>
                <a:ea typeface="Calibri" panose="020F0502020204030204" pitchFamily="34" charset="0"/>
                <a:cs typeface="Times New Roman" panose="02020603050405020304" pitchFamily="18" charset="0"/>
                <a:sym typeface="Wingdings" panose="05000000000000000000" pitchFamily="2" charset="2"/>
              </a:rPr>
              <a:t>Inspiré par Wikipédia) :</a:t>
            </a:r>
            <a:endParaRPr lang="fr-FR" sz="2600" b="1" kern="1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r>
              <a:rPr lang="fr-FR" sz="2600" dirty="0">
                <a:latin typeface="Arial Narrow" panose="020B0606020202030204" pitchFamily="34" charset="0"/>
              </a:rPr>
              <a:t>La </a:t>
            </a:r>
            <a:r>
              <a:rPr lang="fr-FR" sz="2600" b="1" dirty="0">
                <a:latin typeface="Arial Narrow" panose="020B0606020202030204" pitchFamily="34" charset="0"/>
              </a:rPr>
              <a:t>jeunesse</a:t>
            </a:r>
            <a:r>
              <a:rPr lang="fr-FR" sz="2600" dirty="0">
                <a:latin typeface="Arial Narrow" panose="020B0606020202030204" pitchFamily="34" charset="0"/>
              </a:rPr>
              <a:t> est une classe d'âge réunissant l'enfance et l'adolescence (du début de la puberté à la majorité)</a:t>
            </a:r>
          </a:p>
          <a:p>
            <a:pPr lvl="1">
              <a:lnSpc>
                <a:spcPct val="100000"/>
              </a:lnSpc>
              <a:spcBef>
                <a:spcPts val="0"/>
              </a:spcBef>
              <a:buFont typeface="Wingdings" panose="05000000000000000000" pitchFamily="2" charset="2"/>
              <a:buChar char="§"/>
            </a:pPr>
            <a:r>
              <a:rPr lang="fr-FR" sz="2600" dirty="0">
                <a:latin typeface="Arial Narrow" panose="020B0606020202030204" pitchFamily="34" charset="0"/>
              </a:rPr>
              <a:t>La limite supérieure de la tranche d'âge appelée « la jeunesse » varie selon les cultures. Si l'enfance et l'adolescence sont des subdivisions unanimement admises, les pays développés, notamment occidentaux, y rajoutent généralement la catégorie des « jeunes adultes » (une période entre la majorité et l'âge de 25 - 30 ans) . </a:t>
            </a: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6593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vale Oui Pas De Bouton - Symbole De Vérification De La Marque -  Illustration Clip Art Libres De Droits , Vecteurs Et Illustration. Image  22767827.">
            <a:extLst>
              <a:ext uri="{FF2B5EF4-FFF2-40B4-BE49-F238E27FC236}">
                <a16:creationId xmlns:a16="http://schemas.microsoft.com/office/drawing/2014/main" id="{D5989E9A-0B89-1FC8-1AFD-0EDDD1CF63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52" r="12077" b="19971"/>
          <a:stretch/>
        </p:blipFill>
        <p:spPr bwMode="auto">
          <a:xfrm>
            <a:off x="409903" y="2030106"/>
            <a:ext cx="3334407" cy="427718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DF8CA14F-84D0-A171-3D70-88F401D4D19F}"/>
              </a:ext>
            </a:extLst>
          </p:cNvPr>
          <p:cNvSpPr txBox="1">
            <a:spLocks/>
          </p:cNvSpPr>
          <p:nvPr/>
        </p:nvSpPr>
        <p:spPr>
          <a:xfrm>
            <a:off x="4025590" y="1819659"/>
            <a:ext cx="7570751" cy="4857750"/>
          </a:xfrm>
          <a:prstGeom prst="rect">
            <a:avLst/>
          </a:prstGeom>
          <a:solidFill>
            <a:schemeClr val="accent6">
              <a:lumMod val="60000"/>
              <a:lumOff val="4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tLang="fr-FR" sz="2400" dirty="0">
                <a:latin typeface="Arial Narrow" panose="020B0606020202030204" pitchFamily="34" charset="0"/>
              </a:rPr>
              <a:t>Les hommes qui font la cuisine portent atteinte à leur statut d’homme</a:t>
            </a:r>
          </a:p>
          <a:p>
            <a:r>
              <a:rPr lang="fr-FR" altLang="fr-FR" sz="2400" dirty="0">
                <a:latin typeface="Arial Narrow" panose="020B0606020202030204" pitchFamily="34" charset="0"/>
              </a:rPr>
              <a:t>C’est normal qu’il y ait quelques postes réservés aux hommes et d’autres aux femmes dans notre pays</a:t>
            </a:r>
          </a:p>
          <a:p>
            <a:r>
              <a:rPr lang="fr-FR" altLang="fr-FR" sz="2400" dirty="0">
                <a:latin typeface="Arial Narrow" panose="020B0606020202030204" pitchFamily="34" charset="0"/>
              </a:rPr>
              <a:t>Les garçons et les filles naissent avec les mêmes attributs</a:t>
            </a:r>
          </a:p>
          <a:p>
            <a:r>
              <a:rPr lang="fr-FR" altLang="fr-FR" sz="2400" dirty="0">
                <a:latin typeface="Arial Narrow" panose="020B0606020202030204" pitchFamily="34" charset="0"/>
              </a:rPr>
              <a:t>Penser le développement en ignorant le rôle des femmes, c’est comme utiliser seulement la moitié de son cerveau</a:t>
            </a:r>
          </a:p>
          <a:p>
            <a:r>
              <a:rPr lang="fr-FR" altLang="fr-FR" sz="2400" dirty="0">
                <a:latin typeface="Arial Narrow" panose="020B0606020202030204" pitchFamily="34" charset="0"/>
              </a:rPr>
              <a:t>C’est normal que seule la femme fiancée porte une bague de fiançailles au doigt, et pas l’homme</a:t>
            </a:r>
          </a:p>
          <a:p>
            <a:r>
              <a:rPr lang="fr-FR" altLang="fr-FR" sz="2400" dirty="0">
                <a:latin typeface="Arial Narrow" panose="020B0606020202030204" pitchFamily="34" charset="0"/>
              </a:rPr>
              <a:t>Tous les livres fondamentaux des religions révélées donnent une réponse claire quant à la suprématie de l’homme sur la femme </a:t>
            </a:r>
          </a:p>
        </p:txBody>
      </p:sp>
      <p:sp>
        <p:nvSpPr>
          <p:cNvPr id="5" name="ZoneTexte 4">
            <a:extLst>
              <a:ext uri="{FF2B5EF4-FFF2-40B4-BE49-F238E27FC236}">
                <a16:creationId xmlns:a16="http://schemas.microsoft.com/office/drawing/2014/main" id="{562130DC-E16E-5970-542A-1658004C46CF}"/>
              </a:ext>
            </a:extLst>
          </p:cNvPr>
          <p:cNvSpPr txBox="1"/>
          <p:nvPr/>
        </p:nvSpPr>
        <p:spPr>
          <a:xfrm>
            <a:off x="922284" y="93881"/>
            <a:ext cx="10097814" cy="1446550"/>
          </a:xfrm>
          <a:prstGeom prst="rect">
            <a:avLst/>
          </a:prstGeom>
          <a:noFill/>
        </p:spPr>
        <p:txBody>
          <a:bodyPr wrap="square">
            <a:spAutoFit/>
          </a:bodyPr>
          <a:lstStyle/>
          <a:p>
            <a:pPr algn="ctr"/>
            <a:r>
              <a:rPr lang="fr-FR" sz="4400" b="1" dirty="0">
                <a:solidFill>
                  <a:schemeClr val="bg1"/>
                </a:solidFill>
                <a:latin typeface="Arial Narrow" panose="020B0606020202030204" pitchFamily="34" charset="0"/>
                <a:ea typeface="+mj-ea"/>
                <a:cs typeface="+mj-cs"/>
              </a:rPr>
              <a:t>Travaux de groupe (1</a:t>
            </a:r>
            <a:r>
              <a:rPr lang="fr-FR" sz="4400" b="1" baseline="30000" dirty="0">
                <a:solidFill>
                  <a:schemeClr val="bg1"/>
                </a:solidFill>
                <a:latin typeface="Arial Narrow" panose="020B0606020202030204" pitchFamily="34" charset="0"/>
                <a:ea typeface="+mj-ea"/>
                <a:cs typeface="+mj-cs"/>
              </a:rPr>
              <a:t>ère</a:t>
            </a:r>
            <a:r>
              <a:rPr lang="fr-FR" sz="4400" b="1" dirty="0">
                <a:solidFill>
                  <a:schemeClr val="bg1"/>
                </a:solidFill>
                <a:latin typeface="Arial Narrow" panose="020B0606020202030204" pitchFamily="34" charset="0"/>
                <a:ea typeface="+mj-ea"/>
                <a:cs typeface="+mj-cs"/>
              </a:rPr>
              <a:t> série)</a:t>
            </a:r>
            <a:endParaRPr lang="fr-FR" altLang="fr-FR" sz="4400" b="1" dirty="0">
              <a:solidFill>
                <a:schemeClr val="bg1"/>
              </a:solidFill>
              <a:latin typeface="Arial Narrow" panose="020B0606020202030204" pitchFamily="34" charset="0"/>
            </a:endParaRPr>
          </a:p>
          <a:p>
            <a:pPr algn="ctr"/>
            <a:r>
              <a:rPr lang="fr-FR" altLang="fr-FR" sz="4400" b="1" dirty="0">
                <a:solidFill>
                  <a:schemeClr val="bg1"/>
                </a:solidFill>
                <a:latin typeface="Arial Narrow" panose="020B0606020202030204" pitchFamily="34" charset="0"/>
              </a:rPr>
              <a:t>D’accord – Pas d’accord – Pas sur (e)</a:t>
            </a:r>
            <a:endParaRPr lang="fr-FR" sz="4400" dirty="0">
              <a:solidFill>
                <a:schemeClr val="bg1"/>
              </a:solidFill>
            </a:endParaRPr>
          </a:p>
        </p:txBody>
      </p:sp>
    </p:spTree>
    <p:extLst>
      <p:ext uri="{BB962C8B-B14F-4D97-AF65-F5344CB8AC3E}">
        <p14:creationId xmlns:p14="http://schemas.microsoft.com/office/powerpoint/2010/main" val="32654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449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4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De l’inclusion du genre et de la jeunesse</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634826" y="1729325"/>
            <a:ext cx="7380761" cy="49957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b="1" kern="100" dirty="0">
                <a:latin typeface="Arial Narrow" panose="020B0606020202030204" pitchFamily="34" charset="0"/>
                <a:ea typeface="Calibri" panose="020F0502020204030204" pitchFamily="34" charset="0"/>
                <a:cs typeface="Times New Roman" panose="02020603050405020304" pitchFamily="18" charset="0"/>
              </a:rPr>
              <a:t>Les proverbes  sur l’homme et la femme</a:t>
            </a:r>
          </a:p>
          <a:p>
            <a:pPr lvl="1">
              <a:lnSpc>
                <a:spcPct val="100000"/>
              </a:lnSpc>
              <a:spcBef>
                <a:spcPts val="0"/>
              </a:spcBef>
              <a:buFont typeface="Wingdings" panose="05000000000000000000" pitchFamily="2" charset="2"/>
              <a:buChar char="§"/>
            </a:pPr>
            <a:r>
              <a:rPr lang="fr-FR" kern="100" dirty="0">
                <a:latin typeface="Arial Narrow" panose="020B0606020202030204" pitchFamily="34" charset="0"/>
                <a:ea typeface="Calibri" panose="020F0502020204030204" pitchFamily="34" charset="0"/>
                <a:cs typeface="Times New Roman" panose="02020603050405020304" pitchFamily="18" charset="0"/>
              </a:rPr>
              <a:t>Une femme est une fleur dans un jardin, son mari est la barrière autour d’elle. (Proverbe Ghanéen)</a:t>
            </a:r>
          </a:p>
          <a:p>
            <a:pPr lvl="1">
              <a:lnSpc>
                <a:spcPct val="100000"/>
              </a:lnSpc>
              <a:spcBef>
                <a:spcPts val="0"/>
              </a:spcBef>
              <a:buFont typeface="Wingdings" panose="05000000000000000000" pitchFamily="2" charset="2"/>
              <a:buChar char="§"/>
            </a:pPr>
            <a:r>
              <a:rPr lang="fr-FR" kern="100" dirty="0">
                <a:latin typeface="Arial Narrow" panose="020B0606020202030204" pitchFamily="34" charset="0"/>
                <a:ea typeface="Calibri" panose="020F0502020204030204" pitchFamily="34" charset="0"/>
                <a:cs typeface="Times New Roman" panose="02020603050405020304" pitchFamily="18" charset="0"/>
              </a:rPr>
              <a:t>L’homme meurt dans le vent, la femme dans la maison. (Proverbe Ougandais)</a:t>
            </a:r>
          </a:p>
          <a:p>
            <a:pPr lvl="1">
              <a:lnSpc>
                <a:spcPct val="100000"/>
              </a:lnSpc>
              <a:spcBef>
                <a:spcPts val="0"/>
              </a:spcBef>
              <a:buFont typeface="Wingdings" panose="05000000000000000000" pitchFamily="2" charset="2"/>
              <a:buChar char="§"/>
            </a:pPr>
            <a:r>
              <a:rPr lang="fr-FR" dirty="0">
                <a:latin typeface="Arial Narrow" panose="020B0606020202030204" pitchFamily="34" charset="0"/>
              </a:rPr>
              <a:t>La femme est la ceinture qui tient le pantalon de l'homme. (Proverbe Touareg)</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buFont typeface="Wingdings" panose="05000000000000000000" pitchFamily="2" charset="2"/>
              <a:buChar char="§"/>
            </a:pPr>
            <a:r>
              <a:rPr lang="fr-FR" dirty="0">
                <a:latin typeface="Arial Narrow" panose="020B0606020202030204" pitchFamily="34" charset="0"/>
              </a:rPr>
              <a:t>L'homme est le père de la maison, et la femme est la mère du père (Proverbe arabe)</a:t>
            </a:r>
          </a:p>
          <a:p>
            <a:pPr lvl="1">
              <a:lnSpc>
                <a:spcPct val="100000"/>
              </a:lnSpc>
              <a:spcBef>
                <a:spcPts val="0"/>
              </a:spcBef>
              <a:buFont typeface="Wingdings" panose="05000000000000000000" pitchFamily="2" charset="2"/>
              <a:buChar char="§"/>
            </a:pPr>
            <a:r>
              <a:rPr lang="fr-FR" dirty="0">
                <a:latin typeface="Arial Narrow" panose="020B0606020202030204" pitchFamily="34" charset="0"/>
              </a:rPr>
              <a:t>Éduquer une femme, c’est éduquer un village (Proverbe africain)</a:t>
            </a:r>
          </a:p>
          <a:p>
            <a:pPr lvl="1">
              <a:lnSpc>
                <a:spcPct val="100000"/>
              </a:lnSpc>
              <a:spcBef>
                <a:spcPts val="0"/>
              </a:spcBef>
              <a:buFont typeface="Wingdings" panose="05000000000000000000" pitchFamily="2" charset="2"/>
              <a:buChar char="§"/>
            </a:pPr>
            <a:r>
              <a:rPr lang="fr-FR" dirty="0">
                <a:latin typeface="Arial Narrow" panose="020B0606020202030204" pitchFamily="34" charset="0"/>
              </a:rPr>
              <a:t>La femme ne se souvient que de ce qu’on n'a pas fait pour elle (Proverbe africain)</a:t>
            </a:r>
          </a:p>
          <a:p>
            <a:pPr lvl="1">
              <a:lnSpc>
                <a:spcPct val="100000"/>
              </a:lnSpc>
              <a:spcBef>
                <a:spcPts val="0"/>
              </a:spcBef>
              <a:buFont typeface="Wingdings" panose="05000000000000000000" pitchFamily="2" charset="2"/>
              <a:buChar char="§"/>
            </a:pPr>
            <a:endParaRPr lang="fr-FR" sz="2800" dirty="0">
              <a:latin typeface="Arial Narrow" panose="020B0606020202030204" pitchFamily="34" charset="0"/>
            </a:endParaRPr>
          </a:p>
          <a:p>
            <a:pPr lvl="1">
              <a:lnSpc>
                <a:spcPct val="100000"/>
              </a:lnSpc>
              <a:spcBef>
                <a:spcPts val="0"/>
              </a:spcBef>
              <a:buFont typeface="Wingdings" panose="05000000000000000000" pitchFamily="2" charset="2"/>
              <a:buChar char="§"/>
            </a:pPr>
            <a:endParaRPr lang="fr-FR" sz="28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F46E403F-0484-E19A-D6AC-A806761DC9A9}"/>
              </a:ext>
            </a:extLst>
          </p:cNvPr>
          <p:cNvPicPr>
            <a:picLocks noChangeAspect="1"/>
          </p:cNvPicPr>
          <p:nvPr/>
        </p:nvPicPr>
        <p:blipFill rotWithShape="1">
          <a:blip r:embed="rId2"/>
          <a:srcRect t="4907" b="17686"/>
          <a:stretch/>
        </p:blipFill>
        <p:spPr>
          <a:xfrm>
            <a:off x="306669" y="1717289"/>
            <a:ext cx="4319827" cy="5019819"/>
          </a:xfrm>
          <a:prstGeom prst="rect">
            <a:avLst/>
          </a:prstGeom>
        </p:spPr>
      </p:pic>
    </p:spTree>
    <p:extLst>
      <p:ext uri="{BB962C8B-B14F-4D97-AF65-F5344CB8AC3E}">
        <p14:creationId xmlns:p14="http://schemas.microsoft.com/office/powerpoint/2010/main" val="12019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2231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6600" b="1" dirty="0">
                <a:solidFill>
                  <a:schemeClr val="bg1"/>
                </a:solidFill>
                <a:latin typeface="Arial Narrow" panose="020B0606020202030204" pitchFamily="34" charset="0"/>
                <a:ea typeface="+mj-ea"/>
                <a:cs typeface="+mj-cs"/>
              </a:rPr>
              <a:t>Travaux de groupe (2</a:t>
            </a:r>
            <a:r>
              <a:rPr lang="fr-FR" sz="6600" b="1" baseline="30000" dirty="0">
                <a:solidFill>
                  <a:schemeClr val="bg1"/>
                </a:solidFill>
                <a:latin typeface="Arial Narrow" panose="020B0606020202030204" pitchFamily="34" charset="0"/>
                <a:ea typeface="+mj-ea"/>
                <a:cs typeface="+mj-cs"/>
              </a:rPr>
              <a:t>ème</a:t>
            </a:r>
            <a:r>
              <a:rPr lang="fr-FR" sz="6600" b="1" dirty="0">
                <a:solidFill>
                  <a:schemeClr val="bg1"/>
                </a:solidFill>
                <a:latin typeface="Arial Narrow" panose="020B0606020202030204" pitchFamily="34" charset="0"/>
                <a:ea typeface="+mj-ea"/>
                <a:cs typeface="+mj-cs"/>
              </a:rPr>
              <a:t> série)</a:t>
            </a:r>
          </a:p>
        </p:txBody>
      </p:sp>
      <p:pic>
        <p:nvPicPr>
          <p:cNvPr id="3" name="Image 2">
            <a:extLst>
              <a:ext uri="{FF2B5EF4-FFF2-40B4-BE49-F238E27FC236}">
                <a16:creationId xmlns:a16="http://schemas.microsoft.com/office/drawing/2014/main" id="{A75C3105-5BE9-492C-B74F-DB48C8BD5DA6}"/>
              </a:ext>
            </a:extLst>
          </p:cNvPr>
          <p:cNvPicPr>
            <a:picLocks noChangeAspect="1"/>
          </p:cNvPicPr>
          <p:nvPr/>
        </p:nvPicPr>
        <p:blipFill rotWithShape="1">
          <a:blip r:embed="rId2"/>
          <a:srcRect l="31724" r="6417"/>
          <a:stretch/>
        </p:blipFill>
        <p:spPr>
          <a:xfrm>
            <a:off x="3918220" y="2368296"/>
            <a:ext cx="4497833" cy="3529583"/>
          </a:xfrm>
          <a:prstGeom prst="rect">
            <a:avLst/>
          </a:prstGeom>
        </p:spPr>
      </p:pic>
      <p:sp>
        <p:nvSpPr>
          <p:cNvPr id="6" name="Espace réservé du contenu 2">
            <a:extLst>
              <a:ext uri="{FF2B5EF4-FFF2-40B4-BE49-F238E27FC236}">
                <a16:creationId xmlns:a16="http://schemas.microsoft.com/office/drawing/2014/main" id="{DB4DE747-F96E-975F-863F-813B75FB4059}"/>
              </a:ext>
            </a:extLst>
          </p:cNvPr>
          <p:cNvSpPr txBox="1">
            <a:spLocks/>
          </p:cNvSpPr>
          <p:nvPr/>
        </p:nvSpPr>
        <p:spPr>
          <a:xfrm>
            <a:off x="8412480" y="1857153"/>
            <a:ext cx="3451386" cy="4777707"/>
          </a:xfrm>
          <a:prstGeom prst="rect">
            <a:avLst/>
          </a:prstGeom>
          <a:solidFill>
            <a:schemeClr val="accent1">
              <a:lumMod val="40000"/>
              <a:lumOff val="60000"/>
            </a:schemeClr>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fr-FR" sz="2800" b="1" dirty="0">
                <a:latin typeface="Arial Narrow" panose="020B0606020202030204" pitchFamily="34" charset="0"/>
              </a:rPr>
              <a:t>Questions posées aux hommes: </a:t>
            </a:r>
          </a:p>
          <a:p>
            <a:pPr marL="457200" indent="-457200">
              <a:lnSpc>
                <a:spcPct val="100000"/>
              </a:lnSpc>
              <a:spcBef>
                <a:spcPts val="0"/>
              </a:spcBef>
              <a:buFont typeface="+mj-lt"/>
              <a:buAutoNum type="arabicPeriod"/>
              <a:defRPr/>
            </a:pPr>
            <a:r>
              <a:rPr lang="fr-FR" sz="2400" dirty="0">
                <a:latin typeface="Arial Narrow" panose="020B0606020202030204" pitchFamily="34" charset="0"/>
              </a:rPr>
              <a:t>Qu’est-ce que vous aimez dans le fait que vous êtes un homme ? </a:t>
            </a:r>
          </a:p>
          <a:p>
            <a:pPr marL="457200" indent="-457200">
              <a:lnSpc>
                <a:spcPct val="100000"/>
              </a:lnSpc>
              <a:spcBef>
                <a:spcPts val="0"/>
              </a:spcBef>
              <a:buFont typeface="+mj-lt"/>
              <a:buAutoNum type="arabicPeriod"/>
              <a:defRPr/>
            </a:pPr>
            <a:r>
              <a:rPr lang="fr-FR" sz="2400" dirty="0">
                <a:latin typeface="Arial Narrow" panose="020B0606020202030204" pitchFamily="34" charset="0"/>
              </a:rPr>
              <a:t>Et qu’est-ce que vous n’aimez pas ?</a:t>
            </a:r>
          </a:p>
          <a:p>
            <a:pPr marL="457200" indent="-457200">
              <a:lnSpc>
                <a:spcPct val="100000"/>
              </a:lnSpc>
              <a:spcBef>
                <a:spcPts val="0"/>
              </a:spcBef>
              <a:buFont typeface="+mj-lt"/>
              <a:buAutoNum type="arabicPeriod"/>
              <a:defRPr/>
            </a:pPr>
            <a:r>
              <a:rPr lang="fr-FR" sz="2400" dirty="0">
                <a:latin typeface="Arial Narrow" panose="020B0606020202030204" pitchFamily="34" charset="0"/>
              </a:rPr>
              <a:t>Quelques exemples de possibilités exclusives spécifiques des hommes (que les femmes n’ont pas…)</a:t>
            </a:r>
          </a:p>
          <a:p>
            <a:pPr marL="457200" indent="-457200">
              <a:lnSpc>
                <a:spcPct val="100000"/>
              </a:lnSpc>
              <a:spcBef>
                <a:spcPts val="0"/>
              </a:spcBef>
              <a:buFont typeface="+mj-lt"/>
              <a:buAutoNum type="arabicPeriod"/>
              <a:defRPr/>
            </a:pPr>
            <a:endParaRPr lang="fr-FR" sz="2400" dirty="0">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8134" y="1830642"/>
            <a:ext cx="3596221" cy="4777707"/>
          </a:xfrm>
          <a:prstGeom prst="rect">
            <a:avLst/>
          </a:prstGeom>
          <a:solidFill>
            <a:srgbClr val="FFCCFF"/>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fr-FR" sz="2800" b="1" dirty="0">
                <a:latin typeface="Arial Narrow" panose="020B0606020202030204" pitchFamily="34" charset="0"/>
              </a:rPr>
              <a:t>Questions posées aux femmes : </a:t>
            </a:r>
          </a:p>
          <a:p>
            <a:pPr marL="457200" indent="-457200">
              <a:lnSpc>
                <a:spcPct val="100000"/>
              </a:lnSpc>
              <a:spcBef>
                <a:spcPts val="0"/>
              </a:spcBef>
              <a:buFont typeface="+mj-lt"/>
              <a:buAutoNum type="arabicPeriod"/>
              <a:defRPr/>
            </a:pPr>
            <a:r>
              <a:rPr lang="fr-FR" sz="2400" dirty="0">
                <a:latin typeface="Arial Narrow" panose="020B0606020202030204" pitchFamily="34" charset="0"/>
              </a:rPr>
              <a:t>Qu’est-ce que vous aimez dans le fait que vous êtes une femme ? </a:t>
            </a:r>
          </a:p>
          <a:p>
            <a:pPr marL="457200" indent="-457200">
              <a:lnSpc>
                <a:spcPct val="100000"/>
              </a:lnSpc>
              <a:spcBef>
                <a:spcPts val="0"/>
              </a:spcBef>
              <a:buFont typeface="+mj-lt"/>
              <a:buAutoNum type="arabicPeriod"/>
              <a:defRPr/>
            </a:pPr>
            <a:r>
              <a:rPr lang="fr-FR" sz="2400" dirty="0">
                <a:latin typeface="Arial Narrow" panose="020B0606020202030204" pitchFamily="34" charset="0"/>
              </a:rPr>
              <a:t>Et qu’est-ce que vous n’aimez pas ?</a:t>
            </a:r>
          </a:p>
          <a:p>
            <a:pPr marL="457200" indent="-457200">
              <a:lnSpc>
                <a:spcPct val="100000"/>
              </a:lnSpc>
              <a:spcBef>
                <a:spcPts val="0"/>
              </a:spcBef>
              <a:buFont typeface="+mj-lt"/>
              <a:buAutoNum type="arabicPeriod"/>
              <a:defRPr/>
            </a:pPr>
            <a:r>
              <a:rPr lang="fr-FR" sz="2400" dirty="0">
                <a:latin typeface="Arial Narrow" panose="020B0606020202030204" pitchFamily="34" charset="0"/>
              </a:rPr>
              <a:t>Quelques exemples de possibilités exclusives spécifiques des femmes (que les hommes n’ont pas…)</a:t>
            </a:r>
          </a:p>
          <a:p>
            <a:pPr marL="457200" indent="-457200">
              <a:lnSpc>
                <a:spcPct val="100000"/>
              </a:lnSpc>
              <a:spcBef>
                <a:spcPts val="0"/>
              </a:spcBef>
              <a:buFont typeface="+mj-lt"/>
              <a:buAutoNum type="arabicPeriod"/>
              <a:defRPr/>
            </a:pPr>
            <a:endParaRPr lang="fr-FR" sz="2400" dirty="0">
              <a:latin typeface="Arial Narrow" panose="020B0606020202030204" pitchFamily="34" charset="0"/>
            </a:endParaRPr>
          </a:p>
        </p:txBody>
      </p:sp>
    </p:spTree>
    <p:extLst>
      <p:ext uri="{BB962C8B-B14F-4D97-AF65-F5344CB8AC3E}">
        <p14:creationId xmlns:p14="http://schemas.microsoft.com/office/powerpoint/2010/main" val="3543963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78177"/>
            <a:ext cx="10515600" cy="14606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4  (1/2)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De l’inclusion du genre et de la jeunesse</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635620" y="1817649"/>
            <a:ext cx="6740540" cy="4502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b="1" kern="100" dirty="0">
                <a:latin typeface="Arial Narrow" panose="020B0606020202030204" pitchFamily="34" charset="0"/>
                <a:ea typeface="Calibri" panose="020F0502020204030204" pitchFamily="34" charset="0"/>
                <a:cs typeface="Times New Roman" panose="02020603050405020304" pitchFamily="18" charset="0"/>
              </a:rPr>
              <a:t>Quand et comment assurer l’inclusion et la promotion ? </a:t>
            </a:r>
          </a:p>
          <a:p>
            <a:pPr lvl="1">
              <a:lnSpc>
                <a:spcPct val="100000"/>
              </a:lnSpc>
              <a:spcBef>
                <a:spcPts val="0"/>
              </a:spcBef>
              <a:buFont typeface="Wingdings" panose="05000000000000000000" pitchFamily="2" charset="2"/>
              <a:buChar char="§"/>
            </a:pPr>
            <a:r>
              <a:rPr lang="fr-FR" sz="2800" kern="100" dirty="0">
                <a:latin typeface="Arial Narrow" panose="020B0606020202030204" pitchFamily="34" charset="0"/>
                <a:ea typeface="Calibri" panose="020F0502020204030204" pitchFamily="34" charset="0"/>
                <a:cs typeface="Times New Roman" panose="02020603050405020304" pitchFamily="18" charset="0"/>
              </a:rPr>
              <a:t>Dans tout ce que nous faisons… Et surtout…</a:t>
            </a:r>
          </a:p>
          <a:p>
            <a:pPr lvl="1">
              <a:lnSpc>
                <a:spcPct val="100000"/>
              </a:lnSpc>
              <a:spcBef>
                <a:spcPts val="0"/>
              </a:spcBef>
              <a:buFont typeface="Wingdings" panose="05000000000000000000" pitchFamily="2" charset="2"/>
              <a:buChar char="§"/>
            </a:pPr>
            <a:r>
              <a:rPr lang="fr-FR" sz="2800" kern="100" dirty="0">
                <a:latin typeface="Arial Narrow" panose="020B0606020202030204" pitchFamily="34" charset="0"/>
                <a:ea typeface="Calibri" panose="020F0502020204030204" pitchFamily="34" charset="0"/>
                <a:cs typeface="Times New Roman" panose="02020603050405020304" pitchFamily="18" charset="0"/>
              </a:rPr>
              <a:t>Dans le fonctionnement de notre organisation (Exemple : Dans les politiques RH… Dans l’organisation des horaires de travail)</a:t>
            </a:r>
          </a:p>
          <a:p>
            <a:pPr lvl="1">
              <a:lnSpc>
                <a:spcPct val="100000"/>
              </a:lnSpc>
              <a:spcBef>
                <a:spcPts val="0"/>
              </a:spcBef>
              <a:buFont typeface="Wingdings" panose="05000000000000000000" pitchFamily="2" charset="2"/>
              <a:buChar char="§"/>
            </a:pPr>
            <a:r>
              <a:rPr lang="fr-FR" sz="2800" kern="100" dirty="0">
                <a:latin typeface="Arial Narrow" panose="020B0606020202030204" pitchFamily="34" charset="0"/>
                <a:ea typeface="Calibri" panose="020F0502020204030204" pitchFamily="34" charset="0"/>
                <a:cs typeface="Times New Roman" panose="02020603050405020304" pitchFamily="18" charset="0"/>
              </a:rPr>
              <a:t>Dans la conception de nos projets, s’assurer que nos cibles sont inclusives (acteurs de mise en œuvre et bénéficiaires)</a:t>
            </a:r>
          </a:p>
          <a:p>
            <a:pPr lvl="0">
              <a:lnSpc>
                <a:spcPct val="100000"/>
              </a:lnSpc>
              <a:spcBef>
                <a:spcPts val="0"/>
              </a:spcBef>
              <a:buFont typeface="Wingdings" panose="05000000000000000000" pitchFamily="2" charset="2"/>
              <a:buChar char="§"/>
            </a:pP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9DA55BE9-5404-141C-F08A-3A04CBA50E06}"/>
              </a:ext>
            </a:extLst>
          </p:cNvPr>
          <p:cNvPicPr>
            <a:picLocks noChangeAspect="1"/>
          </p:cNvPicPr>
          <p:nvPr/>
        </p:nvPicPr>
        <p:blipFill rotWithShape="1">
          <a:blip r:embed="rId2"/>
          <a:srcRect l="28152" r="17439"/>
          <a:stretch/>
        </p:blipFill>
        <p:spPr>
          <a:xfrm>
            <a:off x="7955081" y="1907176"/>
            <a:ext cx="3601299" cy="4412662"/>
          </a:xfrm>
          <a:prstGeom prst="rect">
            <a:avLst/>
          </a:prstGeom>
        </p:spPr>
      </p:pic>
    </p:spTree>
    <p:extLst>
      <p:ext uri="{BB962C8B-B14F-4D97-AF65-F5344CB8AC3E}">
        <p14:creationId xmlns:p14="http://schemas.microsoft.com/office/powerpoint/2010/main" val="339309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4475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4  (2/2)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De l’inclusion du genre et de la jeunesse</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70149" y="1968500"/>
            <a:ext cx="770230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b="1" kern="100" dirty="0">
                <a:effectLst/>
                <a:latin typeface="Arial Narrow" panose="020B0606020202030204" pitchFamily="34" charset="0"/>
                <a:ea typeface="Calibri" panose="020F0502020204030204" pitchFamily="34" charset="0"/>
                <a:cs typeface="Times New Roman" panose="02020603050405020304" pitchFamily="18" charset="0"/>
              </a:rPr>
              <a:t>Etudes de cas, et histoires de réussite à partager :</a:t>
            </a:r>
          </a:p>
          <a:p>
            <a:pPr lvl="1">
              <a:lnSpc>
                <a:spcPct val="100000"/>
              </a:lnSpc>
              <a:spcBef>
                <a:spcPts val="0"/>
              </a:spcBef>
              <a:buFont typeface="Wingdings" panose="05000000000000000000" pitchFamily="2" charset="2"/>
              <a:buChar char="§"/>
            </a:pPr>
            <a:r>
              <a:rPr lang="fr-FR" sz="2800" kern="100" dirty="0">
                <a:latin typeface="Arial Narrow" panose="020B0606020202030204" pitchFamily="34" charset="0"/>
                <a:ea typeface="Calibri" panose="020F0502020204030204" pitchFamily="34" charset="0"/>
                <a:cs typeface="Times New Roman" panose="02020603050405020304" pitchFamily="18" charset="0"/>
              </a:rPr>
              <a:t>Option 1 :  Cas de la FOASPS par rapport au statut des employés et gestion des cas d’école</a:t>
            </a:r>
          </a:p>
          <a:p>
            <a:pPr lvl="1">
              <a:lnSpc>
                <a:spcPct val="100000"/>
              </a:lnSpc>
              <a:spcBef>
                <a:spcPts val="0"/>
              </a:spcBef>
              <a:buFont typeface="Wingdings" panose="05000000000000000000" pitchFamily="2" charset="2"/>
              <a:buChar char="§"/>
            </a:pPr>
            <a:r>
              <a:rPr lang="fr-FR" sz="2800" kern="100" dirty="0">
                <a:effectLst/>
                <a:latin typeface="Arial Narrow" panose="020B0606020202030204" pitchFamily="34" charset="0"/>
                <a:ea typeface="Calibri" panose="020F0502020204030204" pitchFamily="34" charset="0"/>
                <a:cs typeface="Times New Roman" panose="02020603050405020304" pitchFamily="18" charset="0"/>
              </a:rPr>
              <a:t>Option 2 : Demander aux participants de partager une situation qu’ils/ elles ont vécu ou dont ils/elles ont eu connaissance et qui serait significative pour la question de l’inclusion du  genre et de la jeunesse</a:t>
            </a:r>
          </a:p>
          <a:p>
            <a:pPr marL="457200" lvl="1" indent="0">
              <a:lnSpc>
                <a:spcPct val="100000"/>
              </a:lnSpc>
              <a:spcBef>
                <a:spcPts val="0"/>
              </a:spcBef>
              <a:buNone/>
            </a:pPr>
            <a:endParaRPr lang="fr-FR" sz="28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0">
              <a:lnSpc>
                <a:spcPct val="100000"/>
              </a:lnSpc>
              <a:spcBef>
                <a:spcPts val="0"/>
              </a:spcBef>
              <a:buFont typeface="Wingdings" panose="05000000000000000000" pitchFamily="2" charset="2"/>
              <a:buChar char="§"/>
            </a:pPr>
            <a:r>
              <a:rPr lang="fr-FR" b="1" kern="100" dirty="0">
                <a:latin typeface="Arial Narrow" panose="020B0606020202030204" pitchFamily="34" charset="0"/>
                <a:ea typeface="Calibri" panose="020F0502020204030204" pitchFamily="34" charset="0"/>
                <a:cs typeface="Times New Roman" panose="02020603050405020304" pitchFamily="18" charset="0"/>
              </a:rPr>
              <a:t>Discussions des réponses possibles avec les participants</a:t>
            </a:r>
            <a:endParaRPr lang="fr-FR" b="1"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FF3334B3-21F2-3F79-6923-F4677FFF37E9}"/>
              </a:ext>
            </a:extLst>
          </p:cNvPr>
          <p:cNvPicPr>
            <a:picLocks noChangeAspect="1"/>
          </p:cNvPicPr>
          <p:nvPr/>
        </p:nvPicPr>
        <p:blipFill rotWithShape="1">
          <a:blip r:embed="rId2"/>
          <a:srcRect t="10469" b="12824"/>
          <a:stretch/>
        </p:blipFill>
        <p:spPr>
          <a:xfrm>
            <a:off x="7825866" y="1968500"/>
            <a:ext cx="3953965" cy="4351338"/>
          </a:xfrm>
          <a:prstGeom prst="rect">
            <a:avLst/>
          </a:prstGeom>
        </p:spPr>
      </p:pic>
    </p:spTree>
    <p:extLst>
      <p:ext uri="{BB962C8B-B14F-4D97-AF65-F5344CB8AC3E}">
        <p14:creationId xmlns:p14="http://schemas.microsoft.com/office/powerpoint/2010/main" val="218140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517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b="1" dirty="0">
                <a:solidFill>
                  <a:schemeClr val="bg1"/>
                </a:solidFill>
                <a:latin typeface="Arial Narrow" panose="020B0606020202030204" pitchFamily="34" charset="0"/>
              </a:rPr>
              <a:t>Dernières instructions </a:t>
            </a:r>
          </a:p>
          <a:p>
            <a:pPr algn="ctr"/>
            <a:r>
              <a:rPr lang="fr-FR" sz="4800" b="1" dirty="0">
                <a:solidFill>
                  <a:schemeClr val="bg1"/>
                </a:solidFill>
                <a:latin typeface="Arial Narrow" panose="020B0606020202030204" pitchFamily="34" charset="0"/>
              </a:rPr>
              <a:t>&amp; Conclusion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3844" y="1968505"/>
            <a:ext cx="678180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fr-FR" b="1" kern="100" dirty="0">
                <a:latin typeface="Arial Narrow" panose="020B0606020202030204" pitchFamily="34" charset="0"/>
                <a:ea typeface="Calibri" panose="020F0502020204030204" pitchFamily="34" charset="0"/>
                <a:cs typeface="Times New Roman" panose="02020603050405020304" pitchFamily="18" charset="0"/>
              </a:rPr>
              <a:t>Rappel que l’approche méthodologique de cette formation est hybride : Importance des recherches personnelles</a:t>
            </a:r>
          </a:p>
          <a:p>
            <a:pPr>
              <a:lnSpc>
                <a:spcPct val="100000"/>
              </a:lnSpc>
              <a:spcBef>
                <a:spcPts val="0"/>
              </a:spcBef>
              <a:buFont typeface="Wingdings" panose="05000000000000000000" pitchFamily="2" charset="2"/>
              <a:buChar char="§"/>
            </a:pPr>
            <a:r>
              <a:rPr lang="fr-FR" b="1" kern="100" dirty="0">
                <a:latin typeface="Arial Narrow" panose="020B0606020202030204" pitchFamily="34" charset="0"/>
                <a:ea typeface="Calibri" panose="020F0502020204030204" pitchFamily="34" charset="0"/>
                <a:cs typeface="Times New Roman" panose="02020603050405020304" pitchFamily="18" charset="0"/>
              </a:rPr>
              <a:t>Rappel de l’importance de la bonne utilisation du matériel à notre disposition et de l’auto-formation</a:t>
            </a:r>
          </a:p>
          <a:p>
            <a:pPr lvl="1">
              <a:lnSpc>
                <a:spcPct val="100000"/>
              </a:lnSpc>
              <a:spcBef>
                <a:spcPts val="0"/>
              </a:spcBef>
              <a:buFont typeface="Wingdings" panose="05000000000000000000" pitchFamily="2" charset="2"/>
              <a:buChar char="§"/>
            </a:pPr>
            <a:r>
              <a:rPr lang="fr-FR" sz="2800" kern="100" dirty="0">
                <a:latin typeface="Arial Narrow" panose="020B0606020202030204" pitchFamily="34" charset="0"/>
                <a:ea typeface="Calibri" panose="020F0502020204030204" pitchFamily="34" charset="0"/>
                <a:cs typeface="Times New Roman" panose="02020603050405020304" pitchFamily="18" charset="0"/>
              </a:rPr>
              <a:t>Avoir la discipline de traiter un module par semaine</a:t>
            </a:r>
          </a:p>
          <a:p>
            <a:pPr lvl="1">
              <a:lnSpc>
                <a:spcPct val="100000"/>
              </a:lnSpc>
              <a:spcBef>
                <a:spcPts val="0"/>
              </a:spcBef>
              <a:buFont typeface="Wingdings" panose="05000000000000000000" pitchFamily="2" charset="2"/>
              <a:buChar char="§"/>
            </a:pPr>
            <a:r>
              <a:rPr lang="fr-FR" sz="2800" kern="100" dirty="0">
                <a:latin typeface="Arial Narrow" panose="020B0606020202030204" pitchFamily="34" charset="0"/>
                <a:ea typeface="Calibri" panose="020F0502020204030204" pitchFamily="34" charset="0"/>
                <a:cs typeface="Times New Roman" panose="02020603050405020304" pitchFamily="18" charset="0"/>
              </a:rPr>
              <a:t>Après le Webinaire, récoutez l’enregistrement avant de faire le test de validation du module</a:t>
            </a:r>
          </a:p>
          <a:p>
            <a:pPr marL="457200" lvl="1" indent="0">
              <a:lnSpc>
                <a:spcPct val="100000"/>
              </a:lnSpc>
              <a:spcBef>
                <a:spcPts val="0"/>
              </a:spcBef>
              <a:buNone/>
            </a:pPr>
            <a:endParaRPr lang="fr-FR" sz="28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26052944-D021-D1F8-DE0B-03A7089F1698}"/>
              </a:ext>
            </a:extLst>
          </p:cNvPr>
          <p:cNvPicPr>
            <a:picLocks noChangeAspect="1"/>
          </p:cNvPicPr>
          <p:nvPr/>
        </p:nvPicPr>
        <p:blipFill rotWithShape="1">
          <a:blip r:embed="rId2"/>
          <a:srcRect l="8194" r="18472"/>
          <a:stretch/>
        </p:blipFill>
        <p:spPr>
          <a:xfrm>
            <a:off x="7105648" y="1968503"/>
            <a:ext cx="4786473" cy="4351339"/>
          </a:xfrm>
          <a:prstGeom prst="rect">
            <a:avLst/>
          </a:prstGeom>
        </p:spPr>
      </p:pic>
    </p:spTree>
    <p:extLst>
      <p:ext uri="{BB962C8B-B14F-4D97-AF65-F5344CB8AC3E}">
        <p14:creationId xmlns:p14="http://schemas.microsoft.com/office/powerpoint/2010/main" val="284394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514350" y="-1"/>
            <a:ext cx="11144250" cy="1583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Atelier de lancement : </a:t>
            </a:r>
          </a:p>
          <a:p>
            <a:pPr lvl="0" algn="ctr">
              <a:lnSpc>
                <a:spcPct val="100000"/>
              </a:lnSpc>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tructure et Plan</a:t>
            </a:r>
            <a:endParaRPr lang="fr-FR" sz="6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11913" y="2142677"/>
            <a:ext cx="6694448" cy="3948653"/>
          </a:xfrm>
          <a:prstGeom prst="rect">
            <a:avLst/>
          </a:prstGeom>
          <a:solidFill>
            <a:schemeClr val="bg1">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Wingdings" panose="05000000000000000000" pitchFamily="2" charset="2"/>
              <a:buChar char="§"/>
            </a:pPr>
            <a:r>
              <a:rPr lang="fr-FR" sz="3200" kern="100" dirty="0">
                <a:effectLst/>
                <a:latin typeface="Arial Narrow" panose="020B0606020202030204" pitchFamily="34" charset="0"/>
                <a:ea typeface="Calibri" panose="020F0502020204030204" pitchFamily="34" charset="0"/>
                <a:cs typeface="Times New Roman" panose="02020603050405020304" pitchFamily="18" charset="0"/>
              </a:rPr>
              <a:t>Chapitre 1 : Faire connaissance et comprendre les contours de la formation</a:t>
            </a:r>
          </a:p>
          <a:p>
            <a:pPr lvl="0">
              <a:lnSpc>
                <a:spcPct val="100000"/>
              </a:lnSpc>
              <a:spcBef>
                <a:spcPts val="0"/>
              </a:spcBef>
              <a:buFont typeface="Wingdings" panose="05000000000000000000" pitchFamily="2" charset="2"/>
              <a:buChar char="§"/>
            </a:pPr>
            <a:r>
              <a:rPr lang="fr-FR" sz="3200" kern="100" dirty="0">
                <a:effectLst/>
                <a:latin typeface="Arial Narrow" panose="020B0606020202030204" pitchFamily="34" charset="0"/>
                <a:ea typeface="Calibri" panose="020F0502020204030204" pitchFamily="34" charset="0"/>
                <a:cs typeface="Times New Roman" panose="02020603050405020304" pitchFamily="18" charset="0"/>
              </a:rPr>
              <a:t>Chapitre 2 : Prise en main sur le matériel disponible</a:t>
            </a:r>
          </a:p>
          <a:p>
            <a:pPr lvl="0">
              <a:lnSpc>
                <a:spcPct val="100000"/>
              </a:lnSpc>
              <a:spcBef>
                <a:spcPts val="0"/>
              </a:spcBef>
              <a:buFont typeface="Wingdings" panose="05000000000000000000" pitchFamily="2" charset="2"/>
              <a:buChar char="§"/>
            </a:pPr>
            <a:r>
              <a:rPr lang="fr-FR" sz="3200" kern="100" dirty="0">
                <a:effectLst/>
                <a:latin typeface="Arial Narrow" panose="020B0606020202030204" pitchFamily="34" charset="0"/>
                <a:ea typeface="Calibri" panose="020F0502020204030204" pitchFamily="34" charset="0"/>
                <a:cs typeface="Times New Roman" panose="02020603050405020304" pitchFamily="18" charset="0"/>
              </a:rPr>
              <a:t>Chapitre 3 : Constitution des groupes d’apprentissage</a:t>
            </a:r>
          </a:p>
          <a:p>
            <a:pPr lvl="0">
              <a:lnSpc>
                <a:spcPct val="100000"/>
              </a:lnSpc>
              <a:spcBef>
                <a:spcPts val="0"/>
              </a:spcBef>
              <a:buFont typeface="Wingdings" panose="05000000000000000000" pitchFamily="2" charset="2"/>
              <a:buChar char="§"/>
            </a:pPr>
            <a:r>
              <a:rPr lang="fr-FR" sz="3200" kern="100" dirty="0">
                <a:effectLst/>
                <a:latin typeface="Arial Narrow" panose="020B0606020202030204" pitchFamily="34" charset="0"/>
                <a:ea typeface="Calibri" panose="020F0502020204030204" pitchFamily="34" charset="0"/>
                <a:cs typeface="Times New Roman" panose="02020603050405020304" pitchFamily="18" charset="0"/>
              </a:rPr>
              <a:t>Chapitre 4 : De l’inclusion du genre et de la jeunesse</a:t>
            </a:r>
          </a:p>
        </p:txBody>
      </p:sp>
      <p:pic>
        <p:nvPicPr>
          <p:cNvPr id="3" name="Image 2">
            <a:extLst>
              <a:ext uri="{FF2B5EF4-FFF2-40B4-BE49-F238E27FC236}">
                <a16:creationId xmlns:a16="http://schemas.microsoft.com/office/drawing/2014/main" id="{0495877B-845E-14D9-F7EB-4FD705B6AB5B}"/>
              </a:ext>
            </a:extLst>
          </p:cNvPr>
          <p:cNvPicPr>
            <a:picLocks noChangeAspect="1"/>
          </p:cNvPicPr>
          <p:nvPr/>
        </p:nvPicPr>
        <p:blipFill rotWithShape="1">
          <a:blip r:embed="rId2"/>
          <a:srcRect l="6866" r="15367" b="9840"/>
          <a:stretch/>
        </p:blipFill>
        <p:spPr>
          <a:xfrm>
            <a:off x="6772185" y="2142677"/>
            <a:ext cx="5107259" cy="3948653"/>
          </a:xfrm>
          <a:prstGeom prst="rect">
            <a:avLst/>
          </a:prstGeom>
        </p:spPr>
      </p:pic>
    </p:spTree>
    <p:extLst>
      <p:ext uri="{BB962C8B-B14F-4D97-AF65-F5344CB8AC3E}">
        <p14:creationId xmlns:p14="http://schemas.microsoft.com/office/powerpoint/2010/main" val="177616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 (1/4)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Faire connaissance et comprendre la formation</a:t>
            </a:r>
          </a:p>
        </p:txBody>
      </p:sp>
      <p:sp>
        <p:nvSpPr>
          <p:cNvPr id="2" name="Espace réservé du contenu 2">
            <a:extLst>
              <a:ext uri="{FF2B5EF4-FFF2-40B4-BE49-F238E27FC236}">
                <a16:creationId xmlns:a16="http://schemas.microsoft.com/office/drawing/2014/main" id="{A0219D5E-F9D3-EC1F-A85B-268AF6AEBAB2}"/>
              </a:ext>
            </a:extLst>
          </p:cNvPr>
          <p:cNvSpPr txBox="1">
            <a:spLocks/>
          </p:cNvSpPr>
          <p:nvPr/>
        </p:nvSpPr>
        <p:spPr>
          <a:xfrm>
            <a:off x="5310744" y="1900169"/>
            <a:ext cx="6546113" cy="4509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0"/>
              </a:spcBef>
              <a:buFont typeface="+mj-lt"/>
              <a:buAutoNum type="arabicPeriod"/>
            </a:pP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Présentation des participants</a:t>
            </a:r>
          </a:p>
          <a:p>
            <a:pPr marL="1428750" lvl="2" indent="-514350">
              <a:lnSpc>
                <a:spcPct val="100000"/>
              </a:lnSpc>
              <a:spcBef>
                <a:spcPts val="0"/>
              </a:spcBef>
              <a:buFont typeface="+mj-lt"/>
              <a:buAutoNum type="alphaLcParenR"/>
            </a:pPr>
            <a:r>
              <a:rPr lang="fr-FR" sz="2600" kern="100" dirty="0">
                <a:latin typeface="Arial Narrow" panose="020B0606020202030204" pitchFamily="34" charset="0"/>
                <a:ea typeface="Calibri" panose="020F0502020204030204" pitchFamily="34" charset="0"/>
                <a:cs typeface="Times New Roman" panose="02020603050405020304" pitchFamily="18" charset="0"/>
              </a:rPr>
              <a:t>Présentez-vous et partagez avec nous ce qui vous a motivé à vous inscrire pour ce programme de formation</a:t>
            </a:r>
          </a:p>
          <a:p>
            <a:pPr marL="1428750" lvl="2" indent="-514350">
              <a:lnSpc>
                <a:spcPct val="100000"/>
              </a:lnSpc>
              <a:spcBef>
                <a:spcPts val="0"/>
              </a:spcBef>
              <a:buFont typeface="+mj-lt"/>
              <a:buAutoNum type="alphaLcParenR"/>
            </a:pPr>
            <a:r>
              <a:rPr lang="fr-FR" sz="2600" kern="100" dirty="0">
                <a:latin typeface="Arial Narrow" panose="020B0606020202030204" pitchFamily="34" charset="0"/>
                <a:ea typeface="Calibri" panose="020F0502020204030204" pitchFamily="34" charset="0"/>
                <a:cs typeface="Times New Roman" panose="02020603050405020304" pitchFamily="18" charset="0"/>
              </a:rPr>
              <a:t>Indiquez e</a:t>
            </a: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nsuite </a:t>
            </a:r>
            <a:r>
              <a:rPr lang="fr-FR" sz="2600" kern="100" dirty="0">
                <a:latin typeface="Arial Narrow" panose="020B0606020202030204" pitchFamily="34" charset="0"/>
                <a:ea typeface="Calibri" panose="020F0502020204030204" pitchFamily="34" charset="0"/>
                <a:cs typeface="Times New Roman" panose="02020603050405020304" pitchFamily="18" charset="0"/>
              </a:rPr>
              <a:t>votre principale attente écrite dans le chat ou sur une carte VIPP</a:t>
            </a: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L="514350" indent="-514350">
              <a:lnSpc>
                <a:spcPct val="100000"/>
              </a:lnSpc>
              <a:spcBef>
                <a:spcPts val="0"/>
              </a:spcBef>
              <a:buFont typeface="+mj-lt"/>
              <a:buAutoNum type="arabicPeriod"/>
            </a:pPr>
            <a:r>
              <a:rPr lang="fr-FR" sz="2600" kern="100" dirty="0">
                <a:latin typeface="Arial Narrow" panose="020B0606020202030204" pitchFamily="34" charset="0"/>
                <a:ea typeface="Calibri" panose="020F0502020204030204" pitchFamily="34" charset="0"/>
                <a:cs typeface="Times New Roman" panose="02020603050405020304" pitchFamily="18" charset="0"/>
              </a:rPr>
              <a:t>Présentation des objectifs du programme</a:t>
            </a:r>
          </a:p>
          <a:p>
            <a:pPr marL="514350" indent="-514350">
              <a:lnSpc>
                <a:spcPct val="100000"/>
              </a:lnSpc>
              <a:spcBef>
                <a:spcPts val="0"/>
              </a:spcBef>
              <a:buFont typeface="+mj-lt"/>
              <a:buAutoNum type="arabicPeriod"/>
            </a:pP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Présentation de l’approche méthodologique </a:t>
            </a:r>
            <a:r>
              <a:rPr lang="fr-FR" sz="2600" kern="100" dirty="0">
                <a:latin typeface="Arial Narrow" panose="020B0606020202030204" pitchFamily="34" charset="0"/>
                <a:ea typeface="Calibri" panose="020F0502020204030204" pitchFamily="34" charset="0"/>
                <a:cs typeface="Times New Roman" panose="02020603050405020304" pitchFamily="18" charset="0"/>
              </a:rPr>
              <a:t>(A</a:t>
            </a: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pprentissage des adultes et </a:t>
            </a:r>
            <a:r>
              <a:rPr lang="en-GB" sz="2600" kern="100" dirty="0">
                <a:effectLst/>
                <a:latin typeface="Arial Narrow" panose="020B0606020202030204" pitchFamily="34" charset="0"/>
                <a:ea typeface="Calibri" panose="020F0502020204030204" pitchFamily="34" charset="0"/>
                <a:cs typeface="Times New Roman" panose="02020603050405020304" pitchFamily="18" charset="0"/>
              </a:rPr>
              <a:t>blended learning</a:t>
            </a:r>
            <a:r>
              <a:rPr lang="fr-FR" sz="2600" kern="100" dirty="0">
                <a:effectLst/>
                <a:latin typeface="Arial Narrow" panose="020B0606020202030204" pitchFamily="34" charset="0"/>
                <a:ea typeface="Calibri" panose="020F0502020204030204" pitchFamily="34" charset="0"/>
                <a:cs typeface="Times New Roman" panose="02020603050405020304" pitchFamily="18" charset="0"/>
              </a:rPr>
              <a:t>)</a:t>
            </a:r>
          </a:p>
          <a:p>
            <a:pPr marL="514350" indent="-514350">
              <a:lnSpc>
                <a:spcPct val="100000"/>
              </a:lnSpc>
              <a:spcBef>
                <a:spcPts val="0"/>
              </a:spcBef>
              <a:buFont typeface="+mj-lt"/>
              <a:buAutoNum type="arabicPeriod"/>
            </a:pPr>
            <a:r>
              <a:rPr lang="fr-FR" sz="2600" kern="100" dirty="0">
                <a:latin typeface="Arial Narrow" panose="020B0606020202030204" pitchFamily="34" charset="0"/>
                <a:ea typeface="Calibri" panose="020F0502020204030204" pitchFamily="34" charset="0"/>
                <a:cs typeface="Times New Roman" panose="02020603050405020304" pitchFamily="18" charset="0"/>
              </a:rPr>
              <a:t>Les modes d’évaluation des formateurs</a:t>
            </a:r>
          </a:p>
          <a:p>
            <a:pPr marL="514350" indent="-514350">
              <a:lnSpc>
                <a:spcPct val="100000"/>
              </a:lnSpc>
              <a:spcBef>
                <a:spcPts val="0"/>
              </a:spcBef>
              <a:buFont typeface="+mj-lt"/>
              <a:buAutoNum type="arabicPeriod"/>
            </a:pPr>
            <a:r>
              <a:rPr lang="fr-FR" sz="2600" kern="100" dirty="0">
                <a:latin typeface="Arial Narrow" panose="020B0606020202030204" pitchFamily="34" charset="0"/>
                <a:ea typeface="Calibri" panose="020F0502020204030204" pitchFamily="34" charset="0"/>
                <a:cs typeface="Times New Roman" panose="02020603050405020304" pitchFamily="18" charset="0"/>
              </a:rPr>
              <a:t>Programme « Un Module par semaine »</a:t>
            </a:r>
          </a:p>
          <a:p>
            <a:pPr>
              <a:lnSpc>
                <a:spcPct val="100000"/>
              </a:lnSpc>
              <a:spcBef>
                <a:spcPts val="0"/>
              </a:spcBef>
              <a:buFont typeface="Wingdings" panose="05000000000000000000" pitchFamily="2" charset="2"/>
              <a:buChar char="§"/>
            </a:pP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a:p>
            <a:pPr lvl="0">
              <a:lnSpc>
                <a:spcPct val="100000"/>
              </a:lnSpc>
              <a:spcBef>
                <a:spcPts val="0"/>
              </a:spcBef>
              <a:buFont typeface="Wingdings" panose="05000000000000000000" pitchFamily="2" charset="2"/>
              <a:buChar char="§"/>
            </a:pPr>
            <a:endParaRPr lang="fr-FR" sz="26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F2E80079-F536-B6C3-127B-7DDCE100574D}"/>
              </a:ext>
            </a:extLst>
          </p:cNvPr>
          <p:cNvPicPr>
            <a:picLocks noChangeAspect="1"/>
          </p:cNvPicPr>
          <p:nvPr/>
        </p:nvPicPr>
        <p:blipFill>
          <a:blip r:embed="rId2"/>
          <a:stretch>
            <a:fillRect/>
          </a:stretch>
        </p:blipFill>
        <p:spPr>
          <a:xfrm>
            <a:off x="644434" y="2046514"/>
            <a:ext cx="4666310" cy="4362996"/>
          </a:xfrm>
          <a:prstGeom prst="rect">
            <a:avLst/>
          </a:prstGeom>
        </p:spPr>
      </p:pic>
    </p:spTree>
    <p:extLst>
      <p:ext uri="{BB962C8B-B14F-4D97-AF65-F5344CB8AC3E}">
        <p14:creationId xmlns:p14="http://schemas.microsoft.com/office/powerpoint/2010/main" val="6070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  (2/4)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Faire connaissance et comprendre la formation</a:t>
            </a:r>
          </a:p>
        </p:txBody>
      </p:sp>
      <p:sp>
        <p:nvSpPr>
          <p:cNvPr id="2" name="Espace réservé du contenu 2">
            <a:extLst>
              <a:ext uri="{FF2B5EF4-FFF2-40B4-BE49-F238E27FC236}">
                <a16:creationId xmlns:a16="http://schemas.microsoft.com/office/drawing/2014/main" id="{A0219D5E-F9D3-EC1F-A85B-268AF6AEBAB2}"/>
              </a:ext>
            </a:extLst>
          </p:cNvPr>
          <p:cNvSpPr txBox="1">
            <a:spLocks/>
          </p:cNvSpPr>
          <p:nvPr/>
        </p:nvSpPr>
        <p:spPr>
          <a:xfrm>
            <a:off x="581984" y="1882760"/>
            <a:ext cx="6376159" cy="4593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lnSpc>
                <a:spcPct val="100000"/>
              </a:lnSpc>
              <a:spcBef>
                <a:spcPts val="0"/>
              </a:spcBef>
            </a:pPr>
            <a:r>
              <a:rPr lang="fr-FR" sz="3200" b="1" kern="100" dirty="0">
                <a:effectLst/>
                <a:latin typeface="Arial Narrow" panose="020B0606020202030204" pitchFamily="34" charset="0"/>
                <a:ea typeface="Calibri" panose="020F0502020204030204" pitchFamily="34" charset="0"/>
                <a:cs typeface="Times New Roman" panose="02020603050405020304" pitchFamily="18" charset="0"/>
              </a:rPr>
              <a:t>Objectif général :</a:t>
            </a:r>
            <a:endParaRPr lang="fr-FR"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3200" dirty="0">
                <a:effectLst/>
                <a:latin typeface="Arial Narrow" panose="020B0606020202030204" pitchFamily="34" charset="0"/>
                <a:ea typeface="Calibri" panose="020F0502020204030204" pitchFamily="34" charset="0"/>
                <a:cs typeface="Times New Roman" panose="02020603050405020304" pitchFamily="18" charset="0"/>
              </a:rPr>
              <a:t>Le programme vise à : </a:t>
            </a:r>
          </a:p>
          <a:p>
            <a:pPr lvl="1">
              <a:lnSpc>
                <a:spcPct val="100000"/>
              </a:lnSpc>
              <a:spcBef>
                <a:spcPts val="0"/>
              </a:spcBef>
            </a:pPr>
            <a:r>
              <a:rPr lang="fr-FR" sz="3200" dirty="0">
                <a:latin typeface="Arial Narrow" panose="020B0606020202030204" pitchFamily="34" charset="0"/>
                <a:ea typeface="Calibri" panose="020F0502020204030204" pitchFamily="34" charset="0"/>
                <a:cs typeface="Times New Roman" panose="02020603050405020304" pitchFamily="18" charset="0"/>
              </a:rPr>
              <a:t>R</a:t>
            </a:r>
            <a:r>
              <a:rPr lang="fr-FR" sz="3200" dirty="0">
                <a:effectLst/>
                <a:latin typeface="Arial Narrow" panose="020B0606020202030204" pitchFamily="34" charset="0"/>
                <a:ea typeface="Calibri" panose="020F0502020204030204" pitchFamily="34" charset="0"/>
                <a:cs typeface="Times New Roman" panose="02020603050405020304" pitchFamily="18" charset="0"/>
              </a:rPr>
              <a:t>enforcer les capacités des Responsables des Fédérations membres de la FOASPS en Développement Organisationnel </a:t>
            </a:r>
          </a:p>
          <a:p>
            <a:pPr lvl="1">
              <a:lnSpc>
                <a:spcPct val="100000"/>
              </a:lnSpc>
              <a:spcBef>
                <a:spcPts val="0"/>
              </a:spcBef>
            </a:pPr>
            <a:r>
              <a:rPr lang="fr-FR" sz="3200" dirty="0">
                <a:latin typeface="Arial Narrow" panose="020B0606020202030204" pitchFamily="34" charset="0"/>
                <a:ea typeface="Calibri" panose="020F0502020204030204" pitchFamily="34" charset="0"/>
                <a:cs typeface="Times New Roman" panose="02020603050405020304" pitchFamily="18" charset="0"/>
              </a:rPr>
              <a:t>L</a:t>
            </a:r>
            <a:r>
              <a:rPr lang="fr-FR" sz="3200" dirty="0">
                <a:effectLst/>
                <a:latin typeface="Arial Narrow" panose="020B0606020202030204" pitchFamily="34" charset="0"/>
                <a:ea typeface="Calibri" panose="020F0502020204030204" pitchFamily="34" charset="0"/>
                <a:cs typeface="Times New Roman" panose="02020603050405020304" pitchFamily="18" charset="0"/>
              </a:rPr>
              <a:t>eur permettre de maîtriser la gestion de leurs Organisations en tant qu’associations à but non lucratif</a:t>
            </a:r>
            <a:endParaRPr lang="fr-FR" sz="32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0809E432-1226-02CA-5AFB-07BA931A5B04}"/>
              </a:ext>
            </a:extLst>
          </p:cNvPr>
          <p:cNvPicPr>
            <a:picLocks noChangeAspect="1"/>
          </p:cNvPicPr>
          <p:nvPr/>
        </p:nvPicPr>
        <p:blipFill>
          <a:blip r:embed="rId2"/>
          <a:stretch>
            <a:fillRect/>
          </a:stretch>
        </p:blipFill>
        <p:spPr>
          <a:xfrm>
            <a:off x="6958143" y="1882760"/>
            <a:ext cx="4593570" cy="4593570"/>
          </a:xfrm>
          <a:prstGeom prst="rect">
            <a:avLst/>
          </a:prstGeom>
        </p:spPr>
      </p:pic>
    </p:spTree>
    <p:extLst>
      <p:ext uri="{BB962C8B-B14F-4D97-AF65-F5344CB8AC3E}">
        <p14:creationId xmlns:p14="http://schemas.microsoft.com/office/powerpoint/2010/main" val="189830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1FA50E3-D691-2D35-5E0F-00B36AFA342F}"/>
              </a:ext>
            </a:extLst>
          </p:cNvPr>
          <p:cNvPicPr>
            <a:picLocks noChangeAspect="1"/>
          </p:cNvPicPr>
          <p:nvPr/>
        </p:nvPicPr>
        <p:blipFill>
          <a:blip r:embed="rId2"/>
          <a:stretch>
            <a:fillRect/>
          </a:stretch>
        </p:blipFill>
        <p:spPr>
          <a:xfrm>
            <a:off x="7540001" y="1808023"/>
            <a:ext cx="4652000" cy="46520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  (3/4)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Faire connaissance et comprendre la formation</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71482" y="1808022"/>
            <a:ext cx="7558087" cy="465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lnSpc>
                <a:spcPct val="100000"/>
              </a:lnSpc>
              <a:spcBef>
                <a:spcPts val="0"/>
              </a:spcBef>
            </a:pPr>
            <a:r>
              <a:rPr lang="fr-FR" b="1" kern="100" dirty="0">
                <a:effectLst/>
                <a:latin typeface="Arial Narrow" panose="020B0606020202030204" pitchFamily="34" charset="0"/>
                <a:ea typeface="Calibri" panose="020F0502020204030204" pitchFamily="34" charset="0"/>
                <a:cs typeface="Times New Roman" panose="02020603050405020304" pitchFamily="18" charset="0"/>
              </a:rPr>
              <a:t>Objectifs spécifiques :</a:t>
            </a:r>
            <a:r>
              <a:rPr lang="fr-FR" sz="2200" b="1" kern="100" dirty="0">
                <a:latin typeface="Arial Narrow" panose="020B0606020202030204" pitchFamily="34" charset="0"/>
                <a:ea typeface="Calibri" panose="020F0502020204030204" pitchFamily="34" charset="0"/>
                <a:cs typeface="Times New Roman" panose="02020603050405020304" pitchFamily="18" charset="0"/>
              </a:rPr>
              <a:t> </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2200" dirty="0">
                <a:effectLst/>
                <a:latin typeface="Arial Narrow" panose="020B0606020202030204" pitchFamily="34" charset="0"/>
                <a:ea typeface="Calibri" panose="020F0502020204030204" pitchFamily="34" charset="0"/>
                <a:cs typeface="Times New Roman" panose="02020603050405020304" pitchFamily="18" charset="0"/>
              </a:rPr>
              <a:t>D’ici la fin de l’atelier, les participants auront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 1. Acquis une meilleure connaissance et compréhension du contexte social, juridique et légal du fonctionnement de l’association et de ses membres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 2. Analysé les organes de gouvernance et de gestion d’une association à la lumière des exigences actuelles du monde associatif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 3. Acquis comment asseoir le devenir et le développement de leurs associations sur une planification stratégique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 4. Développé leurs capacités à doter leurs associations de ressources nécessaires à leur fonctionnement et croissance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 5. Construit leur approche de recherches de subventions de façon stratégique et pro active ;</a:t>
            </a:r>
          </a:p>
        </p:txBody>
      </p:sp>
    </p:spTree>
    <p:extLst>
      <p:ext uri="{BB962C8B-B14F-4D97-AF65-F5344CB8AC3E}">
        <p14:creationId xmlns:p14="http://schemas.microsoft.com/office/powerpoint/2010/main" val="3882459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1FA50E3-D691-2D35-5E0F-00B36AFA342F}"/>
              </a:ext>
            </a:extLst>
          </p:cNvPr>
          <p:cNvPicPr>
            <a:picLocks noChangeAspect="1"/>
          </p:cNvPicPr>
          <p:nvPr/>
        </p:nvPicPr>
        <p:blipFill>
          <a:blip r:embed="rId2"/>
          <a:stretch>
            <a:fillRect/>
          </a:stretch>
        </p:blipFill>
        <p:spPr>
          <a:xfrm>
            <a:off x="7540001" y="1808023"/>
            <a:ext cx="4652000" cy="46520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  (3/4)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Faire connaissance et comprendre la formation</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71482" y="1808022"/>
            <a:ext cx="7558087" cy="465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a:lnSpc>
                <a:spcPct val="100000"/>
              </a:lnSpc>
              <a:spcBef>
                <a:spcPts val="0"/>
              </a:spcBef>
            </a:pPr>
            <a:r>
              <a:rPr lang="fr-FR" b="1" kern="100" dirty="0">
                <a:effectLst/>
                <a:latin typeface="Arial Narrow" panose="020B0606020202030204" pitchFamily="34" charset="0"/>
                <a:ea typeface="Calibri" panose="020F0502020204030204" pitchFamily="34" charset="0"/>
                <a:cs typeface="Times New Roman" panose="02020603050405020304" pitchFamily="18" charset="0"/>
              </a:rPr>
              <a:t>Objectifs spécifiques :</a:t>
            </a:r>
            <a:r>
              <a:rPr lang="fr-FR" sz="2200" b="1" kern="100" dirty="0">
                <a:latin typeface="Arial Narrow" panose="020B0606020202030204" pitchFamily="34" charset="0"/>
                <a:ea typeface="Calibri" panose="020F0502020204030204" pitchFamily="34" charset="0"/>
                <a:cs typeface="Times New Roman" panose="02020603050405020304" pitchFamily="18" charset="0"/>
              </a:rPr>
              <a:t> </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2200" dirty="0">
                <a:effectLst/>
                <a:latin typeface="Arial Narrow" panose="020B0606020202030204" pitchFamily="34" charset="0"/>
                <a:ea typeface="Calibri" panose="020F0502020204030204" pitchFamily="34" charset="0"/>
                <a:cs typeface="Times New Roman" panose="02020603050405020304" pitchFamily="18" charset="0"/>
              </a:rPr>
              <a:t>D’ici la fin de l’atelier, les participants auront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6. Acquis les compétences minimales pour initier et conduire toutes leurs activités comme de véritables projets de développement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7. Intégré la question de la performance du personnel (individuels ou des équipes) au cœur de la performance organisationnelle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8. Exploré les arcanes de la gestion financière de l’association pour assurer la conformité de leurs pratiques avec la législation comptable et fiscale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9. Contextualisé la gestion du changement comme une composante inévitable du développement et de la survie de leur association ;</a:t>
            </a:r>
          </a:p>
          <a:p>
            <a:pPr algn="just">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10. Questionné la culture d’entreprise en action dans leur association et acquis des outils pour la reformater si nécessaire.</a:t>
            </a:r>
          </a:p>
        </p:txBody>
      </p:sp>
    </p:spTree>
    <p:extLst>
      <p:ext uri="{BB962C8B-B14F-4D97-AF65-F5344CB8AC3E}">
        <p14:creationId xmlns:p14="http://schemas.microsoft.com/office/powerpoint/2010/main" val="2530166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5C114C-AAEE-8820-6D15-AA60BAF760FB}"/>
              </a:ext>
            </a:extLst>
          </p:cNvPr>
          <p:cNvPicPr>
            <a:picLocks noChangeAspect="1"/>
          </p:cNvPicPr>
          <p:nvPr/>
        </p:nvPicPr>
        <p:blipFill>
          <a:blip r:embed="rId2"/>
          <a:stretch>
            <a:fillRect/>
          </a:stretch>
        </p:blipFill>
        <p:spPr>
          <a:xfrm>
            <a:off x="7981964" y="1808022"/>
            <a:ext cx="3952233" cy="474268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122779"/>
            <a:ext cx="10515600" cy="13380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  (4/4)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Modules du programme</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357186" y="1808022"/>
            <a:ext cx="7629525" cy="4742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Atelier de lancement </a:t>
            </a:r>
          </a:p>
          <a:p>
            <a:pPr marL="342900" lvl="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a:t>
            </a:r>
            <a:r>
              <a:rPr lang="fr-FR" sz="2200" kern="100" dirty="0">
                <a:latin typeface="Arial Narrow" panose="020B0606020202030204" pitchFamily="34" charset="0"/>
                <a:ea typeface="Calibri" panose="020F0502020204030204" pitchFamily="34" charset="0"/>
                <a:cs typeface="Times New Roman" panose="02020603050405020304" pitchFamily="18" charset="0"/>
              </a:rPr>
              <a:t>1</a:t>
            </a: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 : Gestion administrative de l’association</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2 : Gouvernance de l’association</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3 : Planification stratégique du développement de l’association</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4 : Stratégie de mobilisation de ressources</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5 : Approches de recherches de subventions</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6 : Gestion des projets</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7 : Gestion de la mise en œuvre et de la performance</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8 : Gestion financière de l’association</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a:t>
            </a:r>
            <a:r>
              <a:rPr lang="fr-FR" sz="2200" kern="100" dirty="0">
                <a:latin typeface="Arial Narrow" panose="020B0606020202030204" pitchFamily="34" charset="0"/>
                <a:ea typeface="Calibri" panose="020F0502020204030204" pitchFamily="34" charset="0"/>
                <a:cs typeface="Times New Roman" panose="02020603050405020304" pitchFamily="18" charset="0"/>
              </a:rPr>
              <a:t>9</a:t>
            </a: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 : Développement organisationnel et gestion du changement</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Module 10 : La culture d’entreprise dans une structure à but non lucratif</a:t>
            </a:r>
          </a:p>
          <a:p>
            <a:pPr marL="342900" indent="-342900">
              <a:lnSpc>
                <a:spcPct val="100000"/>
              </a:lnSpc>
              <a:spcBef>
                <a:spcPts val="0"/>
              </a:spcBef>
              <a:buFont typeface="Symbol" panose="05050102010706020507" pitchFamily="18" charset="2"/>
              <a:buChar char=""/>
            </a:pPr>
            <a:r>
              <a:rPr lang="fr-FR" sz="2200" kern="100" dirty="0">
                <a:effectLst/>
                <a:latin typeface="Arial Narrow" panose="020B0606020202030204" pitchFamily="34" charset="0"/>
                <a:ea typeface="Calibri" panose="020F0502020204030204" pitchFamily="34" charset="0"/>
                <a:cs typeface="Times New Roman" panose="02020603050405020304" pitchFamily="18" charset="0"/>
              </a:rPr>
              <a:t>Séance de clôture </a:t>
            </a:r>
          </a:p>
        </p:txBody>
      </p:sp>
    </p:spTree>
    <p:extLst>
      <p:ext uri="{BB962C8B-B14F-4D97-AF65-F5344CB8AC3E}">
        <p14:creationId xmlns:p14="http://schemas.microsoft.com/office/powerpoint/2010/main" val="4237887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0"/>
            <a:ext cx="10883590" cy="1594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2 : </a:t>
            </a:r>
          </a:p>
          <a:p>
            <a:pPr lvl="0" algn="ctr">
              <a:lnSpc>
                <a:spcPct val="100000"/>
              </a:lnSpc>
              <a:spcBef>
                <a:spcPts val="0"/>
              </a:spcBef>
            </a:pPr>
            <a:r>
              <a:rPr lang="fr-FR" sz="4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Prise en main du matériel disponible</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838201" y="1783830"/>
            <a:ext cx="6205538" cy="4766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Approche méthodologique </a:t>
            </a:r>
          </a:p>
          <a:p>
            <a:pPr lvl="1">
              <a:lnSpc>
                <a:spcPct val="100000"/>
              </a:lnSpc>
              <a:spcBef>
                <a:spcPts val="0"/>
              </a:spcBef>
              <a:buFont typeface="Wingdings" panose="05000000000000000000" pitchFamily="2" charset="2"/>
              <a:buChar char="§"/>
            </a:pPr>
            <a:r>
              <a:rPr lang="fr-FR" sz="2000" kern="100" dirty="0">
                <a:latin typeface="Arial Narrow" panose="020B0606020202030204" pitchFamily="34" charset="0"/>
                <a:ea typeface="Calibri" panose="020F0502020204030204" pitchFamily="34" charset="0"/>
                <a:cs typeface="Times New Roman" panose="02020603050405020304" pitchFamily="18" charset="0"/>
              </a:rPr>
              <a:t>Formation hybride : Combinaison de l’auto-apprentissage et des séances traditionnelles en présentiel et/ou en ligne interaction avec d’autres apprenants</a:t>
            </a:r>
          </a:p>
          <a:p>
            <a:pPr lvl="1">
              <a:lnSpc>
                <a:spcPct val="100000"/>
              </a:lnSpc>
              <a:spcBef>
                <a:spcPts val="0"/>
              </a:spcBef>
              <a:buFont typeface="Wingdings" panose="05000000000000000000" pitchFamily="2" charset="2"/>
              <a:buChar char="§"/>
            </a:pPr>
            <a:r>
              <a:rPr lang="fr-FR" sz="2000" kern="100" dirty="0">
                <a:latin typeface="Arial Narrow" panose="020B0606020202030204" pitchFamily="34" charset="0"/>
                <a:ea typeface="Calibri" panose="020F0502020204030204" pitchFamily="34" charset="0"/>
                <a:cs typeface="Times New Roman" panose="02020603050405020304" pitchFamily="18" charset="0"/>
              </a:rPr>
              <a:t>Andragogie ou pédagogie des adultes</a:t>
            </a:r>
          </a:p>
          <a:p>
            <a:pPr>
              <a:lnSpc>
                <a:spcPct val="100000"/>
              </a:lnSpc>
              <a:spcBef>
                <a:spcPts val="0"/>
              </a:spcBef>
              <a:buFont typeface="Wingdings" panose="05000000000000000000" pitchFamily="2" charset="2"/>
              <a:buChar char="§"/>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Les modes d’évaluation des formateurs</a:t>
            </a:r>
          </a:p>
          <a:p>
            <a:pPr lvl="1">
              <a:lnSpc>
                <a:spcPct val="100000"/>
              </a:lnSpc>
              <a:spcBef>
                <a:spcPts val="0"/>
              </a:spcBef>
              <a:buFont typeface="Wingdings" panose="05000000000000000000" pitchFamily="2" charset="2"/>
              <a:buChar char="§"/>
            </a:pPr>
            <a:r>
              <a:rPr lang="fr-FR" sz="2000" kern="100" dirty="0">
                <a:latin typeface="Arial Narrow" panose="020B0606020202030204" pitchFamily="34" charset="0"/>
                <a:ea typeface="Calibri" panose="020F0502020204030204" pitchFamily="34" charset="0"/>
                <a:cs typeface="Times New Roman" panose="02020603050405020304" pitchFamily="18" charset="0"/>
              </a:rPr>
              <a:t>En fin de séance : Thermomètre (Echelle de 0° à 100°)</a:t>
            </a:r>
          </a:p>
          <a:p>
            <a:pPr lvl="1">
              <a:lnSpc>
                <a:spcPct val="100000"/>
              </a:lnSpc>
              <a:spcBef>
                <a:spcPts val="0"/>
              </a:spcBef>
              <a:buFont typeface="Wingdings" panose="05000000000000000000" pitchFamily="2" charset="2"/>
              <a:buChar char="§"/>
            </a:pPr>
            <a:r>
              <a:rPr lang="fr-FR" sz="2000" kern="100" dirty="0">
                <a:latin typeface="Arial Narrow" panose="020B0606020202030204" pitchFamily="34" charset="0"/>
                <a:ea typeface="Calibri" panose="020F0502020204030204" pitchFamily="34" charset="0"/>
                <a:cs typeface="Times New Roman" panose="02020603050405020304" pitchFamily="18" charset="0"/>
              </a:rPr>
              <a:t>A la fin du programme : Evaluation formelle Google </a:t>
            </a:r>
            <a:r>
              <a:rPr lang="fr-FR" sz="2000" kern="100" dirty="0" err="1">
                <a:latin typeface="Arial Narrow" panose="020B0606020202030204" pitchFamily="34" charset="0"/>
                <a:ea typeface="Calibri" panose="020F0502020204030204" pitchFamily="34" charset="0"/>
                <a:cs typeface="Times New Roman" panose="02020603050405020304" pitchFamily="18" charset="0"/>
              </a:rPr>
              <a:t>form</a:t>
            </a:r>
            <a:endParaRPr lang="fr-FR" sz="20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buFont typeface="Wingdings" panose="05000000000000000000" pitchFamily="2" charset="2"/>
              <a:buChar char="§"/>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Le matériel à notre disposition</a:t>
            </a:r>
          </a:p>
          <a:p>
            <a:pPr lvl="1">
              <a:lnSpc>
                <a:spcPct val="100000"/>
              </a:lnSpc>
              <a:spcBef>
                <a:spcPts val="0"/>
              </a:spcBef>
              <a:buFont typeface="Wingdings" panose="05000000000000000000" pitchFamily="2" charset="2"/>
              <a:buChar char="§"/>
            </a:pPr>
            <a:r>
              <a:rPr lang="fr-FR" sz="2000" kern="100" dirty="0">
                <a:latin typeface="Arial Narrow" panose="020B0606020202030204" pitchFamily="34" charset="0"/>
                <a:ea typeface="Calibri" panose="020F0502020204030204" pitchFamily="34" charset="0"/>
                <a:cs typeface="Times New Roman" panose="02020603050405020304" pitchFamily="18" charset="0"/>
              </a:rPr>
              <a:t>Le manuel du participant (pour les séances en présentiel)</a:t>
            </a:r>
          </a:p>
          <a:p>
            <a:pPr lvl="1">
              <a:lnSpc>
                <a:spcPct val="100000"/>
              </a:lnSpc>
              <a:spcBef>
                <a:spcPts val="0"/>
              </a:spcBef>
              <a:buFont typeface="Wingdings" panose="05000000000000000000" pitchFamily="2" charset="2"/>
              <a:buChar char="§"/>
            </a:pPr>
            <a:r>
              <a:rPr lang="fr-FR" sz="2000" kern="100" dirty="0">
                <a:latin typeface="Arial Narrow" panose="020B0606020202030204" pitchFamily="34" charset="0"/>
                <a:ea typeface="Calibri" panose="020F0502020204030204" pitchFamily="34" charset="0"/>
                <a:cs typeface="Times New Roman" panose="02020603050405020304" pitchFamily="18" charset="0"/>
              </a:rPr>
              <a:t>Les Test de validation des connaissances en ligne</a:t>
            </a:r>
          </a:p>
          <a:p>
            <a:pPr>
              <a:lnSpc>
                <a:spcPct val="100000"/>
              </a:lnSpc>
              <a:spcBef>
                <a:spcPts val="0"/>
              </a:spcBef>
              <a:buFont typeface="Wingdings" panose="05000000000000000000" pitchFamily="2" charset="2"/>
              <a:buChar char="§"/>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Utilisation du matériel et auto-formation</a:t>
            </a:r>
          </a:p>
          <a:p>
            <a:pPr lvl="1">
              <a:lnSpc>
                <a:spcPct val="100000"/>
              </a:lnSpc>
              <a:spcBef>
                <a:spcPts val="0"/>
              </a:spcBef>
              <a:buFont typeface="Wingdings" panose="05000000000000000000" pitchFamily="2" charset="2"/>
              <a:buChar char="§"/>
            </a:pPr>
            <a:r>
              <a:rPr lang="fr-FR" sz="2000" kern="100" dirty="0">
                <a:latin typeface="Arial Narrow" panose="020B0606020202030204" pitchFamily="34" charset="0"/>
                <a:ea typeface="Calibri" panose="020F0502020204030204" pitchFamily="34" charset="0"/>
                <a:cs typeface="Times New Roman" panose="02020603050405020304" pitchFamily="18" charset="0"/>
              </a:rPr>
              <a:t>Suggestion « Un Module par semaine »</a:t>
            </a:r>
          </a:p>
          <a:p>
            <a:pPr lvl="1">
              <a:lnSpc>
                <a:spcPct val="100000"/>
              </a:lnSpc>
              <a:spcBef>
                <a:spcPts val="0"/>
              </a:spcBef>
              <a:buFont typeface="Wingdings" panose="05000000000000000000" pitchFamily="2" charset="2"/>
              <a:buChar char="§"/>
            </a:pPr>
            <a:r>
              <a:rPr lang="fr-FR" sz="2000" kern="100" dirty="0">
                <a:latin typeface="Arial Narrow" panose="020B0606020202030204" pitchFamily="34" charset="0"/>
                <a:ea typeface="Calibri" panose="020F0502020204030204" pitchFamily="34" charset="0"/>
                <a:cs typeface="Times New Roman" panose="02020603050405020304" pitchFamily="18" charset="0"/>
              </a:rPr>
              <a:t>Après le Webinaire, récoutez l’enregistrement avant de faire le test de validation du module</a:t>
            </a:r>
          </a:p>
          <a:p>
            <a:pPr>
              <a:lnSpc>
                <a:spcPct val="100000"/>
              </a:lnSpc>
              <a:spcBef>
                <a:spcPts val="0"/>
              </a:spcBef>
              <a:buFont typeface="Wingdings" panose="05000000000000000000" pitchFamily="2" charset="2"/>
              <a:buChar char="§"/>
            </a:pP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0F619C4C-8380-A5A1-6727-CB86FAC8ACE7}"/>
              </a:ext>
            </a:extLst>
          </p:cNvPr>
          <p:cNvPicPr>
            <a:picLocks noChangeAspect="1"/>
          </p:cNvPicPr>
          <p:nvPr/>
        </p:nvPicPr>
        <p:blipFill>
          <a:blip r:embed="rId2"/>
          <a:stretch>
            <a:fillRect/>
          </a:stretch>
        </p:blipFill>
        <p:spPr>
          <a:xfrm>
            <a:off x="7348539" y="1783830"/>
            <a:ext cx="4146775" cy="4770635"/>
          </a:xfrm>
          <a:prstGeom prst="rect">
            <a:avLst/>
          </a:prstGeom>
        </p:spPr>
      </p:pic>
    </p:spTree>
    <p:extLst>
      <p:ext uri="{BB962C8B-B14F-4D97-AF65-F5344CB8AC3E}">
        <p14:creationId xmlns:p14="http://schemas.microsoft.com/office/powerpoint/2010/main" val="4287534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3 : </a:t>
            </a:r>
          </a:p>
          <a:p>
            <a:pPr lvl="0" algn="ctr">
              <a:lnSpc>
                <a:spcPct val="100000"/>
              </a:lnSpc>
              <a:spcBef>
                <a:spcPts val="0"/>
              </a:spcBef>
            </a:pP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Constitution des groupes d’apprentissage</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8" y="1863816"/>
            <a:ext cx="6209371" cy="4618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Inscription au JLN pour ceux qui n’en sont pas encore membres</a:t>
            </a:r>
          </a:p>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Travailler en équipes collaboratives :</a:t>
            </a:r>
          </a:p>
          <a:p>
            <a:pPr lvl="1">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Se regrouper par pays et/ ou par affinité</a:t>
            </a:r>
          </a:p>
          <a:p>
            <a:pPr lvl="1">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Préférer des groupes de 3 à 5 personnes</a:t>
            </a:r>
          </a:p>
          <a:p>
            <a:pPr lvl="1">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Communiquer la composition de votre groupe aux formateurs</a:t>
            </a:r>
          </a:p>
          <a:p>
            <a:pPr>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Les travaux de groupe sont relatifs :</a:t>
            </a:r>
          </a:p>
          <a:p>
            <a:pPr lvl="1">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Aux recherches contextuelles adaptées à votre pays </a:t>
            </a:r>
          </a:p>
          <a:p>
            <a:pPr lvl="1">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A la création d’outils digitaux suivant les instructions et les modèles proposés</a:t>
            </a:r>
          </a:p>
          <a:p>
            <a:pPr lvl="1">
              <a:lnSpc>
                <a:spcPct val="100000"/>
              </a:lnSpc>
              <a:spcBef>
                <a:spcPts val="0"/>
              </a:spcBef>
              <a:buFont typeface="Wingdings" panose="05000000000000000000" pitchFamily="2" charset="2"/>
              <a:buChar char="§"/>
            </a:pPr>
            <a:r>
              <a:rPr lang="fr-FR" sz="2200" kern="100" dirty="0">
                <a:latin typeface="Arial Narrow" panose="020B0606020202030204" pitchFamily="34" charset="0"/>
                <a:ea typeface="Calibri" panose="020F0502020204030204" pitchFamily="34" charset="0"/>
                <a:cs typeface="Times New Roman" panose="02020603050405020304" pitchFamily="18" charset="0"/>
              </a:rPr>
              <a:t>A la soumission des évaluations des connaissances pour les tests de groupe</a:t>
            </a:r>
          </a:p>
        </p:txBody>
      </p:sp>
      <p:pic>
        <p:nvPicPr>
          <p:cNvPr id="3" name="Image 2">
            <a:extLst>
              <a:ext uri="{FF2B5EF4-FFF2-40B4-BE49-F238E27FC236}">
                <a16:creationId xmlns:a16="http://schemas.microsoft.com/office/drawing/2014/main" id="{5C4608AC-DE3D-320C-EC5B-9FDCA3F63B6F}"/>
              </a:ext>
            </a:extLst>
          </p:cNvPr>
          <p:cNvPicPr>
            <a:picLocks noChangeAspect="1"/>
          </p:cNvPicPr>
          <p:nvPr/>
        </p:nvPicPr>
        <p:blipFill>
          <a:blip r:embed="rId2"/>
          <a:stretch>
            <a:fillRect/>
          </a:stretch>
        </p:blipFill>
        <p:spPr>
          <a:xfrm>
            <a:off x="6757502" y="1840865"/>
            <a:ext cx="5036734" cy="4640990"/>
          </a:xfrm>
          <a:prstGeom prst="rect">
            <a:avLst/>
          </a:prstGeom>
        </p:spPr>
      </p:pic>
    </p:spTree>
    <p:extLst>
      <p:ext uri="{BB962C8B-B14F-4D97-AF65-F5344CB8AC3E}">
        <p14:creationId xmlns:p14="http://schemas.microsoft.com/office/powerpoint/2010/main" val="274406148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1699</Words>
  <Application>Microsoft Office PowerPoint</Application>
  <PresentationFormat>Grand écran</PresentationFormat>
  <Paragraphs>146</Paragraphs>
  <Slides>18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18</vt:i4>
      </vt:variant>
    </vt:vector>
  </HeadingPairs>
  <TitlesOfParts>
    <vt:vector size="24" baseType="lpstr">
      <vt:lpstr>Arial</vt:lpstr>
      <vt:lpstr>Arial Narrow</vt:lpstr>
      <vt:lpstr>Calibri</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12</cp:revision>
  <dcterms:modified xsi:type="dcterms:W3CDTF">2024-08-08T13:02:45Z</dcterms:modified>
</cp:coreProperties>
</file>