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60" r:id="rId3"/>
    <p:sldId id="262" r:id="rId4"/>
    <p:sldId id="268" r:id="rId5"/>
    <p:sldId id="269" r:id="rId6"/>
    <p:sldId id="283" r:id="rId7"/>
    <p:sldId id="282" r:id="rId8"/>
    <p:sldId id="263" r:id="rId9"/>
    <p:sldId id="284" r:id="rId10"/>
    <p:sldId id="264" r:id="rId11"/>
    <p:sldId id="265" r:id="rId12"/>
    <p:sldId id="271" r:id="rId13"/>
    <p:sldId id="273" r:id="rId14"/>
    <p:sldId id="275" r:id="rId15"/>
    <p:sldId id="272" r:id="rId16"/>
    <p:sldId id="266" r:id="rId17"/>
    <p:sldId id="274" r:id="rId18"/>
    <p:sldId id="281" r:id="rId19"/>
    <p:sldId id="267" r:id="rId20"/>
  </p:sldIdLst>
  <p:sldSz cx="12192000" cy="6858000"/>
  <p:notesSz cx="6858000" cy="9144000"/>
  <p:defaultTextStyle>
    <a:defPPr lvl="0">
      <a:defRPr lang="fr-F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6" autoAdjust="0"/>
    <p:restoredTop sz="93372" autoAdjust="0"/>
  </p:normalViewPr>
  <p:slideViewPr>
    <p:cSldViewPr snapToGrid="0">
      <p:cViewPr varScale="1">
        <p:scale>
          <a:sx n="62" d="100"/>
          <a:sy n="62" d="100"/>
        </p:scale>
        <p:origin x="3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557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245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9951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313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87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380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819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691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049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106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364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425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33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bin"/><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3.bin"/><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048000" y="1530258"/>
            <a:ext cx="8045824" cy="29610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5" name="Titre 1"/>
          <p:cNvSpPr txBox="1">
            <a:spLocks/>
          </p:cNvSpPr>
          <p:nvPr/>
        </p:nvSpPr>
        <p:spPr>
          <a:xfrm>
            <a:off x="2402541" y="2095033"/>
            <a:ext cx="8408894"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7" name="ZoneTexte 6"/>
          <p:cNvSpPr txBox="1"/>
          <p:nvPr/>
        </p:nvSpPr>
        <p:spPr>
          <a:xfrm>
            <a:off x="2865043" y="502464"/>
            <a:ext cx="5820937" cy="707886"/>
          </a:xfrm>
          <a:prstGeom prst="rect">
            <a:avLst/>
          </a:prstGeom>
          <a:noFill/>
        </p:spPr>
        <p:txBody>
          <a:bodyPr wrap="square" rtlCol="0">
            <a:spAutoFit/>
          </a:bodyPr>
          <a:lstStyle/>
          <a:p>
            <a:pPr algn="ctr"/>
            <a:r>
              <a:rPr lang="fr-FR" sz="2000" b="1" kern="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Organizational Development in the context of International Civil Society Organization (CSO)</a:t>
            </a:r>
            <a:endParaRPr lang="fr-FR" sz="2000" dirty="0">
              <a:latin typeface="+mj-lt"/>
            </a:endParaRPr>
          </a:p>
        </p:txBody>
      </p:sp>
      <p:sp>
        <p:nvSpPr>
          <p:cNvPr id="2" name="ZoneTexte 1">
            <a:extLst>
              <a:ext uri="{FF2B5EF4-FFF2-40B4-BE49-F238E27FC236}">
                <a16:creationId xmlns:a16="http://schemas.microsoft.com/office/drawing/2014/main" id="{07D2F201-E09A-CAC6-F24B-C3B4D24D1056}"/>
              </a:ext>
            </a:extLst>
          </p:cNvPr>
          <p:cNvSpPr txBox="1"/>
          <p:nvPr/>
        </p:nvSpPr>
        <p:spPr>
          <a:xfrm>
            <a:off x="1668802" y="2381344"/>
            <a:ext cx="8854396" cy="862352"/>
          </a:xfrm>
          <a:prstGeom prst="rect">
            <a:avLst/>
          </a:prstGeom>
          <a:noFill/>
        </p:spPr>
        <p:txBody>
          <a:bodyPr wrap="square" rtlCol="0">
            <a:spAutoFit/>
          </a:bodyPr>
          <a:lstStyle/>
          <a:p>
            <a:pPr algn="ctr">
              <a:lnSpc>
                <a:spcPct val="107000"/>
              </a:lnSpc>
              <a:spcAft>
                <a:spcPts val="800"/>
              </a:spcAft>
            </a:pPr>
            <a:r>
              <a:rPr lang="fr-FR" sz="24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Training</a:t>
            </a:r>
            <a:r>
              <a:rPr lang="fr-FR" sz="2400" b="1" kern="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of Heads of Member Organisations in Association Management and Organisational Development (DO) </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EBA872D3-4E45-1897-31F0-4FDE7FBBE503}"/>
              </a:ext>
            </a:extLst>
          </p:cNvPr>
          <p:cNvSpPr txBox="1"/>
          <p:nvPr/>
        </p:nvSpPr>
        <p:spPr>
          <a:xfrm>
            <a:off x="0" y="3655552"/>
            <a:ext cx="12191999" cy="1446550"/>
          </a:xfrm>
          <a:prstGeom prst="rect">
            <a:avLst/>
          </a:prstGeom>
          <a:solidFill>
            <a:schemeClr val="accent1">
              <a:lumMod val="60000"/>
              <a:lumOff val="40000"/>
            </a:schemeClr>
          </a:solidFill>
        </p:spPr>
        <p:txBody>
          <a:bodyPr wrap="square" rtlCol="0">
            <a:spAutoFit/>
          </a:bodyPr>
          <a:lstStyle/>
          <a:p>
            <a:pPr algn="ctr"/>
            <a:r>
              <a:rPr lang="fr-FR" sz="4400" b="1" dirty="0">
                <a:latin typeface="Arial Narrow" panose="020B0606020202030204" pitchFamily="34" charset="0"/>
              </a:rPr>
              <a:t>Module 1:  </a:t>
            </a:r>
          </a:p>
          <a:p>
            <a:pPr algn="ctr"/>
            <a:r>
              <a:rPr lang="fr-FR" sz="4400" b="1" dirty="0">
                <a:latin typeface="Arial Narrow" panose="020B0606020202030204" pitchFamily="34" charset="0"/>
              </a:rPr>
              <a:t>Launch Module (In-person or Webinar 1)</a:t>
            </a:r>
          </a:p>
        </p:txBody>
      </p:sp>
    </p:spTree>
    <p:extLst>
      <p:ext uri="{BB962C8B-B14F-4D97-AF65-F5344CB8AC3E}">
        <p14:creationId xmlns:p14="http://schemas.microsoft.com/office/powerpoint/2010/main" val="2466630979"/>
      </p:ext>
    </p:extLst>
  </p:cSld>
  <p:clrMapOvr>
    <a:masterClrMapping/>
  </p:clrMapOvr>
  <mc:AlternateContent xmlns:mc="http://schemas.openxmlformats.org/markup-compatibility/2006" xmlns:p14="http://schemas.microsoft.com/office/powerpoint/2010/main">
    <mc:Choice Requires="p14">
      <p:transition spd="slow" p14:dur="2000" advTm="87449"/>
    </mc:Choice>
    <mc:Fallback xmlns="">
      <p:transition spd="slow" advTm="8744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3: </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Training groups formation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72422" y="1863816"/>
            <a:ext cx="6339459" cy="46180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r>
              <a:rPr lang="en-US" sz="2400" kern="100">
                <a:latin typeface="Arial Narrow" panose="020B0606020202030204" pitchFamily="34" charset="0"/>
                <a:ea typeface="Calibri" panose="020F0502020204030204" pitchFamily="34" charset="0"/>
                <a:cs typeface="Times New Roman" panose="02020603050405020304" pitchFamily="18" charset="0"/>
              </a:rPr>
              <a:t>Register on the JLN platform for those who are not yet members</a:t>
            </a:r>
          </a:p>
          <a:p>
            <a:pPr>
              <a:lnSpc>
                <a:spcPct val="100000"/>
              </a:lnSpc>
              <a:spcBef>
                <a:spcPts val="0"/>
              </a:spcBef>
              <a:buFont typeface="Wingdings" panose="05000000000000000000" pitchFamily="2" charset="2"/>
              <a:buChar char="§"/>
            </a:pPr>
            <a:r>
              <a:rPr lang="en-US" sz="2400" kern="100" dirty="0">
                <a:latin typeface="Arial Narrow" panose="020B0606020202030204" pitchFamily="34" charset="0"/>
                <a:ea typeface="Calibri" panose="020F0502020204030204" pitchFamily="34" charset="0"/>
                <a:cs typeface="Times New Roman" panose="02020603050405020304" pitchFamily="18" charset="0"/>
              </a:rPr>
              <a:t>Work in collaborative teams:</a:t>
            </a:r>
          </a:p>
          <a:p>
            <a:pPr lvl="1">
              <a:lnSpc>
                <a:spcPct val="100000"/>
              </a:lnSpc>
              <a:spcBef>
                <a:spcPts val="0"/>
              </a:spcBef>
              <a:buFont typeface="Wingdings" panose="05000000000000000000" pitchFamily="2" charset="2"/>
              <a:buChar char="§"/>
            </a:pPr>
            <a:r>
              <a:rPr lang="en-US" kern="100" dirty="0">
                <a:latin typeface="Arial Narrow" panose="020B0606020202030204" pitchFamily="34" charset="0"/>
                <a:ea typeface="Calibri" panose="020F0502020204030204" pitchFamily="34" charset="0"/>
                <a:cs typeface="Times New Roman" panose="02020603050405020304" pitchFamily="18" charset="0"/>
              </a:rPr>
              <a:t>Group by country and/or affinity</a:t>
            </a:r>
          </a:p>
          <a:p>
            <a:pPr lvl="1">
              <a:lnSpc>
                <a:spcPct val="100000"/>
              </a:lnSpc>
              <a:spcBef>
                <a:spcPts val="0"/>
              </a:spcBef>
              <a:buFont typeface="Wingdings" panose="05000000000000000000" pitchFamily="2" charset="2"/>
              <a:buChar char="§"/>
            </a:pPr>
            <a:r>
              <a:rPr lang="en-US" kern="100" dirty="0">
                <a:latin typeface="Arial Narrow" panose="020B0606020202030204" pitchFamily="34" charset="0"/>
                <a:ea typeface="Calibri" panose="020F0502020204030204" pitchFamily="34" charset="0"/>
                <a:cs typeface="Times New Roman" panose="02020603050405020304" pitchFamily="18" charset="0"/>
              </a:rPr>
              <a:t>Prefer groups of 3 to 5 people</a:t>
            </a:r>
          </a:p>
          <a:p>
            <a:pPr lvl="1">
              <a:lnSpc>
                <a:spcPct val="100000"/>
              </a:lnSpc>
              <a:spcBef>
                <a:spcPts val="0"/>
              </a:spcBef>
              <a:buFont typeface="Wingdings" panose="05000000000000000000" pitchFamily="2" charset="2"/>
              <a:buChar char="§"/>
            </a:pPr>
            <a:r>
              <a:rPr lang="en-US" kern="100" dirty="0">
                <a:latin typeface="Arial Narrow" panose="020B0606020202030204" pitchFamily="34" charset="0"/>
                <a:ea typeface="Calibri" panose="020F0502020204030204" pitchFamily="34" charset="0"/>
                <a:cs typeface="Times New Roman" panose="02020603050405020304" pitchFamily="18" charset="0"/>
              </a:rPr>
              <a:t>Communicate your group composition to trainers</a:t>
            </a:r>
          </a:p>
          <a:p>
            <a:pPr>
              <a:lnSpc>
                <a:spcPct val="100000"/>
              </a:lnSpc>
              <a:spcBef>
                <a:spcPts val="0"/>
              </a:spcBef>
              <a:buFont typeface="Wingdings" panose="05000000000000000000" pitchFamily="2" charset="2"/>
              <a:buChar char="§"/>
            </a:pPr>
            <a:r>
              <a:rPr lang="en-US" sz="2400" kern="100" dirty="0">
                <a:latin typeface="Arial Narrow" panose="020B0606020202030204" pitchFamily="34" charset="0"/>
                <a:ea typeface="Calibri" panose="020F0502020204030204" pitchFamily="34" charset="0"/>
                <a:cs typeface="Times New Roman" panose="02020603050405020304" pitchFamily="18" charset="0"/>
              </a:rPr>
              <a:t>The group work is related to:</a:t>
            </a:r>
          </a:p>
          <a:p>
            <a:pPr lvl="1">
              <a:lnSpc>
                <a:spcPct val="100000"/>
              </a:lnSpc>
              <a:spcBef>
                <a:spcPts val="0"/>
              </a:spcBef>
              <a:buFont typeface="Wingdings" panose="05000000000000000000" pitchFamily="2" charset="2"/>
              <a:buChar char="§"/>
            </a:pPr>
            <a:r>
              <a:rPr lang="en-US" kern="100" dirty="0">
                <a:latin typeface="Arial Narrow" panose="020B0606020202030204" pitchFamily="34" charset="0"/>
                <a:ea typeface="Calibri" panose="020F0502020204030204" pitchFamily="34" charset="0"/>
                <a:cs typeface="Times New Roman" panose="02020603050405020304" pitchFamily="18" charset="0"/>
              </a:rPr>
              <a:t>Contextual searches tailored to your country </a:t>
            </a:r>
          </a:p>
          <a:p>
            <a:pPr lvl="1">
              <a:lnSpc>
                <a:spcPct val="100000"/>
              </a:lnSpc>
              <a:spcBef>
                <a:spcPts val="0"/>
              </a:spcBef>
              <a:buFont typeface="Wingdings" panose="05000000000000000000" pitchFamily="2" charset="2"/>
              <a:buChar char="§"/>
            </a:pPr>
            <a:r>
              <a:rPr lang="en-US" kern="100" dirty="0">
                <a:latin typeface="Arial Narrow" panose="020B0606020202030204" pitchFamily="34" charset="0"/>
                <a:ea typeface="Calibri" panose="020F0502020204030204" pitchFamily="34" charset="0"/>
                <a:cs typeface="Times New Roman" panose="02020603050405020304" pitchFamily="18" charset="0"/>
              </a:rPr>
              <a:t>To the creation of digital tools following the instructions and models proposed</a:t>
            </a:r>
          </a:p>
          <a:p>
            <a:pPr lvl="1">
              <a:lnSpc>
                <a:spcPct val="100000"/>
              </a:lnSpc>
              <a:spcBef>
                <a:spcPts val="0"/>
              </a:spcBef>
              <a:buFont typeface="Wingdings" panose="05000000000000000000" pitchFamily="2" charset="2"/>
              <a:buChar char="§"/>
            </a:pPr>
            <a:r>
              <a:rPr lang="en-US" kern="100" dirty="0">
                <a:latin typeface="Arial Narrow" panose="020B0606020202030204" pitchFamily="34" charset="0"/>
                <a:ea typeface="Calibri" panose="020F0502020204030204" pitchFamily="34" charset="0"/>
                <a:cs typeface="Times New Roman" panose="02020603050405020304" pitchFamily="18" charset="0"/>
              </a:rPr>
              <a:t>Submission of knowledge assessments for group tests</a:t>
            </a:r>
          </a:p>
        </p:txBody>
      </p:sp>
      <p:pic>
        <p:nvPicPr>
          <p:cNvPr id="3" name="Image 2">
            <a:extLst>
              <a:ext uri="{FF2B5EF4-FFF2-40B4-BE49-F238E27FC236}">
                <a16:creationId xmlns:a16="http://schemas.microsoft.com/office/drawing/2014/main" id="{5C4608AC-DE3D-320C-EC5B-9FDCA3F63B6F}"/>
              </a:ext>
            </a:extLst>
          </p:cNvPr>
          <p:cNvPicPr>
            <a:picLocks noChangeAspect="1"/>
          </p:cNvPicPr>
          <p:nvPr/>
        </p:nvPicPr>
        <p:blipFill>
          <a:blip r:embed="rId2"/>
          <a:stretch>
            <a:fillRect/>
          </a:stretch>
        </p:blipFill>
        <p:spPr>
          <a:xfrm>
            <a:off x="6757502" y="1840865"/>
            <a:ext cx="5036734" cy="4640990"/>
          </a:xfrm>
          <a:prstGeom prst="rect">
            <a:avLst/>
          </a:prstGeom>
        </p:spPr>
      </p:pic>
    </p:spTree>
    <p:extLst>
      <p:ext uri="{BB962C8B-B14F-4D97-AF65-F5344CB8AC3E}">
        <p14:creationId xmlns:p14="http://schemas.microsoft.com/office/powerpoint/2010/main" val="2744061487"/>
      </p:ext>
    </p:extLst>
  </p:cSld>
  <p:clrMapOvr>
    <a:masterClrMapping/>
  </p:clrMapOvr>
  <mc:AlternateContent xmlns:mc="http://schemas.openxmlformats.org/markup-compatibility/2006" xmlns:p14="http://schemas.microsoft.com/office/powerpoint/2010/main">
    <mc:Choice Requires="p14">
      <p:transition spd="slow" p14:dur="2000" advTm="116991"/>
    </mc:Choice>
    <mc:Fallback xmlns="">
      <p:transition spd="slow" advTm="11699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114300"/>
            <a:ext cx="10515600" cy="14344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4  (1/7): </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Gender and youth inclusion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39275" y="1968391"/>
            <a:ext cx="6697418" cy="44475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buFont typeface="Wingdings" panose="05000000000000000000" pitchFamily="2" charset="2"/>
              <a:buChar char="§"/>
            </a:pPr>
            <a:r>
              <a:rPr lang="fr-FR" sz="2800" b="1" kern="100" dirty="0">
                <a:effectLst/>
                <a:latin typeface="Arial Narrow" panose="020B0606020202030204" pitchFamily="34" charset="0"/>
                <a:ea typeface="Calibri" panose="020F0502020204030204" pitchFamily="34" charset="0"/>
                <a:cs typeface="Times New Roman" panose="02020603050405020304" pitchFamily="18" charset="0"/>
              </a:rPr>
              <a:t>This is a cross-cutting issue in Organizational Development</a:t>
            </a:r>
            <a:endParaRPr lang="fr-FR" sz="2800" kern="100" dirty="0">
              <a:effectLst/>
              <a:latin typeface="Arial Narrow" panose="020B0606020202030204" pitchFamily="34" charset="0"/>
              <a:ea typeface="Calibri" panose="020F0502020204030204" pitchFamily="34" charset="0"/>
              <a:cs typeface="Times New Roman" panose="02020603050405020304" pitchFamily="18" charset="0"/>
            </a:endParaRPr>
          </a:p>
          <a:p>
            <a:pPr lvl="1">
              <a:lnSpc>
                <a:spcPct val="100000"/>
              </a:lnSpc>
              <a:spcBef>
                <a:spcPts val="0"/>
              </a:spcBef>
              <a:buFont typeface="Wingdings" panose="05000000000000000000" pitchFamily="2" charset="2"/>
              <a:buChar char="§"/>
            </a:pPr>
            <a:r>
              <a:rPr lang="fr-FR" kern="100" dirty="0">
                <a:effectLst/>
                <a:latin typeface="Arial Narrow" panose="020B0606020202030204" pitchFamily="34" charset="0"/>
                <a:ea typeface="Calibri" panose="020F0502020204030204" pitchFamily="34" charset="0"/>
                <a:cs typeface="Times New Roman" panose="02020603050405020304" pitchFamily="18" charset="0"/>
              </a:rPr>
              <a:t>Why talk about inclusion of gender and youth?</a:t>
            </a:r>
          </a:p>
          <a:p>
            <a:pPr lvl="2">
              <a:lnSpc>
                <a:spcPct val="100000"/>
              </a:lnSpc>
              <a:spcBef>
                <a:spcPts val="0"/>
              </a:spcBef>
              <a:buFont typeface="Wingdings" panose="05000000000000000000" pitchFamily="2" charset="2"/>
              <a:buChar char="§"/>
            </a:pPr>
            <a:r>
              <a:rPr lang="fr-FR" sz="2400" kern="100" dirty="0">
                <a:latin typeface="Arial Narrow" panose="020B0606020202030204" pitchFamily="34" charset="0"/>
                <a:ea typeface="Calibri" panose="020F0502020204030204" pitchFamily="34" charset="0"/>
                <a:cs typeface="Times New Roman" panose="02020603050405020304" pitchFamily="18" charset="0"/>
              </a:rPr>
              <a:t>Women and youth are usually excluded </a:t>
            </a:r>
          </a:p>
          <a:p>
            <a:pPr lvl="2">
              <a:lnSpc>
                <a:spcPct val="100000"/>
              </a:lnSpc>
              <a:spcBef>
                <a:spcPts val="0"/>
              </a:spcBef>
              <a:buFont typeface="Wingdings" panose="05000000000000000000" pitchFamily="2" charset="2"/>
              <a:buChar char="§"/>
            </a:pPr>
            <a:r>
              <a:rPr lang="fr-FR" sz="2400" kern="100" dirty="0">
                <a:effectLst/>
                <a:latin typeface="Arial Narrow" panose="020B0606020202030204" pitchFamily="34" charset="0"/>
                <a:ea typeface="Calibri" panose="020F0502020204030204" pitchFamily="34" charset="0"/>
                <a:cs typeface="Times New Roman" panose="02020603050405020304" pitchFamily="18" charset="0"/>
              </a:rPr>
              <a:t>The authors of these exclusions</a:t>
            </a:r>
            <a:r>
              <a:rPr lang="fr-FR" sz="2400" kern="100" dirty="0">
                <a:latin typeface="Arial Narrow" panose="020B0606020202030204" pitchFamily="34" charset="0"/>
                <a:ea typeface="Calibri" panose="020F0502020204030204" pitchFamily="34" charset="0"/>
                <a:cs typeface="Times New Roman" panose="02020603050405020304" pitchFamily="18" charset="0"/>
              </a:rPr>
              <a:t> are not always aware of this </a:t>
            </a:r>
            <a:endParaRPr lang="fr-FR" sz="2400" kern="100" dirty="0">
              <a:effectLst/>
              <a:latin typeface="Arial Narrow" panose="020B0606020202030204" pitchFamily="34" charset="0"/>
              <a:ea typeface="Calibri" panose="020F0502020204030204" pitchFamily="34" charset="0"/>
              <a:cs typeface="Times New Roman" panose="02020603050405020304" pitchFamily="18" charset="0"/>
            </a:endParaRPr>
          </a:p>
          <a:p>
            <a:pPr lvl="1">
              <a:lnSpc>
                <a:spcPct val="100000"/>
              </a:lnSpc>
              <a:spcBef>
                <a:spcPts val="0"/>
              </a:spcBef>
              <a:buFont typeface="Wingdings" panose="05000000000000000000" pitchFamily="2" charset="2"/>
              <a:buChar char="§"/>
            </a:pPr>
            <a:r>
              <a:rPr lang="fr-FR" kern="100" dirty="0">
                <a:effectLst/>
                <a:latin typeface="Arial Narrow" panose="020B0606020202030204" pitchFamily="34" charset="0"/>
                <a:ea typeface="Calibri" panose="020F0502020204030204" pitchFamily="34" charset="0"/>
                <a:cs typeface="Times New Roman" panose="02020603050405020304" pitchFamily="18" charset="0"/>
              </a:rPr>
              <a:t>Gender and youth to address inequalities</a:t>
            </a:r>
          </a:p>
          <a:p>
            <a:pPr lvl="2">
              <a:lnSpc>
                <a:spcPct val="100000"/>
              </a:lnSpc>
              <a:spcBef>
                <a:spcPts val="0"/>
              </a:spcBef>
              <a:buFont typeface="Wingdings" panose="05000000000000000000" pitchFamily="2" charset="2"/>
              <a:buChar char="§"/>
            </a:pPr>
            <a:r>
              <a:rPr lang="fr-FR" sz="2400" kern="100" dirty="0">
                <a:latin typeface="Arial Narrow" panose="020B0606020202030204" pitchFamily="34" charset="0"/>
                <a:ea typeface="Calibri" panose="020F0502020204030204" pitchFamily="34" charset="0"/>
                <a:cs typeface="Times New Roman" panose="02020603050405020304" pitchFamily="18" charset="0"/>
              </a:rPr>
              <a:t>Women to restore balance, and use ‘the two brains’ of the Organization</a:t>
            </a:r>
          </a:p>
          <a:p>
            <a:pPr lvl="2">
              <a:lnSpc>
                <a:spcPct val="100000"/>
              </a:lnSpc>
              <a:spcBef>
                <a:spcPts val="0"/>
              </a:spcBef>
              <a:buFont typeface="Wingdings" panose="05000000000000000000" pitchFamily="2" charset="2"/>
              <a:buChar char="§"/>
            </a:pPr>
            <a:r>
              <a:rPr lang="en-US" sz="2400" kern="100" dirty="0">
                <a:latin typeface="Arial Narrow" panose="020B0606020202030204" pitchFamily="34" charset="0"/>
                <a:ea typeface="Calibri" panose="020F0502020204030204" pitchFamily="34" charset="0"/>
                <a:cs typeface="Times New Roman" panose="02020603050405020304" pitchFamily="18" charset="0"/>
              </a:rPr>
              <a:t>Young people to ensure the succession, but also bring new blood to the organization/ project</a:t>
            </a:r>
          </a:p>
        </p:txBody>
      </p:sp>
      <p:pic>
        <p:nvPicPr>
          <p:cNvPr id="3" name="Image 2">
            <a:extLst>
              <a:ext uri="{FF2B5EF4-FFF2-40B4-BE49-F238E27FC236}">
                <a16:creationId xmlns:a16="http://schemas.microsoft.com/office/drawing/2014/main" id="{531F7521-EC3C-6847-175E-B352B9E28610}"/>
              </a:ext>
            </a:extLst>
          </p:cNvPr>
          <p:cNvPicPr>
            <a:picLocks noChangeAspect="1"/>
          </p:cNvPicPr>
          <p:nvPr/>
        </p:nvPicPr>
        <p:blipFill rotWithShape="1">
          <a:blip r:embed="rId2"/>
          <a:srcRect l="5136" r="8070" b="21739"/>
          <a:stretch/>
        </p:blipFill>
        <p:spPr>
          <a:xfrm>
            <a:off x="6934725" y="2141621"/>
            <a:ext cx="5018000" cy="4101132"/>
          </a:xfrm>
          <a:prstGeom prst="rect">
            <a:avLst/>
          </a:prstGeom>
        </p:spPr>
      </p:pic>
    </p:spTree>
    <p:extLst>
      <p:ext uri="{BB962C8B-B14F-4D97-AF65-F5344CB8AC3E}">
        <p14:creationId xmlns:p14="http://schemas.microsoft.com/office/powerpoint/2010/main" val="1852405267"/>
      </p:ext>
    </p:extLst>
  </p:cSld>
  <p:clrMapOvr>
    <a:masterClrMapping/>
  </p:clrMapOvr>
  <mc:AlternateContent xmlns:mc="http://schemas.openxmlformats.org/markup-compatibility/2006" xmlns:p14="http://schemas.microsoft.com/office/powerpoint/2010/main">
    <mc:Choice Requires="p14">
      <p:transition spd="slow" p14:dur="2000" advTm="195455"/>
    </mc:Choice>
    <mc:Fallback xmlns="">
      <p:transition spd="slow" advTm="19545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22314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4  (2/7): </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Gender and youth inclusion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155028" y="1757855"/>
            <a:ext cx="8452944" cy="4803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buFont typeface="Wingdings" panose="05000000000000000000" pitchFamily="2" charset="2"/>
              <a:buChar char="§"/>
            </a:pPr>
            <a:r>
              <a:rPr lang="fr-FR" sz="2400" b="1" kern="100" dirty="0">
                <a:effectLst/>
                <a:latin typeface="Arial Narrow" panose="020B0606020202030204" pitchFamily="34" charset="0"/>
                <a:ea typeface="Calibri" panose="020F0502020204030204" pitchFamily="34" charset="0"/>
                <a:cs typeface="Times New Roman" panose="02020603050405020304" pitchFamily="18" charset="0"/>
              </a:rPr>
              <a:t>Gender definitions: (Inspired by the Canadian Institute for Health Research)</a:t>
            </a:r>
          </a:p>
          <a:p>
            <a:pPr lvl="1"/>
            <a:r>
              <a:rPr lang="en-US" dirty="0">
                <a:latin typeface="Arial Narrow" panose="020B0606020202030204" pitchFamily="34" charset="0"/>
              </a:rPr>
              <a:t>The term</a:t>
            </a:r>
            <a:r>
              <a:rPr lang="en-US" b="1" dirty="0">
                <a:latin typeface="Arial Narrow" panose="020B0606020202030204" pitchFamily="34" charset="0"/>
              </a:rPr>
              <a:t> sex </a:t>
            </a:r>
            <a:r>
              <a:rPr lang="en-US" dirty="0">
                <a:latin typeface="Arial Narrow" panose="020B0606020202030204" pitchFamily="34" charset="0"/>
              </a:rPr>
              <a:t>refers to a set of biological attributes found in humans and animals.  It is mainly related to physical and physiological characteristics such as chromosomes, gene expression, hormone levels and the anatomy of the reproductive system.  Gender is usually described in binary terms, “female” or “male”. </a:t>
            </a:r>
          </a:p>
          <a:p>
            <a:pPr lvl="1"/>
            <a:r>
              <a:rPr lang="fr-FR" dirty="0">
                <a:latin typeface="Arial Narrow" panose="020B0606020202030204" pitchFamily="34" charset="0"/>
              </a:rPr>
              <a:t>The term </a:t>
            </a:r>
            <a:r>
              <a:rPr lang="fr-FR" b="1" dirty="0">
                <a:latin typeface="Arial Narrow" panose="020B0606020202030204" pitchFamily="34" charset="0"/>
              </a:rPr>
              <a:t>gender</a:t>
            </a:r>
            <a:r>
              <a:rPr lang="fr-FR" dirty="0">
                <a:latin typeface="Arial Narrow" panose="020B0606020202030204" pitchFamily="34" charset="0"/>
              </a:rPr>
              <a:t> refers to the roles, behaviours, expressions and identities that society builds for men, women, girls, boys and people of different genders.  Gender affects how people perceive themselves and others, how they act and interact, and the distribution of power and resources in society.  Gender identity is neither binary (girl/woman, boy/man) nor static. </a:t>
            </a:r>
            <a:endParaRPr lang="fr-FR" b="1" dirty="0">
              <a:latin typeface="Arial Narrow" panose="020B0606020202030204" pitchFamily="34" charset="0"/>
            </a:endParaRPr>
          </a:p>
          <a:p>
            <a:pPr lvl="1"/>
            <a:endParaRPr lang="fr-FR" b="1" dirty="0">
              <a:latin typeface="Arial Narrow" panose="020B0606020202030204" pitchFamily="34" charset="0"/>
            </a:endParaRPr>
          </a:p>
        </p:txBody>
      </p:sp>
      <p:pic>
        <p:nvPicPr>
          <p:cNvPr id="6" name="Image 5">
            <a:extLst>
              <a:ext uri="{FF2B5EF4-FFF2-40B4-BE49-F238E27FC236}">
                <a16:creationId xmlns:a16="http://schemas.microsoft.com/office/drawing/2014/main" id="{DF2E0438-C13F-3C02-72AC-451A67AC7989}"/>
              </a:ext>
            </a:extLst>
          </p:cNvPr>
          <p:cNvPicPr>
            <a:picLocks noChangeAspect="1"/>
          </p:cNvPicPr>
          <p:nvPr/>
        </p:nvPicPr>
        <p:blipFill>
          <a:blip r:embed="rId2"/>
          <a:stretch>
            <a:fillRect/>
          </a:stretch>
        </p:blipFill>
        <p:spPr>
          <a:xfrm>
            <a:off x="8607972" y="1967506"/>
            <a:ext cx="3429000" cy="4457700"/>
          </a:xfrm>
          <a:prstGeom prst="rect">
            <a:avLst/>
          </a:prstGeom>
        </p:spPr>
      </p:pic>
    </p:spTree>
    <p:extLst>
      <p:ext uri="{BB962C8B-B14F-4D97-AF65-F5344CB8AC3E}">
        <p14:creationId xmlns:p14="http://schemas.microsoft.com/office/powerpoint/2010/main" val="3873437844"/>
      </p:ext>
    </p:extLst>
  </p:cSld>
  <p:clrMapOvr>
    <a:masterClrMapping/>
  </p:clrMapOvr>
  <mc:AlternateContent xmlns:mc="http://schemas.openxmlformats.org/markup-compatibility/2006" xmlns:p14="http://schemas.microsoft.com/office/powerpoint/2010/main">
    <mc:Choice Requires="p14">
      <p:transition spd="slow" p14:dur="2000" advTm="28440"/>
    </mc:Choice>
    <mc:Fallback xmlns="">
      <p:transition spd="slow" advTm="2844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F2A166C-911F-903F-90E0-C05DE67014E8}"/>
              </a:ext>
            </a:extLst>
          </p:cNvPr>
          <p:cNvPicPr>
            <a:picLocks noChangeAspect="1"/>
          </p:cNvPicPr>
          <p:nvPr/>
        </p:nvPicPr>
        <p:blipFill rotWithShape="1">
          <a:blip r:embed="rId2"/>
          <a:srcRect l="18069" t="7882" r="18233" b="33374"/>
          <a:stretch/>
        </p:blipFill>
        <p:spPr>
          <a:xfrm>
            <a:off x="6457361" y="1880138"/>
            <a:ext cx="5734639" cy="3886648"/>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22314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4  (3/7): </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Gender and youth inclusion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99919" y="1881935"/>
            <a:ext cx="6960757" cy="4510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buFont typeface="Wingdings" panose="05000000000000000000" pitchFamily="2" charset="2"/>
              <a:buChar char="§"/>
            </a:pPr>
            <a:r>
              <a:rPr lang="fr-FR" sz="2600" b="1" kern="100" dirty="0">
                <a:effectLst/>
                <a:latin typeface="Arial Narrow" panose="020B0606020202030204" pitchFamily="34" charset="0"/>
                <a:ea typeface="Calibri" panose="020F0502020204030204" pitchFamily="34" charset="0"/>
                <a:cs typeface="Times New Roman" panose="02020603050405020304" pitchFamily="18" charset="0"/>
              </a:rPr>
              <a:t>Youth Definitions (</a:t>
            </a:r>
            <a:r>
              <a:rPr lang="fr-FR" sz="2600" b="1" kern="100" dirty="0">
                <a:latin typeface="Arial Narrow" panose="020B0606020202030204" pitchFamily="34" charset="0"/>
                <a:ea typeface="Calibri" panose="020F0502020204030204" pitchFamily="34" charset="0"/>
                <a:cs typeface="Times New Roman" panose="02020603050405020304" pitchFamily="18" charset="0"/>
                <a:sym typeface="Wingdings" panose="05000000000000000000" pitchFamily="2" charset="2"/>
              </a:rPr>
              <a:t>Inspired by</a:t>
            </a:r>
            <a:r>
              <a:rPr lang="fr-FR" sz="2600" b="1" kern="100" dirty="0">
                <a:effectLst/>
                <a:latin typeface="Arial Narrow" panose="020B0606020202030204" pitchFamily="34" charset="0"/>
                <a:ea typeface="Calibri" panose="020F0502020204030204" pitchFamily="34" charset="0"/>
                <a:cs typeface="Times New Roman" panose="02020603050405020304" pitchFamily="18" charset="0"/>
                <a:sym typeface="Wingdings" panose="05000000000000000000" pitchFamily="2" charset="2"/>
              </a:rPr>
              <a:t> Wikipedia): </a:t>
            </a:r>
            <a:endParaRPr lang="fr-FR" sz="2600" b="1" kern="100" dirty="0">
              <a:effectLst/>
              <a:latin typeface="Arial Narrow" panose="020B0606020202030204" pitchFamily="34" charset="0"/>
              <a:ea typeface="Calibri" panose="020F0502020204030204" pitchFamily="34" charset="0"/>
              <a:cs typeface="Times New Roman" panose="02020603050405020304" pitchFamily="18" charset="0"/>
            </a:endParaRPr>
          </a:p>
          <a:p>
            <a:pPr lvl="1">
              <a:lnSpc>
                <a:spcPct val="100000"/>
              </a:lnSpc>
              <a:spcBef>
                <a:spcPts val="0"/>
              </a:spcBef>
              <a:buFont typeface="Wingdings" panose="05000000000000000000" pitchFamily="2" charset="2"/>
              <a:buChar char="§"/>
            </a:pPr>
            <a:r>
              <a:rPr lang="fr-FR" sz="2600" dirty="0">
                <a:latin typeface="Arial Narrow" panose="020B0606020202030204" pitchFamily="34" charset="0"/>
              </a:rPr>
              <a:t>Youth is</a:t>
            </a:r>
            <a:r>
              <a:rPr lang="fr-FR" sz="2600" b="1" dirty="0">
                <a:latin typeface="Arial Narrow" panose="020B0606020202030204" pitchFamily="34" charset="0"/>
              </a:rPr>
              <a:t> an age group that includes childhood and adolescence (from early puberty to adulthood)</a:t>
            </a:r>
            <a:r>
              <a:rPr lang="fr-FR" sz="2600" dirty="0">
                <a:latin typeface="Arial Narrow" panose="020B0606020202030204" pitchFamily="34" charset="0"/>
              </a:rPr>
              <a:t> </a:t>
            </a:r>
          </a:p>
          <a:p>
            <a:pPr lvl="1">
              <a:lnSpc>
                <a:spcPct val="100000"/>
              </a:lnSpc>
              <a:spcBef>
                <a:spcPts val="0"/>
              </a:spcBef>
              <a:buFont typeface="Wingdings" panose="05000000000000000000" pitchFamily="2" charset="2"/>
              <a:buChar char="§"/>
            </a:pPr>
            <a:r>
              <a:rPr lang="fr-FR" sz="2600" dirty="0">
                <a:latin typeface="Arial Narrow" panose="020B0606020202030204" pitchFamily="34" charset="0"/>
              </a:rPr>
              <a:t>The upper limit of the age group called “youth” varies across cultures. While childhood and adolescence are universally accepted subdivisions, developed countries, especially in the West, generally add the category of “young adults” (a period between age of majority and age 25 - 30 years) . </a:t>
            </a:r>
            <a:endParaRPr lang="fr-FR" sz="2600" kern="100" dirty="0">
              <a:effectLst/>
              <a:latin typeface="Arial Narrow" panose="020B0606020202030204" pitchFamily="34" charset="0"/>
              <a:ea typeface="Calibri" panose="020F0502020204030204" pitchFamily="34" charset="0"/>
              <a:cs typeface="Times New Roman" panose="02020603050405020304" pitchFamily="18" charset="0"/>
            </a:endParaRPr>
          </a:p>
          <a:p>
            <a:pPr lvl="1">
              <a:lnSpc>
                <a:spcPct val="100000"/>
              </a:lnSpc>
              <a:spcBef>
                <a:spcPts val="0"/>
              </a:spcBef>
              <a:buFont typeface="Wingdings" panose="05000000000000000000" pitchFamily="2" charset="2"/>
              <a:buChar char="§"/>
            </a:pPr>
            <a:endParaRPr lang="fr-FR" sz="2600" kern="100" dirty="0">
              <a:effectLst/>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6593870"/>
      </p:ext>
    </p:extLst>
  </p:cSld>
  <p:clrMapOvr>
    <a:masterClrMapping/>
  </p:clrMapOvr>
  <mc:AlternateContent xmlns:mc="http://schemas.openxmlformats.org/markup-compatibility/2006" xmlns:p14="http://schemas.microsoft.com/office/powerpoint/2010/main">
    <mc:Choice Requires="p14">
      <p:transition spd="slow" p14:dur="2000" advTm="31853"/>
    </mc:Choice>
    <mc:Fallback xmlns="">
      <p:transition spd="slow" advTm="3185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Ovale Oui Pas De Bouton - Symbole De Vérification De La Marque -  Illustration Clip Art Libres De Droits , Vecteurs Et Illustration. Image  22767827.">
            <a:extLst>
              <a:ext uri="{FF2B5EF4-FFF2-40B4-BE49-F238E27FC236}">
                <a16:creationId xmlns:a16="http://schemas.microsoft.com/office/drawing/2014/main" id="{D5989E9A-0B89-1FC8-1AFD-0EDDD1CF63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52" r="12077" b="19971"/>
          <a:stretch/>
        </p:blipFill>
        <p:spPr bwMode="auto">
          <a:xfrm>
            <a:off x="409903" y="2030106"/>
            <a:ext cx="3334407" cy="427718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DF8CA14F-84D0-A171-3D70-88F401D4D19F}"/>
              </a:ext>
            </a:extLst>
          </p:cNvPr>
          <p:cNvSpPr txBox="1">
            <a:spLocks/>
          </p:cNvSpPr>
          <p:nvPr/>
        </p:nvSpPr>
        <p:spPr>
          <a:xfrm>
            <a:off x="4025590" y="1819659"/>
            <a:ext cx="7570751" cy="4857750"/>
          </a:xfrm>
          <a:prstGeom prst="rect">
            <a:avLst/>
          </a:prstGeom>
          <a:solidFill>
            <a:schemeClr val="accent6">
              <a:lumMod val="60000"/>
              <a:lumOff val="4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fr-FR" dirty="0">
                <a:latin typeface="Arial Narrow" panose="020B0606020202030204" pitchFamily="34" charset="0"/>
              </a:rPr>
              <a:t>Men who cook are working against their status as men</a:t>
            </a:r>
          </a:p>
          <a:p>
            <a:r>
              <a:rPr lang="en-US" altLang="fr-FR" dirty="0">
                <a:latin typeface="Arial Narrow" panose="020B0606020202030204" pitchFamily="34" charset="0"/>
              </a:rPr>
              <a:t>It is normal that there are some positions reserved for men and others for women in our country/ Organization</a:t>
            </a:r>
          </a:p>
          <a:p>
            <a:r>
              <a:rPr lang="fr-FR" altLang="fr-FR" dirty="0">
                <a:latin typeface="Arial Narrow" panose="020B0606020202030204" pitchFamily="34" charset="0"/>
              </a:rPr>
              <a:t>Boys and girls are born with the same attributes</a:t>
            </a:r>
          </a:p>
          <a:p>
            <a:r>
              <a:rPr lang="en-US" altLang="fr-FR" dirty="0">
                <a:latin typeface="Arial Narrow" panose="020B0606020202030204" pitchFamily="34" charset="0"/>
              </a:rPr>
              <a:t>Thinking about development while ignoring the role of women is like using only half of your brain</a:t>
            </a:r>
          </a:p>
          <a:p>
            <a:r>
              <a:rPr lang="fr-FR" altLang="fr-FR" dirty="0">
                <a:latin typeface="Arial Narrow" panose="020B0606020202030204" pitchFamily="34" charset="0"/>
              </a:rPr>
              <a:t>It is normal that only the bride wears an engagement ring on her finger, not the man</a:t>
            </a:r>
          </a:p>
          <a:p>
            <a:r>
              <a:rPr lang="en-US" altLang="fr-FR" dirty="0">
                <a:latin typeface="Arial Narrow" panose="020B0606020202030204" pitchFamily="34" charset="0"/>
              </a:rPr>
              <a:t>All the fundamental books of revealed religions give a clear answer as to the supremacy of men over women </a:t>
            </a:r>
          </a:p>
        </p:txBody>
      </p:sp>
      <p:sp>
        <p:nvSpPr>
          <p:cNvPr id="5" name="ZoneTexte 4">
            <a:extLst>
              <a:ext uri="{FF2B5EF4-FFF2-40B4-BE49-F238E27FC236}">
                <a16:creationId xmlns:a16="http://schemas.microsoft.com/office/drawing/2014/main" id="{562130DC-E16E-5970-542A-1658004C46CF}"/>
              </a:ext>
            </a:extLst>
          </p:cNvPr>
          <p:cNvSpPr txBox="1"/>
          <p:nvPr/>
        </p:nvSpPr>
        <p:spPr>
          <a:xfrm>
            <a:off x="922284" y="93881"/>
            <a:ext cx="10097814" cy="1446550"/>
          </a:xfrm>
          <a:prstGeom prst="rect">
            <a:avLst/>
          </a:prstGeom>
          <a:noFill/>
        </p:spPr>
        <p:txBody>
          <a:bodyPr wrap="square">
            <a:spAutoFit/>
          </a:bodyPr>
          <a:lstStyle/>
          <a:p>
            <a:pPr algn="ctr"/>
            <a:r>
              <a:rPr lang="fr-FR" sz="4400" b="1" dirty="0">
                <a:solidFill>
                  <a:schemeClr val="bg1"/>
                </a:solidFill>
                <a:latin typeface="Arial Narrow" panose="020B0606020202030204" pitchFamily="34" charset="0"/>
                <a:ea typeface="+mj-ea"/>
                <a:cs typeface="+mj-cs"/>
              </a:rPr>
              <a:t>Group work (1st </a:t>
            </a:r>
            <a:r>
              <a:rPr lang="fr-FR" sz="4400" b="1" dirty="0" err="1">
                <a:solidFill>
                  <a:schemeClr val="bg1"/>
                </a:solidFill>
                <a:latin typeface="Arial Narrow" panose="020B0606020202030204" pitchFamily="34" charset="0"/>
                <a:ea typeface="+mj-ea"/>
                <a:cs typeface="+mj-cs"/>
              </a:rPr>
              <a:t>series</a:t>
            </a:r>
            <a:r>
              <a:rPr lang="fr-FR" sz="4400" b="1" dirty="0">
                <a:solidFill>
                  <a:schemeClr val="bg1"/>
                </a:solidFill>
                <a:latin typeface="Arial Narrow" panose="020B0606020202030204" pitchFamily="34" charset="0"/>
                <a:ea typeface="+mj-ea"/>
                <a:cs typeface="+mj-cs"/>
              </a:rPr>
              <a:t>)</a:t>
            </a:r>
            <a:r>
              <a:rPr lang="fr-FR" sz="4400" b="1" baseline="30000" dirty="0">
                <a:solidFill>
                  <a:schemeClr val="bg1"/>
                </a:solidFill>
                <a:latin typeface="Arial Narrow" panose="020B0606020202030204" pitchFamily="34" charset="0"/>
                <a:ea typeface="+mj-ea"/>
                <a:cs typeface="+mj-cs"/>
              </a:rPr>
              <a:t> </a:t>
            </a:r>
            <a:r>
              <a:rPr lang="fr-FR" sz="4400" b="1" dirty="0">
                <a:solidFill>
                  <a:schemeClr val="bg1"/>
                </a:solidFill>
                <a:latin typeface="Arial Narrow" panose="020B0606020202030204" pitchFamily="34" charset="0"/>
                <a:ea typeface="+mj-ea"/>
                <a:cs typeface="+mj-cs"/>
              </a:rPr>
              <a:t> </a:t>
            </a:r>
            <a:endParaRPr lang="fr-FR" altLang="fr-FR" sz="4400" b="1" dirty="0">
              <a:solidFill>
                <a:schemeClr val="bg1"/>
              </a:solidFill>
              <a:latin typeface="Arial Narrow" panose="020B0606020202030204" pitchFamily="34" charset="0"/>
            </a:endParaRPr>
          </a:p>
          <a:p>
            <a:pPr algn="ctr"/>
            <a:r>
              <a:rPr lang="fr-FR" altLang="fr-FR" sz="4400" b="1" dirty="0">
                <a:solidFill>
                  <a:schemeClr val="bg1"/>
                </a:solidFill>
                <a:latin typeface="Arial Narrow" panose="020B0606020202030204" pitchFamily="34" charset="0"/>
              </a:rPr>
              <a:t>Agree – Disagree – Not on (e)</a:t>
            </a:r>
            <a:endParaRPr lang="fr-FR" sz="4400" dirty="0">
              <a:solidFill>
                <a:schemeClr val="bg1"/>
              </a:solidFill>
            </a:endParaRPr>
          </a:p>
        </p:txBody>
      </p:sp>
    </p:spTree>
    <p:custDataLst>
      <p:tags r:id="rId1"/>
    </p:custDataLst>
    <p:extLst>
      <p:ext uri="{BB962C8B-B14F-4D97-AF65-F5344CB8AC3E}">
        <p14:creationId xmlns:p14="http://schemas.microsoft.com/office/powerpoint/2010/main" val="326540019"/>
      </p:ext>
    </p:extLst>
  </p:cSld>
  <p:clrMapOvr>
    <a:masterClrMapping/>
  </p:clrMapOvr>
  <mc:AlternateContent xmlns:mc="http://schemas.openxmlformats.org/markup-compatibility/2006" xmlns:p14="http://schemas.microsoft.com/office/powerpoint/2010/main">
    <mc:Choice Requires="p14">
      <p:transition spd="slow" p14:dur="2000" advTm="11354"/>
    </mc:Choice>
    <mc:Fallback xmlns="">
      <p:transition spd="slow" advTm="113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13292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4: (4/7)</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Gender and youth inclusion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634826" y="1729325"/>
            <a:ext cx="7380761" cy="49957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buFont typeface="Wingdings" panose="05000000000000000000" pitchFamily="2" charset="2"/>
              <a:buChar char="§"/>
            </a:pPr>
            <a:r>
              <a:rPr lang="fr-FR" b="1" kern="100" dirty="0">
                <a:latin typeface="Arial Narrow" panose="020B0606020202030204" pitchFamily="34" charset="0"/>
                <a:ea typeface="Calibri" panose="020F0502020204030204" pitchFamily="34" charset="0"/>
                <a:cs typeface="Times New Roman" panose="02020603050405020304" pitchFamily="18" charset="0"/>
              </a:rPr>
              <a:t>Proverbs about man and woman</a:t>
            </a:r>
          </a:p>
          <a:p>
            <a:pPr lvl="1">
              <a:lnSpc>
                <a:spcPct val="100000"/>
              </a:lnSpc>
              <a:spcBef>
                <a:spcPts val="0"/>
              </a:spcBef>
              <a:buFont typeface="Wingdings" panose="05000000000000000000" pitchFamily="2" charset="2"/>
              <a:buChar char="§"/>
            </a:pPr>
            <a:r>
              <a:rPr lang="fr-FR" kern="100" dirty="0">
                <a:latin typeface="Arial Narrow" panose="020B0606020202030204" pitchFamily="34" charset="0"/>
                <a:ea typeface="Calibri" panose="020F0502020204030204" pitchFamily="34" charset="0"/>
                <a:cs typeface="Times New Roman" panose="02020603050405020304" pitchFamily="18" charset="0"/>
              </a:rPr>
              <a:t>A woman is a flower in a garden, her husband is the barrier around her. (Ghanaian Proverb)</a:t>
            </a:r>
          </a:p>
          <a:p>
            <a:pPr lvl="1">
              <a:lnSpc>
                <a:spcPct val="100000"/>
              </a:lnSpc>
              <a:spcBef>
                <a:spcPts val="0"/>
              </a:spcBef>
              <a:buFont typeface="Wingdings" panose="05000000000000000000" pitchFamily="2" charset="2"/>
              <a:buChar char="§"/>
            </a:pPr>
            <a:r>
              <a:rPr lang="fr-FR" kern="100" dirty="0">
                <a:latin typeface="Arial Narrow" panose="020B0606020202030204" pitchFamily="34" charset="0"/>
                <a:ea typeface="Calibri" panose="020F0502020204030204" pitchFamily="34" charset="0"/>
                <a:cs typeface="Times New Roman" panose="02020603050405020304" pitchFamily="18" charset="0"/>
              </a:rPr>
              <a:t>Man dies in the wind, woman in the house. (Ugandan Proverb)</a:t>
            </a:r>
          </a:p>
          <a:p>
            <a:pPr lvl="1">
              <a:lnSpc>
                <a:spcPct val="100000"/>
              </a:lnSpc>
              <a:spcBef>
                <a:spcPts val="0"/>
              </a:spcBef>
              <a:buFont typeface="Wingdings" panose="05000000000000000000" pitchFamily="2" charset="2"/>
              <a:buChar char="§"/>
            </a:pPr>
            <a:r>
              <a:rPr lang="fr-FR" dirty="0">
                <a:latin typeface="Arial Narrow" panose="020B0606020202030204" pitchFamily="34" charset="0"/>
              </a:rPr>
              <a:t>The woman is the belt that holds the man’s pants. (Touareg </a:t>
            </a:r>
            <a:r>
              <a:rPr lang="fr-FR" dirty="0" err="1">
                <a:latin typeface="Arial Narrow" panose="020B0606020202030204" pitchFamily="34" charset="0"/>
              </a:rPr>
              <a:t>Proverb</a:t>
            </a:r>
            <a:r>
              <a:rPr lang="fr-FR" dirty="0">
                <a:latin typeface="Arial Narrow" panose="020B0606020202030204" pitchFamily="34" charset="0"/>
              </a:rPr>
              <a:t>)</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a:p>
            <a:pPr lvl="1">
              <a:lnSpc>
                <a:spcPct val="100000"/>
              </a:lnSpc>
              <a:spcBef>
                <a:spcPts val="0"/>
              </a:spcBef>
              <a:buFont typeface="Wingdings" panose="05000000000000000000" pitchFamily="2" charset="2"/>
              <a:buChar char="§"/>
            </a:pPr>
            <a:r>
              <a:rPr lang="fr-FR" dirty="0">
                <a:latin typeface="Arial Narrow" panose="020B0606020202030204" pitchFamily="34" charset="0"/>
              </a:rPr>
              <a:t>The man is the father of the house, and the woman is the mother of the father (Arabic proverb)</a:t>
            </a:r>
          </a:p>
          <a:p>
            <a:pPr lvl="1">
              <a:lnSpc>
                <a:spcPct val="100000"/>
              </a:lnSpc>
              <a:spcBef>
                <a:spcPts val="0"/>
              </a:spcBef>
              <a:buFont typeface="Wingdings" panose="05000000000000000000" pitchFamily="2" charset="2"/>
              <a:buChar char="§"/>
            </a:pPr>
            <a:r>
              <a:rPr lang="fr-FR" dirty="0">
                <a:latin typeface="Arial Narrow" panose="020B0606020202030204" pitchFamily="34" charset="0"/>
              </a:rPr>
              <a:t>Educating a woman is educating a village (African proverb)</a:t>
            </a:r>
          </a:p>
          <a:p>
            <a:pPr lvl="1">
              <a:lnSpc>
                <a:spcPct val="100000"/>
              </a:lnSpc>
              <a:spcBef>
                <a:spcPts val="0"/>
              </a:spcBef>
              <a:buFont typeface="Wingdings" panose="05000000000000000000" pitchFamily="2" charset="2"/>
              <a:buChar char="§"/>
            </a:pPr>
            <a:r>
              <a:rPr lang="fr-FR" dirty="0">
                <a:latin typeface="Arial Narrow" panose="020B0606020202030204" pitchFamily="34" charset="0"/>
              </a:rPr>
              <a:t>The woman only remembers what was not done for her (African Proverb)</a:t>
            </a:r>
          </a:p>
          <a:p>
            <a:pPr lvl="1">
              <a:lnSpc>
                <a:spcPct val="100000"/>
              </a:lnSpc>
              <a:spcBef>
                <a:spcPts val="0"/>
              </a:spcBef>
              <a:buFont typeface="Wingdings" panose="05000000000000000000" pitchFamily="2" charset="2"/>
              <a:buChar char="§"/>
            </a:pPr>
            <a:endParaRPr lang="fr-FR" sz="2800" dirty="0">
              <a:latin typeface="Arial Narrow" panose="020B0606020202030204" pitchFamily="34" charset="0"/>
            </a:endParaRPr>
          </a:p>
          <a:p>
            <a:pPr lvl="1">
              <a:lnSpc>
                <a:spcPct val="100000"/>
              </a:lnSpc>
              <a:spcBef>
                <a:spcPts val="0"/>
              </a:spcBef>
              <a:buFont typeface="Wingdings" panose="05000000000000000000" pitchFamily="2" charset="2"/>
              <a:buChar char="§"/>
            </a:pPr>
            <a:endParaRPr lang="fr-FR" sz="28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8" name="Image 7">
            <a:extLst>
              <a:ext uri="{FF2B5EF4-FFF2-40B4-BE49-F238E27FC236}">
                <a16:creationId xmlns:a16="http://schemas.microsoft.com/office/drawing/2014/main" id="{F46E403F-0484-E19A-D6AC-A806761DC9A9}"/>
              </a:ext>
            </a:extLst>
          </p:cNvPr>
          <p:cNvPicPr>
            <a:picLocks noChangeAspect="1"/>
          </p:cNvPicPr>
          <p:nvPr/>
        </p:nvPicPr>
        <p:blipFill rotWithShape="1">
          <a:blip r:embed="rId2"/>
          <a:srcRect t="4907" b="17686"/>
          <a:stretch/>
        </p:blipFill>
        <p:spPr>
          <a:xfrm>
            <a:off x="306669" y="1717289"/>
            <a:ext cx="4319827" cy="5019819"/>
          </a:xfrm>
          <a:prstGeom prst="rect">
            <a:avLst/>
          </a:prstGeom>
        </p:spPr>
      </p:pic>
    </p:spTree>
    <p:extLst>
      <p:ext uri="{BB962C8B-B14F-4D97-AF65-F5344CB8AC3E}">
        <p14:creationId xmlns:p14="http://schemas.microsoft.com/office/powerpoint/2010/main" val="120192353"/>
      </p:ext>
    </p:extLst>
  </p:cSld>
  <p:clrMapOvr>
    <a:masterClrMapping/>
  </p:clrMapOvr>
  <mc:AlternateContent xmlns:mc="http://schemas.openxmlformats.org/markup-compatibility/2006" xmlns:p14="http://schemas.microsoft.com/office/powerpoint/2010/main">
    <mc:Choice Requires="p14">
      <p:transition spd="slow" p14:dur="2000" advTm="122723"/>
    </mc:Choice>
    <mc:Fallback xmlns="">
      <p:transition spd="slow" advTm="12272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22314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FR" sz="6600" b="1" dirty="0">
                <a:solidFill>
                  <a:schemeClr val="bg1"/>
                </a:solidFill>
                <a:latin typeface="Arial Narrow" panose="020B0606020202030204" pitchFamily="34" charset="0"/>
                <a:ea typeface="+mj-ea"/>
                <a:cs typeface="+mj-cs"/>
              </a:rPr>
              <a:t>Group work (2nd series</a:t>
            </a:r>
            <a:r>
              <a:rPr lang="fr-FR" sz="6600" b="1" baseline="30000" dirty="0">
                <a:solidFill>
                  <a:schemeClr val="bg1"/>
                </a:solidFill>
                <a:latin typeface="Arial Narrow" panose="020B0606020202030204" pitchFamily="34" charset="0"/>
                <a:ea typeface="+mj-ea"/>
                <a:cs typeface="+mj-cs"/>
              </a:rPr>
              <a:t> )</a:t>
            </a:r>
            <a:r>
              <a:rPr lang="fr-FR" sz="6600" b="1" dirty="0">
                <a:solidFill>
                  <a:schemeClr val="bg1"/>
                </a:solidFill>
                <a:latin typeface="Arial Narrow" panose="020B0606020202030204" pitchFamily="34" charset="0"/>
                <a:ea typeface="+mj-ea"/>
                <a:cs typeface="+mj-cs"/>
              </a:rPr>
              <a:t> </a:t>
            </a:r>
          </a:p>
        </p:txBody>
      </p:sp>
      <p:pic>
        <p:nvPicPr>
          <p:cNvPr id="3" name="Image 2">
            <a:extLst>
              <a:ext uri="{FF2B5EF4-FFF2-40B4-BE49-F238E27FC236}">
                <a16:creationId xmlns:a16="http://schemas.microsoft.com/office/drawing/2014/main" id="{A75C3105-5BE9-492C-B74F-DB48C8BD5DA6}"/>
              </a:ext>
            </a:extLst>
          </p:cNvPr>
          <p:cNvPicPr>
            <a:picLocks noChangeAspect="1"/>
          </p:cNvPicPr>
          <p:nvPr/>
        </p:nvPicPr>
        <p:blipFill rotWithShape="1">
          <a:blip r:embed="rId2"/>
          <a:srcRect l="31724" r="6417"/>
          <a:stretch/>
        </p:blipFill>
        <p:spPr>
          <a:xfrm>
            <a:off x="3918220" y="2368296"/>
            <a:ext cx="4497833" cy="3529583"/>
          </a:xfrm>
          <a:prstGeom prst="rect">
            <a:avLst/>
          </a:prstGeom>
        </p:spPr>
      </p:pic>
      <p:sp>
        <p:nvSpPr>
          <p:cNvPr id="6" name="Espace réservé du contenu 2">
            <a:extLst>
              <a:ext uri="{FF2B5EF4-FFF2-40B4-BE49-F238E27FC236}">
                <a16:creationId xmlns:a16="http://schemas.microsoft.com/office/drawing/2014/main" id="{DB4DE747-F96E-975F-863F-813B75FB4059}"/>
              </a:ext>
            </a:extLst>
          </p:cNvPr>
          <p:cNvSpPr txBox="1">
            <a:spLocks/>
          </p:cNvSpPr>
          <p:nvPr/>
        </p:nvSpPr>
        <p:spPr>
          <a:xfrm>
            <a:off x="8412480" y="1857153"/>
            <a:ext cx="3451386" cy="4777707"/>
          </a:xfrm>
          <a:prstGeom prst="rect">
            <a:avLst/>
          </a:prstGeom>
          <a:solidFill>
            <a:schemeClr val="accent1">
              <a:lumMod val="40000"/>
              <a:lumOff val="60000"/>
            </a:schemeClr>
          </a:solidFill>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b="1">
                <a:latin typeface="Arial Narrow" panose="020B0606020202030204" pitchFamily="34" charset="0"/>
              </a:rPr>
              <a:t>Questions for men: </a:t>
            </a:r>
          </a:p>
          <a:p>
            <a:pPr marL="457200" indent="-457200">
              <a:lnSpc>
                <a:spcPct val="100000"/>
              </a:lnSpc>
              <a:spcBef>
                <a:spcPts val="0"/>
              </a:spcBef>
              <a:buFont typeface="+mj-lt"/>
              <a:buAutoNum type="arabicPeriod"/>
              <a:defRPr/>
            </a:pPr>
            <a:r>
              <a:rPr lang="en-US">
                <a:latin typeface="Arial Narrow" panose="020B0606020202030204" pitchFamily="34" charset="0"/>
              </a:rPr>
              <a:t>What do you like about being a man? </a:t>
            </a:r>
          </a:p>
          <a:p>
            <a:pPr marL="457200" indent="-457200">
              <a:lnSpc>
                <a:spcPct val="100000"/>
              </a:lnSpc>
              <a:spcBef>
                <a:spcPts val="0"/>
              </a:spcBef>
              <a:buFont typeface="+mj-lt"/>
              <a:buAutoNum type="arabicPeriod"/>
              <a:defRPr/>
            </a:pPr>
            <a:r>
              <a:rPr lang="en-US">
                <a:latin typeface="Arial Narrow" panose="020B0606020202030204" pitchFamily="34" charset="0"/>
              </a:rPr>
              <a:t>And what do you dislike?</a:t>
            </a:r>
          </a:p>
          <a:p>
            <a:pPr marL="457200" indent="-457200">
              <a:lnSpc>
                <a:spcPct val="100000"/>
              </a:lnSpc>
              <a:spcBef>
                <a:spcPts val="0"/>
              </a:spcBef>
              <a:buFont typeface="+mj-lt"/>
              <a:buAutoNum type="arabicPeriod"/>
              <a:defRPr/>
            </a:pPr>
            <a:r>
              <a:rPr lang="en-US">
                <a:latin typeface="Arial Narrow" panose="020B0606020202030204" pitchFamily="34" charset="0"/>
              </a:rPr>
              <a:t>Some examples of men’s specific exclusive opportunities (that women do not have...)</a:t>
            </a:r>
          </a:p>
          <a:p>
            <a:pPr marL="457200" indent="-457200">
              <a:lnSpc>
                <a:spcPct val="100000"/>
              </a:lnSpc>
              <a:spcBef>
                <a:spcPts val="0"/>
              </a:spcBef>
              <a:buFont typeface="+mj-lt"/>
              <a:buAutoNum type="arabicPeriod"/>
              <a:defRPr/>
            </a:pPr>
            <a:endParaRPr lang="en-US">
              <a:latin typeface="Arial Narrow" panose="020B0606020202030204" pitchFamily="34"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28134" y="1830642"/>
            <a:ext cx="3596221" cy="4777707"/>
          </a:xfrm>
          <a:prstGeom prst="rect">
            <a:avLst/>
          </a:prstGeom>
          <a:solidFill>
            <a:srgbClr val="FFCCFF"/>
          </a:solidFill>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b="1">
                <a:latin typeface="Arial Narrow" panose="020B0606020202030204" pitchFamily="34" charset="0"/>
              </a:rPr>
              <a:t>Questions to women: </a:t>
            </a:r>
          </a:p>
          <a:p>
            <a:pPr marL="457200" indent="-457200">
              <a:lnSpc>
                <a:spcPct val="100000"/>
              </a:lnSpc>
              <a:spcBef>
                <a:spcPts val="0"/>
              </a:spcBef>
              <a:buFont typeface="+mj-lt"/>
              <a:buAutoNum type="arabicPeriod"/>
              <a:defRPr/>
            </a:pPr>
            <a:r>
              <a:rPr lang="en-US" dirty="0">
                <a:latin typeface="Arial Narrow" panose="020B0606020202030204" pitchFamily="34" charset="0"/>
              </a:rPr>
              <a:t>What do you like about being a woman? </a:t>
            </a:r>
          </a:p>
          <a:p>
            <a:pPr marL="457200" indent="-457200">
              <a:lnSpc>
                <a:spcPct val="100000"/>
              </a:lnSpc>
              <a:spcBef>
                <a:spcPts val="0"/>
              </a:spcBef>
              <a:buFont typeface="+mj-lt"/>
              <a:buAutoNum type="arabicPeriod"/>
              <a:defRPr/>
            </a:pPr>
            <a:r>
              <a:rPr lang="en-US" dirty="0">
                <a:latin typeface="Arial Narrow" panose="020B0606020202030204" pitchFamily="34" charset="0"/>
              </a:rPr>
              <a:t>And what do you dislike?</a:t>
            </a:r>
          </a:p>
          <a:p>
            <a:pPr marL="457200" indent="-457200">
              <a:lnSpc>
                <a:spcPct val="100000"/>
              </a:lnSpc>
              <a:spcBef>
                <a:spcPts val="0"/>
              </a:spcBef>
              <a:buFont typeface="+mj-lt"/>
              <a:buAutoNum type="arabicPeriod"/>
              <a:defRPr/>
            </a:pPr>
            <a:r>
              <a:rPr lang="en-US" dirty="0">
                <a:latin typeface="Arial Narrow" panose="020B0606020202030204" pitchFamily="34" charset="0"/>
              </a:rPr>
              <a:t>Some examples of women’s specific exclusive opportunities (that men do not have...)</a:t>
            </a:r>
          </a:p>
          <a:p>
            <a:pPr marL="457200" indent="-457200">
              <a:lnSpc>
                <a:spcPct val="100000"/>
              </a:lnSpc>
              <a:spcBef>
                <a:spcPts val="0"/>
              </a:spcBef>
              <a:buFont typeface="+mj-lt"/>
              <a:buAutoNum type="arabicPeriod"/>
              <a:defRPr/>
            </a:pPr>
            <a:endParaRPr lang="en-US" dirty="0">
              <a:latin typeface="Arial Narrow" panose="020B0606020202030204" pitchFamily="34" charset="0"/>
            </a:endParaRPr>
          </a:p>
        </p:txBody>
      </p:sp>
    </p:spTree>
    <p:extLst>
      <p:ext uri="{BB962C8B-B14F-4D97-AF65-F5344CB8AC3E}">
        <p14:creationId xmlns:p14="http://schemas.microsoft.com/office/powerpoint/2010/main" val="3543963941"/>
      </p:ext>
    </p:extLst>
  </p:cSld>
  <p:clrMapOvr>
    <a:masterClrMapping/>
  </p:clrMapOvr>
  <mc:AlternateContent xmlns:mc="http://schemas.openxmlformats.org/markup-compatibility/2006" xmlns:p14="http://schemas.microsoft.com/office/powerpoint/2010/main">
    <mc:Choice Requires="p14">
      <p:transition spd="slow" p14:dur="2000" advTm="6311"/>
    </mc:Choice>
    <mc:Fallback xmlns="">
      <p:transition spd="slow" advTm="631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DA55BE9-5404-141C-F08A-3A04CBA50E06}"/>
              </a:ext>
            </a:extLst>
          </p:cNvPr>
          <p:cNvPicPr>
            <a:picLocks noChangeAspect="1"/>
          </p:cNvPicPr>
          <p:nvPr/>
        </p:nvPicPr>
        <p:blipFill rotWithShape="1">
          <a:blip r:embed="rId2"/>
          <a:srcRect l="28152" r="17439"/>
          <a:stretch/>
        </p:blipFill>
        <p:spPr>
          <a:xfrm>
            <a:off x="7322970" y="1463039"/>
            <a:ext cx="4381821" cy="5316783"/>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78177"/>
            <a:ext cx="10515600" cy="14606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4  (5/7): </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Gender and youth inclusion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600784" y="1817649"/>
            <a:ext cx="6740540" cy="48357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buFont typeface="Wingdings" panose="05000000000000000000" pitchFamily="2" charset="2"/>
              <a:buChar char="§"/>
            </a:pPr>
            <a:r>
              <a:rPr lang="fr-FR" sz="3000" b="1" kern="100" dirty="0">
                <a:latin typeface="Arial Narrow" panose="020B0606020202030204" pitchFamily="34" charset="0"/>
                <a:ea typeface="Calibri" panose="020F0502020204030204" pitchFamily="34" charset="0"/>
                <a:cs typeface="Times New Roman" panose="02020603050405020304" pitchFamily="18" charset="0"/>
              </a:rPr>
              <a:t>When and how to ensure inclusion and promotion? </a:t>
            </a:r>
          </a:p>
          <a:p>
            <a:pPr lvl="1">
              <a:lnSpc>
                <a:spcPct val="100000"/>
              </a:lnSpc>
              <a:spcBef>
                <a:spcPts val="0"/>
              </a:spcBef>
              <a:buFont typeface="Wingdings" panose="05000000000000000000" pitchFamily="2" charset="2"/>
              <a:buChar char="§"/>
            </a:pPr>
            <a:r>
              <a:rPr lang="fr-FR" sz="3000" kern="100" dirty="0">
                <a:latin typeface="Arial Narrow" panose="020B0606020202030204" pitchFamily="34" charset="0"/>
                <a:ea typeface="Calibri" panose="020F0502020204030204" pitchFamily="34" charset="0"/>
                <a:cs typeface="Times New Roman" panose="02020603050405020304" pitchFamily="18" charset="0"/>
              </a:rPr>
              <a:t>In everything we do... and most importantly...</a:t>
            </a:r>
          </a:p>
          <a:p>
            <a:pPr lvl="1">
              <a:lnSpc>
                <a:spcPct val="100000"/>
              </a:lnSpc>
              <a:spcBef>
                <a:spcPts val="0"/>
              </a:spcBef>
              <a:buFont typeface="Wingdings" panose="05000000000000000000" pitchFamily="2" charset="2"/>
              <a:buChar char="§"/>
            </a:pPr>
            <a:r>
              <a:rPr lang="fr-FR" sz="3000" kern="100" dirty="0">
                <a:latin typeface="Arial Narrow" panose="020B0606020202030204" pitchFamily="34" charset="0"/>
                <a:ea typeface="Calibri" panose="020F0502020204030204" pitchFamily="34" charset="0"/>
                <a:cs typeface="Times New Roman" panose="02020603050405020304" pitchFamily="18" charset="0"/>
              </a:rPr>
              <a:t>In the operation of our organization (Example: In HR policies... In the organization of working hours)</a:t>
            </a:r>
          </a:p>
          <a:p>
            <a:pPr lvl="1">
              <a:lnSpc>
                <a:spcPct val="100000"/>
              </a:lnSpc>
              <a:spcBef>
                <a:spcPts val="0"/>
              </a:spcBef>
              <a:buFont typeface="Wingdings" panose="05000000000000000000" pitchFamily="2" charset="2"/>
              <a:buChar char="§"/>
            </a:pPr>
            <a:r>
              <a:rPr lang="fr-FR" sz="3000" kern="100" dirty="0">
                <a:latin typeface="Arial Narrow" panose="020B0606020202030204" pitchFamily="34" charset="0"/>
                <a:ea typeface="Calibri" panose="020F0502020204030204" pitchFamily="34" charset="0"/>
                <a:cs typeface="Times New Roman" panose="02020603050405020304" pitchFamily="18" charset="0"/>
              </a:rPr>
              <a:t>In designing our projects, ensure that our targets are inclusive (implementing actors and beneficiaries)</a:t>
            </a:r>
          </a:p>
          <a:p>
            <a:pPr lvl="0">
              <a:lnSpc>
                <a:spcPct val="100000"/>
              </a:lnSpc>
              <a:spcBef>
                <a:spcPts val="0"/>
              </a:spcBef>
              <a:buFont typeface="Wingdings" panose="05000000000000000000" pitchFamily="2" charset="2"/>
              <a:buChar char="§"/>
            </a:pPr>
            <a:endParaRPr lang="fr-FR" sz="3000" kern="100" dirty="0">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309133"/>
      </p:ext>
    </p:extLst>
  </p:cSld>
  <p:clrMapOvr>
    <a:masterClrMapping/>
  </p:clrMapOvr>
  <mc:AlternateContent xmlns:mc="http://schemas.openxmlformats.org/markup-compatibility/2006" xmlns:p14="http://schemas.microsoft.com/office/powerpoint/2010/main">
    <mc:Choice Requires="p14">
      <p:transition spd="slow" p14:dur="2000" advTm="152604"/>
    </mc:Choice>
    <mc:Fallback xmlns="">
      <p:transition spd="slow" advTm="15260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F3334B3-21F2-3F79-6923-F4677FFF37E9}"/>
              </a:ext>
            </a:extLst>
          </p:cNvPr>
          <p:cNvPicPr>
            <a:picLocks noChangeAspect="1"/>
          </p:cNvPicPr>
          <p:nvPr/>
        </p:nvPicPr>
        <p:blipFill rotWithShape="1">
          <a:blip r:embed="rId2"/>
          <a:srcRect t="10469" b="12824"/>
          <a:stretch/>
        </p:blipFill>
        <p:spPr>
          <a:xfrm>
            <a:off x="7825866" y="1968500"/>
            <a:ext cx="3953965" cy="4351338"/>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14475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4  (6/7): </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Gender and youth inclusion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70149" y="1968500"/>
            <a:ext cx="803216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buFont typeface="Wingdings" panose="05000000000000000000" pitchFamily="2" charset="2"/>
              <a:buChar char="§"/>
            </a:pPr>
            <a:r>
              <a:rPr lang="fr-FR" sz="3300" b="1" kern="100" dirty="0">
                <a:effectLst/>
                <a:latin typeface="Arial Narrow" panose="020B0606020202030204" pitchFamily="34" charset="0"/>
                <a:ea typeface="Calibri" panose="020F0502020204030204" pitchFamily="34" charset="0"/>
                <a:cs typeface="Times New Roman" panose="02020603050405020304" pitchFamily="18" charset="0"/>
              </a:rPr>
              <a:t>Case studies and success stories to share:</a:t>
            </a:r>
          </a:p>
          <a:p>
            <a:pPr lvl="1">
              <a:lnSpc>
                <a:spcPct val="100000"/>
              </a:lnSpc>
              <a:spcBef>
                <a:spcPts val="0"/>
              </a:spcBef>
              <a:buFont typeface="Wingdings" panose="05000000000000000000" pitchFamily="2" charset="2"/>
              <a:buChar char="§"/>
            </a:pPr>
            <a:r>
              <a:rPr lang="en-US" sz="3300" kern="100" dirty="0">
                <a:latin typeface="Arial Narrow" panose="020B0606020202030204" pitchFamily="34" charset="0"/>
                <a:ea typeface="Calibri" panose="020F0502020204030204" pitchFamily="34" charset="0"/>
                <a:cs typeface="Times New Roman" panose="02020603050405020304" pitchFamily="18" charset="0"/>
              </a:rPr>
              <a:t>Option 1:  FOASPS Case vs. Employee Status and ‘’School Case’’ Management</a:t>
            </a:r>
          </a:p>
          <a:p>
            <a:pPr lvl="1">
              <a:lnSpc>
                <a:spcPct val="100000"/>
              </a:lnSpc>
              <a:spcBef>
                <a:spcPts val="0"/>
              </a:spcBef>
              <a:buFont typeface="Wingdings" panose="05000000000000000000" pitchFamily="2" charset="2"/>
              <a:buChar char="§"/>
            </a:pPr>
            <a:r>
              <a:rPr lang="en-US" sz="3300" kern="100" dirty="0">
                <a:effectLst/>
                <a:latin typeface="Arial Narrow" panose="020B0606020202030204" pitchFamily="34" charset="0"/>
                <a:ea typeface="Calibri" panose="020F0502020204030204" pitchFamily="34" charset="0"/>
                <a:cs typeface="Times New Roman" panose="02020603050405020304" pitchFamily="18" charset="0"/>
              </a:rPr>
              <a:t>Option 2: Ask participants to share a situation they have experienced or of which they have been aware that would be significant for the issue of gender and youth inclusion</a:t>
            </a:r>
          </a:p>
          <a:p>
            <a:pPr lvl="0">
              <a:lnSpc>
                <a:spcPct val="100000"/>
              </a:lnSpc>
              <a:spcBef>
                <a:spcPts val="0"/>
              </a:spcBef>
              <a:buFont typeface="Wingdings" panose="05000000000000000000" pitchFamily="2" charset="2"/>
              <a:buChar char="§"/>
            </a:pPr>
            <a:r>
              <a:rPr lang="en-US" sz="3300" b="1" kern="100" dirty="0">
                <a:latin typeface="Arial Narrow" panose="020B0606020202030204" pitchFamily="34" charset="0"/>
                <a:ea typeface="Calibri" panose="020F0502020204030204" pitchFamily="34" charset="0"/>
                <a:cs typeface="Times New Roman" panose="02020603050405020304" pitchFamily="18" charset="0"/>
              </a:rPr>
              <a:t>Discuss possible responses with participants</a:t>
            </a:r>
            <a:endParaRPr lang="en-US" sz="3300" b="1" kern="100" dirty="0">
              <a:effectLst/>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140178"/>
      </p:ext>
    </p:extLst>
  </p:cSld>
  <p:clrMapOvr>
    <a:masterClrMapping/>
  </p:clrMapOvr>
  <mc:AlternateContent xmlns:mc="http://schemas.openxmlformats.org/markup-compatibility/2006" xmlns:p14="http://schemas.microsoft.com/office/powerpoint/2010/main">
    <mc:Choice Requires="p14">
      <p:transition spd="slow" p14:dur="2000" advTm="8198"/>
    </mc:Choice>
    <mc:Fallback xmlns="">
      <p:transition spd="slow" advTm="819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68968"/>
            <a:ext cx="10515600" cy="11082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6000" b="1" dirty="0">
                <a:solidFill>
                  <a:schemeClr val="bg1"/>
                </a:solidFill>
                <a:latin typeface="Arial Narrow" panose="020B0606020202030204" pitchFamily="34" charset="0"/>
              </a:rPr>
              <a:t>Last Instructions &amp; Conclusion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23844" y="1968505"/>
            <a:ext cx="725743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r>
              <a:rPr lang="fr-FR" b="1" kern="100" dirty="0">
                <a:latin typeface="Arial Narrow" panose="020B0606020202030204" pitchFamily="34" charset="0"/>
                <a:ea typeface="Calibri" panose="020F0502020204030204" pitchFamily="34" charset="0"/>
                <a:cs typeface="Times New Roman" panose="02020603050405020304" pitchFamily="18" charset="0"/>
              </a:rPr>
              <a:t>Reminder that the methodological approach of this training is hybrid: Importance of personal research</a:t>
            </a:r>
          </a:p>
          <a:p>
            <a:pPr>
              <a:lnSpc>
                <a:spcPct val="100000"/>
              </a:lnSpc>
              <a:spcBef>
                <a:spcPts val="0"/>
              </a:spcBef>
              <a:buFont typeface="Wingdings" panose="05000000000000000000" pitchFamily="2" charset="2"/>
              <a:buChar char="§"/>
            </a:pPr>
            <a:r>
              <a:rPr lang="fr-FR" b="1" kern="100" dirty="0">
                <a:latin typeface="Arial Narrow" panose="020B0606020202030204" pitchFamily="34" charset="0"/>
                <a:ea typeface="Calibri" panose="020F0502020204030204" pitchFamily="34" charset="0"/>
                <a:cs typeface="Times New Roman" panose="02020603050405020304" pitchFamily="18" charset="0"/>
              </a:rPr>
              <a:t>Reminder of the importance of proper use of available equipment and self-training</a:t>
            </a:r>
          </a:p>
          <a:p>
            <a:pPr lvl="1">
              <a:lnSpc>
                <a:spcPct val="100000"/>
              </a:lnSpc>
              <a:spcBef>
                <a:spcPts val="0"/>
              </a:spcBef>
              <a:buFont typeface="Wingdings" panose="05000000000000000000" pitchFamily="2" charset="2"/>
              <a:buChar char="§"/>
            </a:pPr>
            <a:r>
              <a:rPr lang="fr-FR" sz="2800" kern="100" dirty="0">
                <a:latin typeface="Arial Narrow" panose="020B0606020202030204" pitchFamily="34" charset="0"/>
                <a:ea typeface="Calibri" panose="020F0502020204030204" pitchFamily="34" charset="0"/>
                <a:cs typeface="Times New Roman" panose="02020603050405020304" pitchFamily="18" charset="0"/>
              </a:rPr>
              <a:t>Have the discipline to process one module per week</a:t>
            </a:r>
          </a:p>
          <a:p>
            <a:pPr lvl="1">
              <a:lnSpc>
                <a:spcPct val="100000"/>
              </a:lnSpc>
              <a:spcBef>
                <a:spcPts val="0"/>
              </a:spcBef>
              <a:buFont typeface="Wingdings" panose="05000000000000000000" pitchFamily="2" charset="2"/>
              <a:buChar char="§"/>
            </a:pPr>
            <a:r>
              <a:rPr lang="en-US" sz="2800" kern="100" dirty="0">
                <a:latin typeface="Arial Narrow" panose="020B0606020202030204" pitchFamily="34" charset="0"/>
                <a:ea typeface="Calibri" panose="020F0502020204030204" pitchFamily="34" charset="0"/>
                <a:cs typeface="Times New Roman" panose="02020603050405020304" pitchFamily="18" charset="0"/>
              </a:rPr>
              <a:t>After the webinar, review the recording and do your personal research before you do the module validation test</a:t>
            </a:r>
          </a:p>
        </p:txBody>
      </p:sp>
      <p:pic>
        <p:nvPicPr>
          <p:cNvPr id="2" name="Image 1">
            <a:extLst>
              <a:ext uri="{FF2B5EF4-FFF2-40B4-BE49-F238E27FC236}">
                <a16:creationId xmlns:a16="http://schemas.microsoft.com/office/drawing/2014/main" id="{26052944-D021-D1F8-DE0B-03A7089F1698}"/>
              </a:ext>
            </a:extLst>
          </p:cNvPr>
          <p:cNvPicPr>
            <a:picLocks noChangeAspect="1"/>
          </p:cNvPicPr>
          <p:nvPr/>
        </p:nvPicPr>
        <p:blipFill rotWithShape="1">
          <a:blip r:embed="rId2"/>
          <a:srcRect l="8194" r="18472"/>
          <a:stretch/>
        </p:blipFill>
        <p:spPr>
          <a:xfrm>
            <a:off x="7581276" y="2184699"/>
            <a:ext cx="4310845" cy="3918950"/>
          </a:xfrm>
          <a:prstGeom prst="rect">
            <a:avLst/>
          </a:prstGeom>
        </p:spPr>
      </p:pic>
    </p:spTree>
    <p:extLst>
      <p:ext uri="{BB962C8B-B14F-4D97-AF65-F5344CB8AC3E}">
        <p14:creationId xmlns:p14="http://schemas.microsoft.com/office/powerpoint/2010/main" val="2843945921"/>
      </p:ext>
    </p:extLst>
  </p:cSld>
  <p:clrMapOvr>
    <a:masterClrMapping/>
  </p:clrMapOvr>
  <mc:AlternateContent xmlns:mc="http://schemas.openxmlformats.org/markup-compatibility/2006" xmlns:p14="http://schemas.microsoft.com/office/powerpoint/2010/main">
    <mc:Choice Requires="p14">
      <p:transition spd="slow" p14:dur="2000" advTm="270628"/>
    </mc:Choice>
    <mc:Fallback xmlns="">
      <p:transition spd="slow" advTm="270628"/>
    </mc:Fallback>
  </mc:AlternateContent>
  <p:extLst>
    <p:ext uri="{3A86A75C-4F4B-4683-9AE1-C65F6400EC91}">
      <p14:laserTraceLst xmlns:p14="http://schemas.microsoft.com/office/powerpoint/2010/main">
        <p14:tracePtLst>
          <p14:tracePt t="150021" x="3848100" y="6792913"/>
          <p14:tracePt t="150026" x="3875088" y="6767513"/>
          <p14:tracePt t="150029" x="3900488" y="6742113"/>
          <p14:tracePt t="150045" x="3913188" y="6677025"/>
          <p14:tracePt t="150054" x="3925888" y="6664325"/>
          <p14:tracePt t="150060" x="3925888" y="6638925"/>
          <p14:tracePt t="150084" x="3951288" y="6586538"/>
          <p14:tracePt t="150088" x="3965575" y="6586538"/>
          <p14:tracePt t="150108" x="3978275" y="6561138"/>
          <p14:tracePt t="150126" x="3990975" y="6548438"/>
          <p14:tracePt t="150131" x="4003675" y="6535738"/>
          <p14:tracePt t="150147" x="4016375" y="6508750"/>
          <p14:tracePt t="150157" x="4029075" y="6483350"/>
          <p14:tracePt t="150170" x="4041775" y="6470650"/>
          <p14:tracePt t="150189" x="4056063" y="6445250"/>
          <p14:tracePt t="150195" x="4068763" y="6445250"/>
          <p14:tracePt t="150204" x="4068763" y="6432550"/>
          <p14:tracePt t="150208" x="4094163" y="6432550"/>
          <p14:tracePt t="150222" x="4094163" y="6418263"/>
          <p14:tracePt t="150227" x="4106863" y="6405563"/>
          <p14:tracePt t="150237" x="4106863" y="6392863"/>
          <p14:tracePt t="150241" x="4119563" y="6392863"/>
          <p14:tracePt t="150254" x="4119563" y="6380163"/>
          <p14:tracePt t="150256" x="4132263" y="6380163"/>
          <p14:tracePt t="150269" x="4146550" y="6367463"/>
          <p14:tracePt t="150271" x="4146550" y="6354763"/>
          <p14:tracePt t="150301" x="4146550" y="6342063"/>
          <p14:tracePt t="150345" x="4159250" y="6327775"/>
          <p14:tracePt t="150369" x="4171950" y="6327775"/>
          <p14:tracePt t="150386" x="4171950" y="6315075"/>
          <p14:tracePt t="150398" x="4184650" y="6315075"/>
          <p14:tracePt t="150416" x="4184650" y="6302375"/>
          <p14:tracePt t="150426" x="4197350" y="6302375"/>
          <p14:tracePt t="150446" x="4197350" y="6289675"/>
          <p14:tracePt t="150459" x="4210050" y="6276975"/>
          <p14:tracePt t="150477" x="4222750" y="6276975"/>
          <p14:tracePt t="150486" x="4222750" y="6264275"/>
          <p14:tracePt t="150504" x="4249738" y="6251575"/>
          <p14:tracePt t="150522" x="4262438" y="6237288"/>
          <p14:tracePt t="150548" x="4275138" y="6224588"/>
          <p14:tracePt t="150563" x="4287838" y="6211888"/>
          <p14:tracePt t="150569" x="4300538" y="6199188"/>
          <p14:tracePt t="150586" x="4313238" y="6186488"/>
          <p14:tracePt t="150602" x="4365625" y="6173788"/>
          <p14:tracePt t="150621" x="4403725" y="6161088"/>
          <p14:tracePt t="150627" x="4416425" y="6148388"/>
          <p14:tracePt t="150639" x="4430713" y="6134100"/>
          <p14:tracePt t="150654" x="4443413" y="6134100"/>
          <p14:tracePt t="150670" x="4456113" y="6121400"/>
          <p14:tracePt t="150695" x="4468813" y="6108700"/>
          <p14:tracePt t="150711" x="4481513" y="6096000"/>
          <p14:tracePt t="150719" x="4494213" y="6083300"/>
          <p14:tracePt t="150737" x="4559300" y="6070600"/>
          <p14:tracePt t="150754" x="4637088" y="6043613"/>
          <p14:tracePt t="150757" x="4700588" y="6043613"/>
          <p14:tracePt t="150769" x="4778375" y="6043613"/>
          <p14:tracePt t="150774" x="4843463" y="6030913"/>
          <p14:tracePt t="150786" x="4921250" y="6030913"/>
          <p14:tracePt t="150789" x="4984750" y="6030913"/>
          <p14:tracePt t="150805" x="5037138" y="6030913"/>
          <p14:tracePt t="150809" x="5075238" y="6030913"/>
          <p14:tracePt t="150823" x="5153025" y="6030913"/>
          <p14:tracePt t="150839" x="5192713" y="6030913"/>
          <p14:tracePt t="150846" x="5281613" y="6030913"/>
          <p14:tracePt t="150850" x="5346700" y="6030913"/>
          <p14:tracePt t="150858" x="5399088" y="6030913"/>
          <p14:tracePt t="150870" x="5449888" y="6030913"/>
          <p14:tracePt t="150874" x="5502275" y="6030913"/>
          <p14:tracePt t="150889" x="5605463" y="6043613"/>
          <p14:tracePt t="150906" x="5656263" y="6043613"/>
          <p14:tracePt t="150909" x="5695950" y="6057900"/>
          <p14:tracePt t="150921" x="5734050" y="6070600"/>
          <p14:tracePt t="150925" x="5759450" y="6070600"/>
          <p14:tracePt t="150939" x="5811838" y="6070600"/>
          <p14:tracePt t="150957" x="5876925" y="6083300"/>
          <p14:tracePt t="150962" x="5889625" y="6083300"/>
          <p14:tracePt t="150981" x="5902325" y="6096000"/>
          <p14:tracePt t="150991" x="5915025" y="6096000"/>
          <p14:tracePt t="151004" x="5927725" y="6096000"/>
          <p14:tracePt t="151019" x="5954713" y="6096000"/>
          <p14:tracePt t="151036" x="6030913" y="6096000"/>
          <p14:tracePt t="151054" x="6108700" y="6096000"/>
          <p14:tracePt t="151061" x="6161088" y="6096000"/>
          <p14:tracePt t="151072" x="6211888" y="6108700"/>
          <p14:tracePt t="151077" x="6276975" y="6108700"/>
          <p14:tracePt t="151082" x="6315075" y="6108700"/>
          <p14:tracePt t="151092" x="6354763" y="6108700"/>
          <p14:tracePt t="151104" x="6432550" y="6121400"/>
          <p14:tracePt t="151120" x="6457950" y="6134100"/>
          <p14:tracePt t="151137" x="6470650" y="6134100"/>
          <p14:tracePt t="151153" x="6496050" y="6134100"/>
          <p14:tracePt t="151171" x="6586538" y="6148388"/>
          <p14:tracePt t="151189" x="6638925" y="6161088"/>
          <p14:tracePt t="151192" x="6677025" y="6161088"/>
          <p14:tracePt t="151208" x="6767513" y="6173788"/>
          <p14:tracePt t="151220" x="6883400" y="6199188"/>
          <p14:tracePt t="151239" x="6935788" y="6211888"/>
          <p14:tracePt t="151246" x="7026275" y="6224588"/>
          <p14:tracePt t="151261" x="7129463" y="6237288"/>
          <p14:tracePt t="151268" x="7167563" y="6237288"/>
          <p14:tracePt t="151289" x="7232650" y="6264275"/>
          <p14:tracePt t="151297" x="7258050" y="6276975"/>
          <p14:tracePt t="151310" x="7283450" y="6276975"/>
          <p14:tracePt t="151319" x="7297738" y="6276975"/>
          <p14:tracePt t="151325" x="7310438" y="6276975"/>
          <p14:tracePt t="151338" x="7335838" y="6276975"/>
          <p14:tracePt t="151340" x="7348538" y="6276975"/>
          <p14:tracePt t="151355" x="7373938" y="6276975"/>
          <p14:tracePt t="151358" x="7400925" y="6276975"/>
          <p14:tracePt t="151363" x="7426325" y="6276975"/>
          <p14:tracePt t="151373" x="7464425" y="6276975"/>
          <p14:tracePt t="151378" x="7516813" y="6289675"/>
          <p14:tracePt t="151389" x="7554913" y="6302375"/>
          <p14:tracePt t="151406" x="7632700" y="6315075"/>
          <p14:tracePt t="151414" x="7658100" y="6315075"/>
          <p14:tracePt t="151426" x="7710488" y="6327775"/>
          <p14:tracePt t="151434" x="7723188" y="6327775"/>
          <p14:tracePt t="151453" x="7735888" y="6342063"/>
          <p14:tracePt t="151456" x="7761288" y="6342063"/>
          <p14:tracePt t="151469" x="7800975" y="6367463"/>
          <p14:tracePt t="151481" x="7839075" y="6380163"/>
          <p14:tracePt t="151487" x="7866063" y="6380163"/>
          <p14:tracePt t="151504" x="7929563" y="6380163"/>
          <p14:tracePt t="151520" x="8007350" y="6392863"/>
          <p14:tracePt t="151539" x="8085138" y="6392863"/>
          <p14:tracePt t="151543" x="8123238" y="6392863"/>
          <p14:tracePt t="151550" x="8135938" y="6392863"/>
          <p14:tracePt t="151563" x="8150225" y="6392863"/>
          <p14:tracePt t="151574" x="8162925" y="6392863"/>
          <p14:tracePt t="151588" x="8175625" y="6392863"/>
          <p14:tracePt t="151605" x="8188325" y="6392863"/>
          <p14:tracePt t="151671" x="8175625" y="6405563"/>
          <p14:tracePt t="151679" x="8135938" y="6405563"/>
          <p14:tracePt t="151690" x="8097838" y="6418263"/>
          <p14:tracePt t="151704" x="8032750" y="6432550"/>
          <p14:tracePt t="151708" x="7942263" y="6445250"/>
          <p14:tracePt t="151720" x="7710488" y="6445250"/>
          <p14:tracePt t="151738" x="7594600" y="6445250"/>
          <p14:tracePt t="151739" x="7478713" y="6432550"/>
          <p14:tracePt t="151754" x="7232650" y="6405563"/>
          <p14:tracePt t="151770" x="7116763" y="6392863"/>
          <p14:tracePt t="151775" x="7013575" y="6380163"/>
          <p14:tracePt t="151786" x="6805613" y="6342063"/>
          <p14:tracePt t="151804" x="6638925" y="6315075"/>
          <p14:tracePt t="151807" x="6573838" y="6302375"/>
          <p14:tracePt t="151824" x="6496050" y="6289675"/>
          <p14:tracePt t="151830" x="6432550" y="6276975"/>
          <p14:tracePt t="151840" x="6276975" y="6251575"/>
          <p14:tracePt t="151859" x="6148388" y="6224588"/>
          <p14:tracePt t="151870" x="6070600" y="6211888"/>
          <p14:tracePt t="151887" x="6018213" y="6186488"/>
          <p14:tracePt t="151904" x="5954713" y="6161088"/>
          <p14:tracePt t="151920" x="5902325" y="6108700"/>
          <p14:tracePt t="151937" x="5824538" y="6070600"/>
          <p14:tracePt t="151952" x="5721350" y="6005513"/>
          <p14:tracePt t="151971" x="5565775" y="5915025"/>
          <p14:tracePt t="151977" x="5475288" y="5864225"/>
          <p14:tracePt t="151980" x="5399088" y="5811838"/>
          <p14:tracePt t="151991" x="5334000" y="5759450"/>
          <p14:tracePt t="152006" x="5243513" y="5670550"/>
          <p14:tracePt t="152020" x="5165725" y="5553075"/>
          <p14:tracePt t="152036" x="5087938" y="5437188"/>
          <p14:tracePt t="152060" x="5024438" y="5308600"/>
          <p14:tracePt t="152065" x="4984750" y="5230813"/>
          <p14:tracePt t="152079" x="4908550" y="5087938"/>
          <p14:tracePt t="152083" x="4868863" y="5024438"/>
          <p14:tracePt t="152093" x="4818063" y="4959350"/>
          <p14:tracePt t="152105" x="4778375" y="4908550"/>
          <p14:tracePt t="152108" x="4740275" y="4856163"/>
          <p14:tracePt t="152121" x="4675188" y="4740275"/>
          <p14:tracePt t="152136" x="4649788" y="4675188"/>
          <p14:tracePt t="152138" x="4610100" y="4624388"/>
          <p14:tracePt t="152154" x="4584700" y="4559300"/>
          <p14:tracePt t="152157" x="4572000" y="4519613"/>
          <p14:tracePt t="152172" x="4546600" y="4481513"/>
          <p14:tracePt t="152179" x="4519613" y="4416425"/>
          <p14:tracePt t="152183" x="4506913" y="4391025"/>
          <p14:tracePt t="152195" x="4494213" y="4365625"/>
          <p14:tracePt t="152202" x="4494213" y="4340225"/>
          <p14:tracePt t="152219" x="4468813" y="4275138"/>
          <p14:tracePt t="152236" x="4456113" y="4210050"/>
          <p14:tracePt t="152239" x="4443413" y="4184650"/>
          <p14:tracePt t="152252" x="4416425" y="4146550"/>
          <p14:tracePt t="152256" x="4416425" y="4094163"/>
          <p14:tracePt t="152272" x="4391025" y="4016375"/>
          <p14:tracePt t="152286" x="4365625" y="3925888"/>
          <p14:tracePt t="152304" x="4365625" y="3900488"/>
          <p14:tracePt t="152306" x="4352925" y="3862388"/>
          <p14:tracePt t="152319" x="4325938" y="3810000"/>
          <p14:tracePt t="152336" x="4313238" y="3771900"/>
          <p14:tracePt t="152354" x="4300538" y="3744913"/>
          <p14:tracePt t="152358" x="4287838" y="3719513"/>
          <p14:tracePt t="152374" x="4275138" y="3681413"/>
          <p14:tracePt t="152390" x="4249738" y="3629025"/>
          <p14:tracePt t="152408" x="4235450" y="3590925"/>
          <p14:tracePt t="152415" x="4222750" y="3590925"/>
          <p14:tracePt t="152432" x="4210050" y="3578225"/>
          <p14:tracePt t="152447" x="4197350" y="3563938"/>
          <p14:tracePt t="152456" x="4197350" y="3551238"/>
          <p14:tracePt t="152460" x="4184650" y="3538538"/>
          <p14:tracePt t="152471" x="4171950" y="3538538"/>
          <p14:tracePt t="152486" x="4159250" y="3525838"/>
          <p14:tracePt t="152512" x="4146550" y="3513138"/>
          <p14:tracePt t="152559" x="4132263" y="3513138"/>
          <p14:tracePt t="152568" x="4119563" y="3513138"/>
          <p14:tracePt t="152584" x="4106863" y="3513138"/>
          <p14:tracePt t="152597" x="4094163" y="3513138"/>
          <p14:tracePt t="152615" x="4081463" y="3525838"/>
          <p14:tracePt t="152625" x="4068763" y="3525838"/>
          <p14:tracePt t="152637" x="4068763" y="3538538"/>
          <p14:tracePt t="152640" x="4068763" y="3551238"/>
          <p14:tracePt t="152655" x="4068763" y="3578225"/>
          <p14:tracePt t="152670" x="4068763" y="3590925"/>
          <p14:tracePt t="152675" x="4068763" y="3629025"/>
          <p14:tracePt t="152688" x="4081463" y="3694113"/>
          <p14:tracePt t="152705" x="4132263" y="3810000"/>
          <p14:tracePt t="152720" x="4184650" y="3965575"/>
          <p14:tracePt t="152738" x="4262438" y="4132263"/>
          <p14:tracePt t="152755" x="4352925" y="4340225"/>
          <p14:tracePt t="152759" x="4378325" y="4456113"/>
          <p14:tracePt t="152770" x="4416425" y="4533900"/>
          <p14:tracePt t="152786" x="4506913" y="4662488"/>
          <p14:tracePt t="152803" x="4584700" y="4791075"/>
          <p14:tracePt t="152806" x="4637088" y="4868863"/>
          <p14:tracePt t="152820" x="4740275" y="5011738"/>
          <p14:tracePt t="152836" x="4868863" y="5165725"/>
          <p14:tracePt t="152853" x="5011738" y="5321300"/>
          <p14:tracePt t="152871" x="5153025" y="5462588"/>
          <p14:tracePt t="152878" x="5230813" y="5540375"/>
          <p14:tracePt t="152887" x="5295900" y="5605463"/>
          <p14:tracePt t="152905" x="5462588" y="5773738"/>
          <p14:tracePt t="152922" x="5540375" y="5837238"/>
          <p14:tracePt t="152927" x="5605463" y="5889625"/>
          <p14:tracePt t="152945" x="5746750" y="5992813"/>
          <p14:tracePt t="152959" x="5889625" y="6070600"/>
          <p14:tracePt t="152970" x="6030913" y="6134100"/>
          <p14:tracePt t="152986" x="6186488" y="6211888"/>
          <p14:tracePt t="153004" x="6302375" y="6264275"/>
          <p14:tracePt t="153008" x="6342063" y="6264275"/>
          <p14:tracePt t="153022" x="6380163" y="6289675"/>
          <p14:tracePt t="153029" x="6418263" y="6302375"/>
          <p14:tracePt t="153041" x="6483350" y="6315075"/>
          <p14:tracePt t="153054" x="6496050" y="6327775"/>
          <p14:tracePt t="153056" x="6521450" y="6342063"/>
          <p14:tracePt t="153070" x="6573838" y="6354763"/>
          <p14:tracePt t="153074" x="6599238" y="6354763"/>
          <p14:tracePt t="153087" x="6638925" y="6367463"/>
          <p14:tracePt t="153091" x="6677025" y="6380163"/>
          <p14:tracePt t="153104" x="6742113" y="6392863"/>
          <p14:tracePt t="153120" x="6792913" y="6418263"/>
          <p14:tracePt t="153136" x="6819900" y="6418263"/>
          <p14:tracePt t="153154" x="6832600" y="6418263"/>
          <p14:tracePt t="153176" x="6845300" y="6418263"/>
          <p14:tracePt t="153190" x="6858000" y="6418263"/>
          <p14:tracePt t="153204" x="6870700" y="6418263"/>
          <p14:tracePt t="153206" x="6883400" y="6418263"/>
          <p14:tracePt t="153222" x="6896100" y="6418263"/>
          <p14:tracePt t="153227" x="6910388" y="6418263"/>
          <p14:tracePt t="153234" x="6935788" y="6418263"/>
          <p14:tracePt t="153246" x="6948488" y="6418263"/>
          <p14:tracePt t="153252" x="6961188" y="6418263"/>
          <p14:tracePt t="153256" x="6973888" y="6432550"/>
          <p14:tracePt t="153267" x="6986588" y="6432550"/>
          <p14:tracePt t="153286" x="6999288" y="6432550"/>
          <p14:tracePt t="153300" x="7038975" y="6432550"/>
          <p14:tracePt t="153312" x="7051675" y="6432550"/>
          <p14:tracePt t="153323" x="7077075" y="6432550"/>
          <p14:tracePt t="153329" x="7104063" y="6432550"/>
          <p14:tracePt t="153340" x="7142163" y="6432550"/>
          <p14:tracePt t="153354" x="7180263" y="6432550"/>
          <p14:tracePt t="153359" x="7207250" y="6432550"/>
          <p14:tracePt t="153374" x="7245350" y="6432550"/>
          <p14:tracePt t="153381" x="7258050" y="6432550"/>
          <p14:tracePt t="153389" x="7270750" y="6432550"/>
          <p14:tracePt t="153398" x="7283450" y="6432550"/>
          <p14:tracePt t="153408" x="7297738" y="6432550"/>
          <p14:tracePt t="153426" x="7310438" y="6432550"/>
          <p14:tracePt t="153438" x="7323138" y="6432550"/>
          <p14:tracePt t="153453" x="7335838" y="6432550"/>
          <p14:tracePt t="153471" x="7348538" y="6432550"/>
          <p14:tracePt t="153486" x="7361238" y="6432550"/>
          <p14:tracePt t="153488" x="7388225" y="6432550"/>
          <p14:tracePt t="153505" x="7439025" y="6432550"/>
          <p14:tracePt t="153522" x="7491413" y="6432550"/>
          <p14:tracePt t="153538" x="7554913" y="6432550"/>
          <p14:tracePt t="153541" x="7581900" y="6432550"/>
          <p14:tracePt t="153549" x="7607300" y="6432550"/>
          <p14:tracePt t="153561" x="7620000" y="6432550"/>
          <p14:tracePt t="153569" x="7632700" y="6432550"/>
          <p14:tracePt t="153588" x="7658100" y="6445250"/>
          <p14:tracePt t="153606" x="7672388" y="6457950"/>
          <p14:tracePt t="153634" x="7685088" y="6457950"/>
          <p14:tracePt t="153644" x="7697788" y="6457950"/>
          <p14:tracePt t="153654" x="7710488" y="6457950"/>
          <p14:tracePt t="153669" x="7723188" y="6470650"/>
          <p14:tracePt t="153686" x="7748588" y="6483350"/>
          <p14:tracePt t="153703" x="7761288" y="6483350"/>
          <p14:tracePt t="153721" x="7788275" y="6496050"/>
          <p14:tracePt t="153737" x="7800975" y="6496050"/>
          <p14:tracePt t="153757" x="7813675" y="6496050"/>
          <p14:tracePt t="153781" x="7826375" y="6508750"/>
          <p14:tracePt t="153788" x="7839075" y="6508750"/>
          <p14:tracePt t="153804" x="7866063" y="6508750"/>
          <p14:tracePt t="153821" x="7904163" y="6521450"/>
          <p14:tracePt t="153825" x="7904163" y="6535738"/>
          <p14:tracePt t="153840" x="7929563" y="6535738"/>
          <p14:tracePt t="153855" x="7942263" y="6548438"/>
          <p14:tracePt t="154035" x="7956550" y="6548438"/>
          <p14:tracePt t="154153" x="7981950" y="6561138"/>
          <p14:tracePt t="154160" x="7981950" y="6573838"/>
          <p14:tracePt t="154170" x="7994650" y="6573838"/>
          <p14:tracePt t="154262" x="8007350" y="6573838"/>
          <p14:tracePt t="154273" x="8007350" y="6586538"/>
          <p14:tracePt t="154283" x="8020050" y="6586538"/>
          <p14:tracePt t="154293" x="8032750" y="6586538"/>
          <p14:tracePt t="154306" x="8045450" y="6586538"/>
          <p14:tracePt t="154325" x="8059738" y="6599238"/>
          <p14:tracePt t="154343" x="8085138" y="6611938"/>
          <p14:tracePt t="154363" x="8110538" y="6626225"/>
          <p14:tracePt t="154384" x="8135938" y="6626225"/>
          <p14:tracePt t="154388" x="8162925" y="6638925"/>
          <p14:tracePt t="154394" x="8188325" y="6651625"/>
          <p14:tracePt t="154408" x="8253413" y="6664325"/>
          <p14:tracePt t="154421" x="8304213" y="6689725"/>
          <p14:tracePt t="154437" x="8343900" y="6702425"/>
          <p14:tracePt t="154464" x="8343900" y="6716713"/>
          <p14:tracePt t="154520" x="8356600" y="6716713"/>
          <p14:tracePt t="154575" x="8369300" y="6716713"/>
          <p14:tracePt t="154600" x="8369300" y="6729413"/>
          <p14:tracePt t="154616" x="8382000" y="6729413"/>
          <p14:tracePt t="154630" x="8394700" y="6742113"/>
          <p14:tracePt t="154647" x="8407400" y="6742113"/>
          <p14:tracePt t="154665" x="8407400" y="6754813"/>
          <p14:tracePt t="154675" x="8420100" y="6754813"/>
          <p14:tracePt t="154692" x="8420100" y="6767513"/>
          <p14:tracePt t="154706" x="8434388" y="6767513"/>
          <p14:tracePt t="154721" x="8447088" y="6767513"/>
          <p14:tracePt t="154749" x="8459788" y="6767513"/>
          <p14:tracePt t="154811" x="8459788" y="6754813"/>
          <p14:tracePt t="154820" x="8459788" y="6729413"/>
          <p14:tracePt t="156114" x="8459788" y="6716713"/>
          <p14:tracePt t="156130" x="8485188" y="6702425"/>
          <p14:tracePt t="156140" x="8497888" y="6677025"/>
          <p14:tracePt t="156154" x="8523288" y="6638925"/>
          <p14:tracePt t="156159" x="8575675" y="6611938"/>
          <p14:tracePt t="156172" x="8666163" y="6561138"/>
          <p14:tracePt t="156188" x="8718550" y="6521450"/>
          <p14:tracePt t="156197" x="8807450" y="6483350"/>
          <p14:tracePt t="156202" x="8924925" y="6445250"/>
          <p14:tracePt t="156208" x="9040813" y="6405563"/>
          <p14:tracePt t="156214" x="9169400" y="6380163"/>
          <p14:tracePt t="156227" x="9415463" y="6315075"/>
          <p14:tracePt t="156236" x="9544050" y="6264275"/>
          <p14:tracePt t="156254" x="9815513" y="6148388"/>
          <p14:tracePt t="156257" x="9958388" y="6108700"/>
          <p14:tracePt t="156269" x="10074275" y="6057900"/>
          <p14:tracePt t="156273" x="10202863" y="6030913"/>
          <p14:tracePt t="156289" x="10306050" y="5992813"/>
          <p14:tracePt t="156294" x="10383838" y="5954713"/>
          <p14:tracePt t="156300" x="10436225" y="5940425"/>
          <p14:tracePt t="156319" x="10487025" y="5876925"/>
          <p14:tracePt t="156320" x="10499725" y="5837238"/>
          <p14:tracePt t="156330" x="10512425" y="5811838"/>
          <p14:tracePt t="156353" x="10552113" y="5708650"/>
          <p14:tracePt t="156370" x="10564813" y="5670550"/>
          <p14:tracePt t="156388" x="10577513" y="5643563"/>
          <p14:tracePt t="156392" x="10590213" y="5618163"/>
          <p14:tracePt t="156405" x="10602913" y="5592763"/>
          <p14:tracePt t="156409" x="10602913" y="5580063"/>
          <p14:tracePt t="156425" x="10629900" y="5514975"/>
          <p14:tracePt t="156452" x="10642600" y="5449888"/>
          <p14:tracePt t="156456" x="10680700" y="5334000"/>
          <p14:tracePt t="156469" x="10758488" y="5205413"/>
          <p14:tracePt t="156477" x="10809288" y="5153025"/>
          <p14:tracePt t="156486" x="10836275" y="5114925"/>
          <p14:tracePt t="156503" x="10899775" y="5024438"/>
          <p14:tracePt t="156521" x="10990263" y="4908550"/>
          <p14:tracePt t="156526" x="11017250" y="4856163"/>
          <p14:tracePt t="156537" x="11017250" y="4791075"/>
          <p14:tracePt t="156540" x="11017250" y="4727575"/>
          <p14:tracePt t="156557" x="11017250" y="4662488"/>
          <p14:tracePt t="156565" x="11017250" y="4584700"/>
          <p14:tracePt t="156571" x="11004550" y="4533900"/>
          <p14:tracePt t="156577" x="10964863" y="4468813"/>
          <p14:tracePt t="156588" x="10887075" y="4340225"/>
          <p14:tracePt t="156610" x="10809288" y="4235450"/>
          <p14:tracePt t="156615" x="10758488" y="4197350"/>
          <p14:tracePt t="156618" x="10680700" y="4146550"/>
          <p14:tracePt t="156629" x="10577513" y="4081463"/>
          <p14:tracePt t="156640" x="10331450" y="3938588"/>
          <p14:tracePt t="156660" x="10086975" y="3810000"/>
          <p14:tracePt t="156676" x="9828213" y="3629025"/>
          <p14:tracePt t="156690" x="9634538" y="3525838"/>
          <p14:tracePt t="156704" x="9556750" y="3473450"/>
          <p14:tracePt t="156708" x="9505950" y="3435350"/>
          <p14:tracePt t="156721" x="9363075" y="3344863"/>
          <p14:tracePt t="156738" x="9209088" y="3254375"/>
          <p14:tracePt t="156756" x="9053513" y="3151188"/>
          <p14:tracePt t="156769" x="8885238" y="3048000"/>
          <p14:tracePt t="156787" x="8743950" y="2944813"/>
          <p14:tracePt t="156795" x="8691563" y="2919413"/>
          <p14:tracePt t="156804" x="8653463" y="2879725"/>
          <p14:tracePt t="156811" x="8601075" y="2854325"/>
          <p14:tracePt t="156822" x="8550275" y="2816225"/>
          <p14:tracePt t="156838" x="8485188" y="2801938"/>
          <p14:tracePt t="156856" x="8382000" y="2763838"/>
          <p14:tracePt t="156872" x="8240713" y="2738438"/>
          <p14:tracePt t="156890" x="8045450" y="2711450"/>
          <p14:tracePt t="156899" x="7916863" y="2686050"/>
          <p14:tracePt t="156902" x="7800975" y="2660650"/>
          <p14:tracePt t="156911" x="7672388" y="2635250"/>
          <p14:tracePt t="156922" x="7451725" y="2608263"/>
          <p14:tracePt t="156939" x="7283450" y="2582863"/>
          <p14:tracePt t="156957" x="7219950" y="2582863"/>
          <p14:tracePt t="156964" x="7142163" y="2582863"/>
          <p14:tracePt t="156969" x="7077075" y="2582863"/>
          <p14:tracePt t="156971" x="6999288" y="2582863"/>
          <p14:tracePt t="156986" x="6961188" y="2570163"/>
          <p14:tracePt t="156988" x="6923088" y="2570163"/>
          <p14:tracePt t="157004" x="6858000" y="2570163"/>
          <p14:tracePt t="157021" x="6819900" y="2570163"/>
          <p14:tracePt t="157049" x="6819900" y="2557463"/>
          <p14:tracePt t="157063" x="6819900" y="2532063"/>
          <p14:tracePt t="157076" x="6819900" y="2479675"/>
          <p14:tracePt t="157084" x="6832600" y="2427288"/>
          <p14:tracePt t="157091" x="6883400" y="2273300"/>
          <p14:tracePt t="157105" x="6935788" y="2144713"/>
          <p14:tracePt t="157122" x="6973888" y="2054225"/>
          <p14:tracePt t="157139" x="7026275" y="1949450"/>
          <p14:tracePt t="157158" x="7064375" y="1860550"/>
          <p14:tracePt t="157161" x="7064375" y="1820863"/>
          <p14:tracePt t="157180" x="7064375" y="1755775"/>
          <p14:tracePt t="157195" x="7051675" y="1704975"/>
          <p14:tracePt t="157199" x="7026275" y="1692275"/>
          <p14:tracePt t="157212" x="6999288" y="1665288"/>
          <p14:tracePt t="157226" x="6923088" y="1652588"/>
          <p14:tracePt t="157238" x="6883400" y="1639888"/>
          <p14:tracePt t="157243" x="6845300" y="1627188"/>
          <p14:tracePt t="157248" x="6792913" y="1627188"/>
          <p14:tracePt t="157264" x="6716713" y="1614488"/>
          <p14:tracePt t="157284" x="6677025" y="1614488"/>
          <p14:tracePt t="157345" x="6716713" y="1614488"/>
          <p14:tracePt t="157355" x="6780213" y="1614488"/>
          <p14:tracePt t="157364" x="6858000" y="1614488"/>
          <p14:tracePt t="157371" x="6935788" y="1614488"/>
          <p14:tracePt t="157387" x="7026275" y="1614488"/>
          <p14:tracePt t="157390" x="7064375" y="1614488"/>
          <p14:tracePt t="157405" x="7089775" y="1614488"/>
          <p14:tracePt t="157409" x="7104063" y="1601788"/>
          <p14:tracePt t="157424" x="7104063" y="1589088"/>
          <p14:tracePt t="157438" x="7104063" y="1576388"/>
          <p14:tracePt t="157453" x="7038975" y="1576388"/>
          <p14:tracePt t="157457" x="6948488" y="1576388"/>
          <p14:tracePt t="157471" x="6832600" y="1562100"/>
          <p14:tracePt t="157477" x="6677025" y="1549400"/>
          <p14:tracePt t="157489" x="6521450" y="1524000"/>
          <p14:tracePt t="157492" x="6367463" y="1511300"/>
          <p14:tracePt t="157506" x="6083300" y="1485900"/>
          <p14:tracePt t="157522" x="5889625" y="1485900"/>
          <p14:tracePt t="157538" x="5811838" y="1485900"/>
          <p14:tracePt t="157556" x="5786438" y="1498600"/>
          <p14:tracePt t="157569" x="5786438" y="1511300"/>
          <p14:tracePt t="157591" x="5799138" y="1511300"/>
          <p14:tracePt t="157604" x="5837238" y="1524000"/>
          <p14:tracePt t="157611" x="5876925" y="1524000"/>
          <p14:tracePt t="157623" x="5992813" y="1549400"/>
          <p14:tracePt t="157641" x="6108700" y="1562100"/>
          <p14:tracePt t="157647" x="6186488" y="1576388"/>
          <p14:tracePt t="157651" x="6302375" y="1589088"/>
          <p14:tracePt t="157665" x="6405563" y="1601788"/>
          <p14:tracePt t="157676" x="6432550" y="1614488"/>
          <p14:tracePt t="157688" x="6445250" y="1614488"/>
          <p14:tracePt t="157731" x="6432550" y="1614488"/>
          <p14:tracePt t="157739" x="6392863" y="1627188"/>
          <p14:tracePt t="157755" x="6327775" y="1627188"/>
          <p14:tracePt t="157772" x="6302375" y="1627188"/>
          <p14:tracePt t="157789" x="6251575" y="1639888"/>
          <p14:tracePt t="157793" x="6224588" y="1652588"/>
          <p14:tracePt t="157798" x="6186488" y="1665288"/>
          <p14:tracePt t="157814" x="6161088" y="1679575"/>
          <p14:tracePt t="157826" x="6134100" y="1692275"/>
          <p14:tracePt t="157852" x="6134100" y="1704975"/>
          <p14:tracePt t="157982" x="6121400" y="1704975"/>
          <p14:tracePt t="158000" x="6108700" y="1704975"/>
          <p14:tracePt t="158023" x="6096000" y="1717675"/>
          <p14:tracePt t="158037" x="6083300" y="1717675"/>
          <p14:tracePt t="158048" x="6070600" y="1730375"/>
          <p14:tracePt t="158065" x="6057900" y="1730375"/>
          <p14:tracePt t="158080" x="6030913" y="1743075"/>
          <p14:tracePt t="158096" x="6018213" y="1755775"/>
          <p14:tracePt t="158101" x="6005513" y="1755775"/>
          <p14:tracePt t="158105" x="5992813" y="1755775"/>
          <p14:tracePt t="158123" x="5980113" y="1755775"/>
          <p14:tracePt t="158126" x="5940425" y="1755775"/>
          <p14:tracePt t="158139" x="5927725" y="1755775"/>
          <p14:tracePt t="158179" x="5915025" y="1755775"/>
          <p14:tracePt t="158193" x="5902325" y="1755775"/>
          <p14:tracePt t="158219" x="5889625" y="1755775"/>
          <p14:tracePt t="158322" x="5889625" y="1743075"/>
          <p14:tracePt t="158334" x="5915025" y="1730375"/>
          <p14:tracePt t="158346" x="5940425" y="1730375"/>
          <p14:tracePt t="158353" x="5967413" y="1717675"/>
          <p14:tracePt t="158372" x="6030913" y="1717675"/>
          <p14:tracePt t="158395" x="6083300" y="1704975"/>
          <p14:tracePt t="158402" x="6083300" y="1692275"/>
          <p14:tracePt t="158474" x="6070600" y="1692275"/>
          <p14:tracePt t="158483" x="6043613" y="1692275"/>
          <p14:tracePt t="158496" x="6018213" y="1692275"/>
          <p14:tracePt t="158503" x="5980113" y="1692275"/>
          <p14:tracePt t="158522" x="5889625" y="1692275"/>
          <p14:tracePt t="158528" x="5849938" y="1692275"/>
          <p14:tracePt t="158534" x="5811838" y="1679575"/>
          <p14:tracePt t="158546" x="5773738" y="1679575"/>
          <p14:tracePt t="158549" x="5721350" y="1665288"/>
          <p14:tracePt t="158566" x="5695950" y="1665288"/>
          <p14:tracePt t="158570" x="5670550" y="1652588"/>
          <p14:tracePt t="158578" x="5643563" y="1652588"/>
          <p14:tracePt t="158593" x="5605463" y="1652588"/>
          <p14:tracePt t="158595" x="5580063" y="1652588"/>
          <p14:tracePt t="158606" x="5553075" y="1652588"/>
          <p14:tracePt t="158622" x="5514975" y="1652588"/>
          <p14:tracePt t="158640" x="5475288" y="1652588"/>
          <p14:tracePt t="158645" x="5462588" y="1652588"/>
          <p14:tracePt t="158668" x="5411788" y="1665288"/>
          <p14:tracePt t="158674" x="5386388" y="1665288"/>
          <p14:tracePt t="158687" x="5359400" y="1679575"/>
          <p14:tracePt t="158706" x="5295900" y="1704975"/>
          <p14:tracePt t="158721" x="5256213" y="1717675"/>
          <p14:tracePt t="158726" x="5205413" y="1730375"/>
          <p14:tracePt t="158737" x="5127625" y="1730375"/>
          <p14:tracePt t="158755" x="4997450" y="1743075"/>
          <p14:tracePt t="158773" x="4856163" y="1743075"/>
          <p14:tracePt t="158777" x="4778375" y="1743075"/>
          <p14:tracePt t="158794" x="4675188" y="1743075"/>
          <p14:tracePt t="158804" x="4637088" y="1743075"/>
          <p14:tracePt t="158819" x="4572000" y="1743075"/>
          <p14:tracePt t="158824" x="4559300" y="1743075"/>
          <p14:tracePt t="158841" x="4494213" y="1755775"/>
          <p14:tracePt t="158856" x="4456113" y="1770063"/>
          <p14:tracePt t="158866" x="4378325" y="1782763"/>
          <p14:tracePt t="158878" x="4300538" y="1808163"/>
          <p14:tracePt t="158893" x="4262438" y="1820863"/>
          <p14:tracePt t="158899" x="4197350" y="1833563"/>
          <p14:tracePt t="158918" x="4081463" y="1846263"/>
          <p14:tracePt t="158920" x="4016375" y="1860550"/>
          <p14:tracePt t="158932" x="3965575" y="1873250"/>
          <p14:tracePt t="158935" x="3925888" y="1885950"/>
          <p14:tracePt t="158943" x="3875088" y="1911350"/>
          <p14:tracePt t="158956" x="3848100" y="1911350"/>
          <p14:tracePt t="158962" x="3810000" y="1924050"/>
          <p14:tracePt t="158975" x="3757613" y="1936750"/>
          <p14:tracePt t="158989" x="3694113" y="1963738"/>
          <p14:tracePt t="159004" x="3654425" y="1976438"/>
          <p14:tracePt t="159008" x="3629025" y="1976438"/>
          <p14:tracePt t="159023" x="3551238" y="2001838"/>
          <p14:tracePt t="159040" x="3448050" y="2039938"/>
          <p14:tracePt t="159047" x="3384550" y="2054225"/>
          <p14:tracePt t="159061" x="3241675" y="2092325"/>
          <p14:tracePt t="159073" x="3189288" y="2105025"/>
          <p14:tracePt t="159077" x="3151188" y="2117725"/>
          <p14:tracePt t="159089" x="3113088" y="2130425"/>
          <p14:tracePt t="159096" x="3073400" y="2130425"/>
          <p14:tracePt t="159115" x="2879725" y="2144713"/>
          <p14:tracePt t="159132" x="2738438" y="2157413"/>
          <p14:tracePt t="159140" x="2660650" y="2157413"/>
          <p14:tracePt t="159147" x="2608263" y="2157413"/>
          <p14:tracePt t="159156" x="2570163" y="2157413"/>
          <p14:tracePt t="159160" x="2532063" y="2157413"/>
          <p14:tracePt t="159172" x="2505075" y="2157413"/>
          <p14:tracePt t="159188" x="2454275" y="2157413"/>
          <p14:tracePt t="159206" x="2389188" y="2157413"/>
          <p14:tracePt t="159212" x="2363788" y="2157413"/>
          <p14:tracePt t="159223" x="2311400" y="2170113"/>
          <p14:tracePt t="159240" x="2286000" y="2182813"/>
          <p14:tracePt t="159243" x="2247900" y="2182813"/>
          <p14:tracePt t="159258" x="2220913" y="2182813"/>
          <p14:tracePt t="159263" x="2208213" y="2182813"/>
          <p14:tracePt t="159266" x="2182813" y="2195513"/>
          <p14:tracePt t="159283" x="2117725" y="2195513"/>
          <p14:tracePt t="159296" x="2039938" y="2208213"/>
          <p14:tracePt t="159315" x="1976438" y="2208213"/>
          <p14:tracePt t="159330" x="1911350" y="2233613"/>
          <p14:tracePt t="159343" x="1885950" y="2247900"/>
          <p14:tracePt t="159352" x="1820863" y="2260600"/>
          <p14:tracePt t="159356" x="1782763" y="2273300"/>
          <p14:tracePt t="159373" x="1743075" y="2286000"/>
          <p14:tracePt t="159389" x="1692275" y="2298700"/>
          <p14:tracePt t="159405" x="1639888" y="2324100"/>
          <p14:tracePt t="159425" x="1601788" y="2324100"/>
          <p14:tracePt t="159430" x="1589088" y="2338388"/>
          <p14:tracePt t="159446" x="1562100" y="2351088"/>
          <p14:tracePt t="159449" x="1549400" y="2363788"/>
          <p14:tracePt t="159465" x="1536700" y="2363788"/>
          <p14:tracePt t="159481" x="1524000" y="2363788"/>
          <p14:tracePt t="159497" x="1511300" y="2376488"/>
          <p14:tracePt t="159543" x="1498600" y="2376488"/>
          <p14:tracePt t="159560" x="1485900" y="2376488"/>
          <p14:tracePt t="159577" x="1471613" y="2376488"/>
          <p14:tracePt t="159590" x="1458913" y="2376488"/>
          <p14:tracePt t="159604" x="1458913" y="2389188"/>
          <p14:tracePt t="159740" x="1471613" y="2389188"/>
          <p14:tracePt t="159748" x="1485900" y="2389188"/>
          <p14:tracePt t="159759" x="1511300" y="2389188"/>
          <p14:tracePt t="159774" x="1536700" y="2389188"/>
          <p14:tracePt t="159790" x="1549400" y="2376488"/>
          <p14:tracePt t="159805" x="1562100" y="2376488"/>
          <p14:tracePt t="159822" x="1576388" y="2376488"/>
          <p14:tracePt t="159829" x="1589088" y="2363788"/>
          <p14:tracePt t="159838" x="1601788" y="2363788"/>
          <p14:tracePt t="159858" x="1639888" y="2351088"/>
          <p14:tracePt t="159862" x="1665288" y="2351088"/>
          <p14:tracePt t="159867" x="1692275" y="2351088"/>
          <p14:tracePt t="159879" x="1717675" y="2351088"/>
          <p14:tracePt t="159883" x="1755775" y="2351088"/>
          <p14:tracePt t="159889" x="1770063" y="2351088"/>
          <p14:tracePt t="159906" x="1782763" y="2351088"/>
          <p14:tracePt t="159909" x="1795463" y="2351088"/>
          <p14:tracePt t="159926" x="1808163" y="2351088"/>
          <p14:tracePt t="159943" x="1820863" y="2351088"/>
          <p14:tracePt t="159961" x="1846263" y="2351088"/>
          <p14:tracePt t="159971" x="1860550" y="2351088"/>
          <p14:tracePt t="159976" x="1885950" y="2351088"/>
          <p14:tracePt t="159981" x="1924050" y="2351088"/>
          <p14:tracePt t="159987" x="1963738" y="2351088"/>
          <p14:tracePt t="159993" x="2001838" y="2351088"/>
          <p14:tracePt t="160019" x="2157413" y="2389188"/>
          <p14:tracePt t="160028" x="2208213" y="2389188"/>
          <p14:tracePt t="160032" x="2286000" y="2401888"/>
          <p14:tracePt t="160040" x="2363788" y="2427288"/>
          <p14:tracePt t="160057" x="2492375" y="2454275"/>
          <p14:tracePt t="160074" x="2570163" y="2492375"/>
          <p14:tracePt t="160079" x="2595563" y="2492375"/>
          <p14:tracePt t="160092" x="2635250" y="2505075"/>
          <p14:tracePt t="160096" x="2660650" y="2517775"/>
          <p14:tracePt t="160107" x="2698750" y="2532063"/>
          <p14:tracePt t="160112" x="2738438" y="2544763"/>
          <p14:tracePt t="160120" x="2776538" y="2570163"/>
          <p14:tracePt t="160132" x="2867025" y="2622550"/>
          <p14:tracePt t="160145" x="2892425" y="2647950"/>
          <p14:tracePt t="160156" x="2944813" y="2660650"/>
          <p14:tracePt t="160159" x="2970213" y="2686050"/>
          <p14:tracePt t="160170" x="2995613" y="2698750"/>
          <p14:tracePt t="160175" x="3009900" y="2725738"/>
          <p14:tracePt t="160187" x="3022600" y="2725738"/>
          <p14:tracePt t="160191" x="3035300" y="2738438"/>
          <p14:tracePt t="160209" x="3048000" y="2763838"/>
          <p14:tracePt t="160217" x="3073400" y="2763838"/>
          <p14:tracePt t="160222" x="3086100" y="2801938"/>
          <p14:tracePt t="160236" x="3125788" y="2867025"/>
          <p14:tracePt t="160245" x="3163888" y="2906713"/>
          <p14:tracePt t="160258" x="3189288" y="2957513"/>
          <p14:tracePt t="160264" x="3228975" y="3009900"/>
          <p14:tracePt t="160280" x="3332163" y="3228975"/>
          <p14:tracePt t="160292" x="3370263" y="3319463"/>
          <p14:tracePt t="160306" x="3409950" y="3397250"/>
          <p14:tracePt t="160314" x="3448050" y="3487738"/>
          <p14:tracePt t="160331" x="3538538" y="3706813"/>
          <p14:tracePt t="160337" x="3578225" y="3810000"/>
          <p14:tracePt t="160355" x="3629025" y="4029075"/>
          <p14:tracePt t="160359" x="3654425" y="4119563"/>
          <p14:tracePt t="160360" x="3668713" y="4222750"/>
          <p14:tracePt t="160372" x="3681413" y="4325938"/>
          <p14:tracePt t="160392" x="3681413" y="4533900"/>
          <p14:tracePt t="160397" x="3681413" y="4624388"/>
          <p14:tracePt t="160404" x="3681413" y="4713288"/>
          <p14:tracePt t="160409" x="3681413" y="4778375"/>
          <p14:tracePt t="160428" x="3681413" y="4868863"/>
          <p14:tracePt t="160438" x="3681413" y="4908550"/>
          <p14:tracePt t="160441" x="3681413" y="4933950"/>
          <p14:tracePt t="160456" x="3681413" y="4972050"/>
          <p14:tracePt t="160460" x="3681413" y="5011738"/>
          <p14:tracePt t="160471" x="3681413" y="5037138"/>
          <p14:tracePt t="160475" x="3668713" y="5062538"/>
          <p14:tracePt t="160480" x="3668713" y="5087938"/>
          <p14:tracePt t="160491" x="3654425" y="5127625"/>
          <p14:tracePt t="160503" x="3629025" y="5243513"/>
          <p14:tracePt t="160523" x="3590925" y="5449888"/>
          <p14:tracePt t="160526" x="3563938" y="5565775"/>
          <p14:tracePt t="160540" x="3551238" y="5670550"/>
          <p14:tracePt t="160548" x="3538538" y="5773738"/>
          <p14:tracePt t="160561" x="3513138" y="5927725"/>
          <p14:tracePt t="160585" x="3500438" y="6070600"/>
          <p14:tracePt t="160590" x="3487738" y="6148388"/>
          <p14:tracePt t="160597" x="3435350" y="6302375"/>
          <p14:tracePt t="160609" x="3409950" y="6367463"/>
          <p14:tracePt t="160610" x="3397250" y="6432550"/>
          <p14:tracePt t="160622" x="3384550" y="6496050"/>
          <p14:tracePt t="160645" x="3370263" y="6611938"/>
          <p14:tracePt t="160649" x="3370263" y="6677025"/>
          <p14:tracePt t="160667" x="3370263" y="6819900"/>
          <p14:tracePt t="233575" x="10164763" y="6767513"/>
          <p14:tracePt t="233590" x="10164763" y="6689725"/>
          <p14:tracePt t="233595" x="10164763" y="6677025"/>
          <p14:tracePt t="233795" x="10177463" y="6664325"/>
          <p14:tracePt t="233799" x="10190163" y="6586538"/>
          <p14:tracePt t="233812" x="10190163" y="6561138"/>
          <p14:tracePt t="233834" x="10190163" y="6496050"/>
          <p14:tracePt t="233840" x="10190163" y="6457950"/>
          <p14:tracePt t="233843" x="10190163" y="6418263"/>
          <p14:tracePt t="233857" x="10190163" y="6354763"/>
          <p14:tracePt t="233867" x="10190163" y="6211888"/>
          <p14:tracePt t="233879" x="10202863" y="6108700"/>
          <p14:tracePt t="233886" x="10202863" y="6005513"/>
          <p14:tracePt t="233893" x="10215563" y="5864225"/>
          <p14:tracePt t="233910" x="10215563" y="5592763"/>
          <p14:tracePt t="233925" x="10228263" y="5281613"/>
          <p14:tracePt t="233946" x="10267950" y="4830763"/>
          <p14:tracePt t="233961" x="10293350" y="4597400"/>
          <p14:tracePt t="233980" x="10306050" y="4325938"/>
          <p14:tracePt t="233986" x="10306050" y="4197350"/>
          <p14:tracePt t="233997" x="10267950" y="3925888"/>
          <p14:tracePt t="234015" x="10152063" y="3641725"/>
          <p14:tracePt t="234028" x="10061575" y="3384550"/>
          <p14:tracePt t="234046" x="9971088" y="3163888"/>
          <p14:tracePt t="234061" x="9944100" y="3073400"/>
          <p14:tracePt t="234066" x="9931400" y="2970213"/>
          <p14:tracePt t="234087" x="9906000" y="2647950"/>
          <p14:tracePt t="234092" x="9906000" y="2570163"/>
          <p14:tracePt t="234103" x="9906000" y="2492375"/>
          <p14:tracePt t="234115" x="9918700" y="2414588"/>
          <p14:tracePt t="234118" x="9944100" y="2389188"/>
          <p14:tracePt t="234135" x="9958388" y="2389188"/>
          <p14:tracePt t="234318" x="9958388" y="2376488"/>
          <p14:tracePt t="234326" x="9958388" y="2286000"/>
          <p14:tracePt t="234336" x="9971088" y="2130425"/>
          <p14:tracePt t="234348" x="9971088" y="1936750"/>
          <p14:tracePt t="234355" x="9971088" y="1782763"/>
          <p14:tracePt t="234372" x="9958388" y="1498600"/>
          <p14:tracePt t="234384" x="9853613" y="1239838"/>
          <p14:tracePt t="234393" x="9802813" y="1111250"/>
          <p14:tracePt t="234406" x="9659938" y="865188"/>
          <p14:tracePt t="234424" x="9596438" y="749300"/>
          <p14:tracePt t="234429" x="9544050" y="658813"/>
          <p14:tracePt t="234434" x="9480550" y="542925"/>
          <p14:tracePt t="234452" x="9375775" y="387350"/>
          <p14:tracePt t="234455" x="9337675" y="309563"/>
          <p14:tracePt t="234464" x="9312275" y="271463"/>
          <p14:tracePt t="234480" x="9272588" y="193675"/>
          <p14:tracePt t="234496" x="9259888" y="103188"/>
          <p14:tracePt t="234513" x="9247188" y="77788"/>
          <p14:tracePt t="234521" x="9234488" y="12700"/>
          <p14:tracePt t="270628" x="5489575" y="65088"/>
          <p14:tracePt t="270628" x="5540375" y="115888"/>
          <p14:tracePt t="270628" x="5592763" y="168275"/>
          <p14:tracePt t="270628" x="5643563" y="219075"/>
          <p14:tracePt t="270628" x="5734050" y="309563"/>
          <p14:tracePt t="270628" x="5811838" y="387350"/>
          <p14:tracePt t="270628" x="5927725" y="503238"/>
          <p14:tracePt t="270628" x="6161088" y="696913"/>
          <p14:tracePt t="270628" x="6289675" y="787400"/>
          <p14:tracePt t="270628" x="6418263" y="865188"/>
          <p14:tracePt t="270628" x="6548438" y="942975"/>
          <p14:tracePt t="270628" x="6677025" y="1008063"/>
          <p14:tracePt t="270628" x="6805613" y="1058863"/>
          <p14:tracePt t="270628" x="6910388" y="1123950"/>
          <p14:tracePt t="270628" x="7142163" y="1187450"/>
          <p14:tracePt t="270628" x="7400925" y="1265238"/>
          <p14:tracePt t="270628" x="7658100" y="1355725"/>
          <p14:tracePt t="270628" x="8135938" y="1485900"/>
          <p14:tracePt t="270628" x="8253413" y="1524000"/>
          <p14:tracePt t="270628" x="8382000" y="1562100"/>
          <p14:tracePt t="270628" x="8472488" y="1601788"/>
          <p14:tracePt t="270628" x="8550275" y="1627188"/>
          <p14:tracePt t="270628" x="8628063" y="1665288"/>
          <p14:tracePt t="270628" x="8666163" y="1692275"/>
          <p14:tracePt t="270628" x="8756650" y="1743075"/>
          <p14:tracePt t="270628" x="8872538" y="1795463"/>
          <p14:tracePt t="270628" x="8963025" y="1808163"/>
          <p14:tracePt t="270628" x="9066213" y="1820863"/>
          <p14:tracePt t="270628" x="9156700" y="1820863"/>
          <p14:tracePt t="270628" x="9221788" y="1820863"/>
          <p14:tracePt t="270628" x="9299575" y="1820863"/>
          <p14:tracePt t="270628" x="9363075" y="1808163"/>
          <p14:tracePt t="270628" x="9440863" y="1808163"/>
          <p14:tracePt t="270628" x="9505950" y="1808163"/>
          <p14:tracePt t="270628" x="9596438" y="1795463"/>
          <p14:tracePt t="270628" x="9647238" y="1782763"/>
          <p14:tracePt t="270628" x="9686925" y="1743075"/>
          <p14:tracePt t="270628" x="9777413" y="1679575"/>
          <p14:tracePt t="270628" x="9815513" y="1665288"/>
          <p14:tracePt t="270628" x="9853613" y="1652588"/>
          <p14:tracePt t="270628" x="9906000" y="1627188"/>
          <p14:tracePt t="270628" x="9944100" y="1601788"/>
          <p14:tracePt t="270628" x="10009188" y="1576388"/>
          <p14:tracePt t="270628" x="10074275" y="1549400"/>
          <p14:tracePt t="270628" x="10125075" y="1524000"/>
          <p14:tracePt t="270628" x="10164763" y="1498600"/>
          <p14:tracePt t="270628" x="10228263" y="1471613"/>
          <p14:tracePt t="270628" x="10280650" y="1446213"/>
          <p14:tracePt t="270628" x="10318750" y="1420813"/>
          <p14:tracePt t="270628" x="10358438" y="1395413"/>
          <p14:tracePt t="270628" x="10409238" y="1382713"/>
          <p14:tracePt t="270628" x="10474325" y="1368425"/>
          <p14:tracePt t="270628" x="10552113" y="1368425"/>
          <p14:tracePt t="270628" x="10615613" y="1368425"/>
          <p14:tracePt t="270628" x="10733088" y="1420813"/>
          <p14:tracePt t="270628" x="10771188" y="1458913"/>
          <p14:tracePt t="270628" x="10809288" y="1498600"/>
          <p14:tracePt t="270628" x="10796588" y="1485900"/>
          <p14:tracePt t="270628" x="10796588" y="1471613"/>
          <p14:tracePt t="270628" x="10796588" y="1458913"/>
          <p14:tracePt t="270628" x="10796588" y="1433513"/>
          <p14:tracePt t="270628" x="10796588" y="1408113"/>
          <p14:tracePt t="270628" x="10796588" y="1382713"/>
          <p14:tracePt t="270628" x="10796588" y="1368425"/>
          <p14:tracePt t="270628" x="10796588" y="1355725"/>
          <p14:tracePt t="270628" x="10796588" y="1330325"/>
          <p14:tracePt t="270628" x="10809288" y="1317625"/>
          <p14:tracePt t="270628" x="10823575" y="1292225"/>
          <p14:tracePt t="270628" x="10823575" y="1277938"/>
          <p14:tracePt t="270628" x="10836275" y="1265238"/>
          <p14:tracePt t="270628" x="10861675" y="1214438"/>
          <p14:tracePt t="270628" x="10887075" y="1187450"/>
          <p14:tracePt t="270628" x="10914063" y="1149350"/>
          <p14:tracePt t="270628" x="10952163" y="1098550"/>
          <p14:tracePt t="270628" x="10990263" y="1033463"/>
          <p14:tracePt t="270628" x="11017250" y="955675"/>
          <p14:tracePt t="270628" x="11133138" y="736600"/>
          <p14:tracePt t="270628" x="11210925" y="606425"/>
          <p14:tracePt t="270628" x="11274425" y="515938"/>
          <p14:tracePt t="270628" x="11301413" y="452438"/>
          <p14:tracePt t="270628" x="11339513" y="387350"/>
          <p14:tracePt t="270628" x="11339513" y="374650"/>
          <p14:tracePt t="270628" x="11352213" y="374650"/>
          <p14:tracePt t="270628" x="11364913" y="349250"/>
          <p14:tracePt t="270628" x="11377613" y="336550"/>
          <p14:tracePt t="270628" x="11377613" y="322263"/>
          <p14:tracePt t="270628" x="11391900" y="322263"/>
          <p14:tracePt t="270628" x="11391900" y="309563"/>
          <p14:tracePt t="270628" x="11404600" y="284163"/>
          <p14:tracePt t="270628" x="11430000" y="271463"/>
          <p14:tracePt t="270628" x="11468100" y="206375"/>
          <p14:tracePt t="270628" x="11533188" y="155575"/>
          <p14:tracePt t="270628" x="11558588" y="115888"/>
          <p14:tracePt t="270628" x="11623675" y="77788"/>
          <p14:tracePt t="270628" x="11649075" y="38100"/>
          <p14:tracePt t="270628" x="11676063" y="25400"/>
          <p14:tracePt t="270628" x="10733088" y="762000"/>
          <p14:tracePt t="270628" x="10512425" y="955675"/>
          <p14:tracePt t="270628" x="10318750" y="1111250"/>
          <p14:tracePt t="270628" x="10009188" y="1395413"/>
          <p14:tracePt t="270628" x="9840913" y="1562100"/>
          <p14:tracePt t="270628" x="9674225" y="1782763"/>
          <p14:tracePt t="270628" x="9453563" y="2066925"/>
          <p14:tracePt t="270628" x="9337675" y="2182813"/>
          <p14:tracePt t="270628" x="9247188" y="2298700"/>
          <p14:tracePt t="270628" x="9156700" y="2389188"/>
          <p14:tracePt t="270628" x="9066213" y="2505075"/>
          <p14:tracePt t="270628" x="8963025" y="2582863"/>
          <p14:tracePt t="270628" x="8885238" y="2686050"/>
          <p14:tracePt t="270628" x="8782050" y="2776538"/>
          <p14:tracePt t="270628" x="8678863" y="2892425"/>
          <p14:tracePt t="270628" x="8447088" y="3138488"/>
          <p14:tracePt t="270628" x="8329613" y="3254375"/>
          <p14:tracePt t="270628" x="8201025" y="3370263"/>
          <p14:tracePt t="270628" x="8085138" y="3473450"/>
          <p14:tracePt t="270628" x="7969250" y="3578225"/>
          <p14:tracePt t="270628" x="7735888" y="3732213"/>
          <p14:tracePt t="270628" x="7607300" y="3835400"/>
          <p14:tracePt t="270628" x="7491413" y="3951288"/>
          <p14:tracePt t="270628" x="7361238" y="4068763"/>
          <p14:tracePt t="270628" x="7245350" y="4171950"/>
          <p14:tracePt t="270628" x="7129463" y="4275138"/>
          <p14:tracePt t="270628" x="6870700" y="4519613"/>
          <p14:tracePt t="270628" x="6729413" y="4637088"/>
          <p14:tracePt t="270628" x="6573838" y="4765675"/>
          <p14:tracePt t="270628" x="6445250" y="4843463"/>
          <p14:tracePt t="270628" x="6315075" y="4946650"/>
          <p14:tracePt t="270628" x="5967413" y="5205413"/>
          <p14:tracePt t="270628" x="5786438" y="5321300"/>
          <p14:tracePt t="270628" x="5643563" y="5399088"/>
          <p14:tracePt t="270628" x="5502275" y="5489575"/>
          <p14:tracePt t="270628" x="5372100" y="5540375"/>
          <p14:tracePt t="270628" x="5281613" y="5605463"/>
          <p14:tracePt t="270628" x="5075238" y="5721350"/>
          <p14:tracePt t="270628" x="4921250" y="5824538"/>
          <p14:tracePt t="270628" x="4803775" y="5927725"/>
          <p14:tracePt t="270628" x="4727575" y="6018213"/>
          <p14:tracePt t="270628" x="4649788" y="6108700"/>
          <p14:tracePt t="270628" x="4610100" y="6134100"/>
          <p14:tracePt t="270628" x="4572000" y="6186488"/>
          <p14:tracePt t="270628" x="4519613" y="6211888"/>
          <p14:tracePt t="270628" x="4494213" y="6251575"/>
          <p14:tracePt t="270628" x="4468813" y="6276975"/>
          <p14:tracePt t="270628" x="4430713" y="6327775"/>
          <p14:tracePt t="270628" x="4403725" y="6367463"/>
          <p14:tracePt t="270628" x="4365625" y="6418263"/>
          <p14:tracePt t="270628" x="4300538" y="6470650"/>
          <p14:tracePt t="270628" x="4235450" y="6535738"/>
          <p14:tracePt t="270628" x="4197350" y="6561138"/>
          <p14:tracePt t="270628" x="4094163" y="6626225"/>
          <p14:tracePt t="270628" x="4003675" y="6689725"/>
          <p14:tracePt t="270628" x="3913188" y="6754813"/>
          <p14:tracePt t="270628" x="3875088" y="6805613"/>
          <p14:tracePt t="270628" x="3835400" y="6845300"/>
          <p14:tracePt t="270628"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514350" y="-1"/>
            <a:ext cx="11144250" cy="1583473"/>
          </a:xfrm>
          <a:prstGeom prst="rect">
            <a:avLst/>
          </a:prstGeom>
        </p:spPr>
        <p:txBody>
          <a:bodyPr>
            <a:normAutofit fontScale="93939"/>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fr-FR" sz="36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Launch workshop: </a:t>
            </a:r>
          </a:p>
          <a:p>
            <a:pPr lvl="0" algn="ctr">
              <a:lnSpc>
                <a:spcPct val="100000"/>
              </a:lnSpc>
            </a:pP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S</a:t>
            </a: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tructure and Plan </a:t>
            </a:r>
            <a:endParaRPr lang="fr-FR" sz="6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11913" y="2142677"/>
            <a:ext cx="6694448" cy="3948653"/>
          </a:xfrm>
          <a:prstGeom prst="rect">
            <a:avLst/>
          </a:prstGeom>
          <a:solidFill>
            <a:schemeClr val="bg1">
              <a:lumMod val="7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buFont typeface="Wingdings" panose="05000000000000000000" pitchFamily="2" charset="2"/>
              <a:buChar char="§"/>
            </a:pPr>
            <a:r>
              <a:rPr lang="en-US" sz="3400" kern="100" dirty="0">
                <a:effectLst/>
                <a:latin typeface="Arial Narrow" panose="020B0606020202030204" pitchFamily="34" charset="0"/>
                <a:ea typeface="Calibri" panose="020F0502020204030204" pitchFamily="34" charset="0"/>
                <a:cs typeface="Times New Roman" panose="02020603050405020304" pitchFamily="18" charset="0"/>
              </a:rPr>
              <a:t>Chapter 1: Getting to know and understand the program</a:t>
            </a:r>
          </a:p>
          <a:p>
            <a:pPr lvl="0">
              <a:lnSpc>
                <a:spcPct val="100000"/>
              </a:lnSpc>
              <a:spcBef>
                <a:spcPts val="0"/>
              </a:spcBef>
              <a:buFont typeface="Wingdings" panose="05000000000000000000" pitchFamily="2" charset="2"/>
              <a:buChar char="§"/>
            </a:pPr>
            <a:r>
              <a:rPr lang="en-US" sz="3400" kern="100" dirty="0">
                <a:effectLst/>
                <a:latin typeface="Arial Narrow" panose="020B0606020202030204" pitchFamily="34" charset="0"/>
                <a:ea typeface="Calibri" panose="020F0502020204030204" pitchFamily="34" charset="0"/>
                <a:cs typeface="Times New Roman" panose="02020603050405020304" pitchFamily="18" charset="0"/>
              </a:rPr>
              <a:t>Chapter 2: Participants’ engagement in a self-learning journey</a:t>
            </a:r>
          </a:p>
          <a:p>
            <a:pPr lvl="0">
              <a:lnSpc>
                <a:spcPct val="100000"/>
              </a:lnSpc>
              <a:spcBef>
                <a:spcPts val="0"/>
              </a:spcBef>
              <a:buFont typeface="Wingdings" panose="05000000000000000000" pitchFamily="2" charset="2"/>
              <a:buChar char="§"/>
            </a:pPr>
            <a:r>
              <a:rPr lang="en-US" sz="3400" kern="100" dirty="0">
                <a:effectLst/>
                <a:latin typeface="Arial Narrow" panose="020B0606020202030204" pitchFamily="34" charset="0"/>
                <a:ea typeface="Calibri" panose="020F0502020204030204" pitchFamily="34" charset="0"/>
                <a:cs typeface="Times New Roman" panose="02020603050405020304" pitchFamily="18" charset="0"/>
              </a:rPr>
              <a:t>Chapter 3: Training Group Formation</a:t>
            </a:r>
          </a:p>
          <a:p>
            <a:pPr lvl="0">
              <a:lnSpc>
                <a:spcPct val="100000"/>
              </a:lnSpc>
              <a:spcBef>
                <a:spcPts val="0"/>
              </a:spcBef>
              <a:buFont typeface="Wingdings" panose="05000000000000000000" pitchFamily="2" charset="2"/>
              <a:buChar char="§"/>
            </a:pPr>
            <a:r>
              <a:rPr lang="en-US" sz="3400" kern="100" dirty="0">
                <a:effectLst/>
                <a:latin typeface="Arial Narrow" panose="020B0606020202030204" pitchFamily="34" charset="0"/>
                <a:ea typeface="Calibri" panose="020F0502020204030204" pitchFamily="34" charset="0"/>
                <a:cs typeface="Times New Roman" panose="02020603050405020304" pitchFamily="18" charset="0"/>
              </a:rPr>
              <a:t>Chapter 4: Gender and youth inclusion</a:t>
            </a:r>
          </a:p>
          <a:p>
            <a:pPr lvl="0">
              <a:lnSpc>
                <a:spcPct val="100000"/>
              </a:lnSpc>
              <a:spcBef>
                <a:spcPts val="0"/>
              </a:spcBef>
              <a:buFont typeface="Wingdings" panose="05000000000000000000" pitchFamily="2" charset="2"/>
              <a:buChar char="§"/>
            </a:pPr>
            <a:r>
              <a:rPr lang="en-US" sz="3400" kern="100" dirty="0">
                <a:effectLst/>
                <a:latin typeface="Arial Narrow" panose="020B0606020202030204" pitchFamily="34" charset="0"/>
                <a:ea typeface="Calibri" panose="020F0502020204030204" pitchFamily="34" charset="0"/>
                <a:cs typeface="Times New Roman" panose="02020603050405020304" pitchFamily="18" charset="0"/>
              </a:rPr>
              <a:t>Last instructions and conclusion</a:t>
            </a:r>
          </a:p>
        </p:txBody>
      </p:sp>
      <p:pic>
        <p:nvPicPr>
          <p:cNvPr id="3" name="Image 2">
            <a:extLst>
              <a:ext uri="{FF2B5EF4-FFF2-40B4-BE49-F238E27FC236}">
                <a16:creationId xmlns:a16="http://schemas.microsoft.com/office/drawing/2014/main" id="{0495877B-845E-14D9-F7EB-4FD705B6AB5B}"/>
              </a:ext>
            </a:extLst>
          </p:cNvPr>
          <p:cNvPicPr>
            <a:picLocks noChangeAspect="1"/>
          </p:cNvPicPr>
          <p:nvPr/>
        </p:nvPicPr>
        <p:blipFill rotWithShape="1">
          <a:blip r:embed="rId2"/>
          <a:srcRect l="6866" r="15367" b="9840"/>
          <a:stretch/>
        </p:blipFill>
        <p:spPr>
          <a:xfrm>
            <a:off x="7006361" y="2142677"/>
            <a:ext cx="4873083" cy="3948653"/>
          </a:xfrm>
          <a:prstGeom prst="rect">
            <a:avLst/>
          </a:prstGeom>
        </p:spPr>
      </p:pic>
    </p:spTree>
    <p:extLst>
      <p:ext uri="{BB962C8B-B14F-4D97-AF65-F5344CB8AC3E}">
        <p14:creationId xmlns:p14="http://schemas.microsoft.com/office/powerpoint/2010/main" val="1776160396"/>
      </p:ext>
    </p:extLst>
  </p:cSld>
  <p:clrMapOvr>
    <a:masterClrMapping/>
  </p:clrMapOvr>
  <mc:AlternateContent xmlns:mc="http://schemas.openxmlformats.org/markup-compatibility/2006" xmlns:p14="http://schemas.microsoft.com/office/powerpoint/2010/main">
    <mc:Choice Requires="p14">
      <p:transition spd="slow" p14:dur="2000" advTm="44361"/>
    </mc:Choice>
    <mc:Fallback xmlns="">
      <p:transition spd="slow" advTm="4436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122779"/>
            <a:ext cx="10515600" cy="13380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1 (1/4): </a:t>
            </a:r>
          </a:p>
          <a:p>
            <a:pPr lvl="0" algn="ctr">
              <a:lnSpc>
                <a:spcPct val="100000"/>
              </a:lnSpc>
              <a:spcBef>
                <a:spcPts val="0"/>
              </a:spcBef>
            </a:pPr>
            <a:r>
              <a:rPr lang="fr-FR" b="1" kern="100" dirty="0" err="1">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Getting</a:t>
            </a: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to know and understand the program</a:t>
            </a:r>
          </a:p>
        </p:txBody>
      </p:sp>
      <p:sp>
        <p:nvSpPr>
          <p:cNvPr id="2" name="Espace réservé du contenu 2">
            <a:extLst>
              <a:ext uri="{FF2B5EF4-FFF2-40B4-BE49-F238E27FC236}">
                <a16:creationId xmlns:a16="http://schemas.microsoft.com/office/drawing/2014/main" id="{A0219D5E-F9D3-EC1F-A85B-268AF6AEBAB2}"/>
              </a:ext>
            </a:extLst>
          </p:cNvPr>
          <p:cNvSpPr txBox="1">
            <a:spLocks/>
          </p:cNvSpPr>
          <p:nvPr/>
        </p:nvSpPr>
        <p:spPr>
          <a:xfrm>
            <a:off x="5310744" y="1900169"/>
            <a:ext cx="6546113" cy="4509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0000"/>
              </a:lnSpc>
              <a:spcBef>
                <a:spcPts val="0"/>
              </a:spcBef>
              <a:buFont typeface="+mj-lt"/>
              <a:buAutoNum type="arabicPeriod"/>
            </a:pPr>
            <a:r>
              <a:rPr lang="fr-FR" sz="2600" kern="100" dirty="0">
                <a:effectLst/>
                <a:latin typeface="Arial Narrow" panose="020B0606020202030204" pitchFamily="34" charset="0"/>
                <a:ea typeface="Calibri" panose="020F0502020204030204" pitchFamily="34" charset="0"/>
                <a:cs typeface="Times New Roman" panose="02020603050405020304" pitchFamily="18" charset="0"/>
              </a:rPr>
              <a:t>Presentation of participants</a:t>
            </a:r>
          </a:p>
          <a:p>
            <a:pPr marL="1428750" lvl="2" indent="-514350">
              <a:lnSpc>
                <a:spcPct val="100000"/>
              </a:lnSpc>
              <a:spcBef>
                <a:spcPts val="0"/>
              </a:spcBef>
              <a:buFont typeface="+mj-lt"/>
              <a:buAutoNum type="alphaLcParenR"/>
            </a:pPr>
            <a:r>
              <a:rPr lang="fr-FR" sz="2600" kern="100" dirty="0">
                <a:latin typeface="Arial Narrow" panose="020B0606020202030204" pitchFamily="34" charset="0"/>
                <a:ea typeface="Calibri" panose="020F0502020204030204" pitchFamily="34" charset="0"/>
                <a:cs typeface="Times New Roman" panose="02020603050405020304" pitchFamily="18" charset="0"/>
              </a:rPr>
              <a:t>Introduce yourself and share with us what motivated you to sign up for this training program</a:t>
            </a:r>
          </a:p>
          <a:p>
            <a:pPr marL="1428750" lvl="2" indent="-514350">
              <a:lnSpc>
                <a:spcPct val="100000"/>
              </a:lnSpc>
              <a:spcBef>
                <a:spcPts val="0"/>
              </a:spcBef>
              <a:buFont typeface="+mj-lt"/>
              <a:buAutoNum type="alphaLcParenR"/>
            </a:pPr>
            <a:r>
              <a:rPr lang="fr-FR" sz="2600" kern="100" dirty="0">
                <a:latin typeface="Arial Narrow" panose="020B0606020202030204" pitchFamily="34" charset="0"/>
                <a:ea typeface="Calibri" panose="020F0502020204030204" pitchFamily="34" charset="0"/>
                <a:cs typeface="Times New Roman" panose="02020603050405020304" pitchFamily="18" charset="0"/>
              </a:rPr>
              <a:t>Then</a:t>
            </a:r>
            <a:r>
              <a:rPr lang="fr-FR" sz="2600" kern="100" dirty="0">
                <a:effectLst/>
                <a:latin typeface="Arial Narrow" panose="020B0606020202030204" pitchFamily="34" charset="0"/>
                <a:ea typeface="Calibri" panose="020F0502020204030204" pitchFamily="34" charset="0"/>
                <a:cs typeface="Times New Roman" panose="02020603050405020304" pitchFamily="18" charset="0"/>
              </a:rPr>
              <a:t> indicate</a:t>
            </a:r>
            <a:r>
              <a:rPr lang="fr-FR" sz="2600" kern="100" dirty="0">
                <a:latin typeface="Arial Narrow" panose="020B0606020202030204" pitchFamily="34" charset="0"/>
                <a:ea typeface="Calibri" panose="020F0502020204030204" pitchFamily="34" charset="0"/>
                <a:cs typeface="Times New Roman" panose="02020603050405020304" pitchFamily="18" charset="0"/>
              </a:rPr>
              <a:t> your main expectation written in chat or on a VIPP card </a:t>
            </a:r>
            <a:endParaRPr lang="fr-FR" sz="2600" kern="100" dirty="0">
              <a:effectLst/>
              <a:latin typeface="Arial Narrow" panose="020B0606020202030204" pitchFamily="34" charset="0"/>
              <a:ea typeface="Calibri" panose="020F0502020204030204" pitchFamily="34" charset="0"/>
              <a:cs typeface="Times New Roman" panose="02020603050405020304" pitchFamily="18" charset="0"/>
            </a:endParaRPr>
          </a:p>
          <a:p>
            <a:pPr marL="514350" indent="-514350">
              <a:lnSpc>
                <a:spcPct val="100000"/>
              </a:lnSpc>
              <a:spcBef>
                <a:spcPts val="0"/>
              </a:spcBef>
              <a:buFont typeface="+mj-lt"/>
              <a:buAutoNum type="arabicPeriod"/>
            </a:pPr>
            <a:r>
              <a:rPr lang="fr-FR" sz="2600" kern="100" dirty="0">
                <a:latin typeface="Arial Narrow" panose="020B0606020202030204" pitchFamily="34" charset="0"/>
                <a:ea typeface="Calibri" panose="020F0502020204030204" pitchFamily="34" charset="0"/>
                <a:cs typeface="Times New Roman" panose="02020603050405020304" pitchFamily="18" charset="0"/>
              </a:rPr>
              <a:t>Presentation of program objectives</a:t>
            </a:r>
          </a:p>
          <a:p>
            <a:pPr marL="514350" indent="-514350">
              <a:lnSpc>
                <a:spcPct val="100000"/>
              </a:lnSpc>
              <a:spcBef>
                <a:spcPts val="0"/>
              </a:spcBef>
              <a:buFont typeface="+mj-lt"/>
              <a:buAutoNum type="arabicPeriod"/>
            </a:pPr>
            <a:r>
              <a:rPr lang="fr-FR" sz="2600" kern="100" dirty="0">
                <a:effectLst/>
                <a:latin typeface="Arial Narrow" panose="020B0606020202030204" pitchFamily="34" charset="0"/>
                <a:ea typeface="Calibri" panose="020F0502020204030204" pitchFamily="34" charset="0"/>
                <a:cs typeface="Times New Roman" panose="02020603050405020304" pitchFamily="18" charset="0"/>
              </a:rPr>
              <a:t>Presentation of the methodological approach</a:t>
            </a:r>
            <a:r>
              <a:rPr lang="fr-FR" sz="2600" kern="100" dirty="0">
                <a:latin typeface="Arial Narrow" panose="020B0606020202030204" pitchFamily="34" charset="0"/>
                <a:ea typeface="Calibri" panose="020F0502020204030204" pitchFamily="34" charset="0"/>
                <a:cs typeface="Times New Roman" panose="02020603050405020304" pitchFamily="18" charset="0"/>
              </a:rPr>
              <a:t> (Adult learning and</a:t>
            </a:r>
            <a:r>
              <a:rPr lang="fr-FR" sz="2600" kern="100" dirty="0">
                <a:effectLst/>
                <a:latin typeface="Arial Narrow" panose="020B0606020202030204" pitchFamily="34" charset="0"/>
                <a:ea typeface="Calibri" panose="020F0502020204030204" pitchFamily="34" charset="0"/>
                <a:cs typeface="Times New Roman" panose="02020603050405020304" pitchFamily="18" charset="0"/>
              </a:rPr>
              <a:t> blended learning</a:t>
            </a:r>
            <a:r>
              <a:rPr lang="en-GB" sz="2600" kern="100" dirty="0">
                <a:effectLst/>
                <a:latin typeface="Arial Narrow" panose="020B0606020202030204" pitchFamily="34" charset="0"/>
                <a:ea typeface="Calibri" panose="020F0502020204030204" pitchFamily="34" charset="0"/>
                <a:cs typeface="Times New Roman" panose="02020603050405020304" pitchFamily="18" charset="0"/>
              </a:rPr>
              <a:t>)</a:t>
            </a:r>
            <a:r>
              <a:rPr lang="fr-FR" sz="2600" kern="100" dirty="0">
                <a:effectLst/>
                <a:latin typeface="Arial Narrow" panose="020B0606020202030204" pitchFamily="34" charset="0"/>
                <a:ea typeface="Calibri" panose="020F0502020204030204" pitchFamily="34" charset="0"/>
                <a:cs typeface="Times New Roman" panose="02020603050405020304" pitchFamily="18" charset="0"/>
              </a:rPr>
              <a:t> </a:t>
            </a:r>
          </a:p>
          <a:p>
            <a:pPr marL="514350" indent="-514350">
              <a:lnSpc>
                <a:spcPct val="100000"/>
              </a:lnSpc>
              <a:spcBef>
                <a:spcPts val="0"/>
              </a:spcBef>
              <a:buFont typeface="+mj-lt"/>
              <a:buAutoNum type="arabicPeriod"/>
            </a:pPr>
            <a:r>
              <a:rPr lang="fr-FR" sz="2600" kern="100" dirty="0">
                <a:latin typeface="Arial Narrow" panose="020B0606020202030204" pitchFamily="34" charset="0"/>
                <a:ea typeface="Calibri" panose="020F0502020204030204" pitchFamily="34" charset="0"/>
                <a:cs typeface="Times New Roman" panose="02020603050405020304" pitchFamily="18" charset="0"/>
              </a:rPr>
              <a:t>Evaluation methods for trainers</a:t>
            </a:r>
          </a:p>
          <a:p>
            <a:pPr marL="514350" indent="-514350">
              <a:lnSpc>
                <a:spcPct val="100000"/>
              </a:lnSpc>
              <a:spcBef>
                <a:spcPts val="0"/>
              </a:spcBef>
              <a:buFont typeface="+mj-lt"/>
              <a:buAutoNum type="arabicPeriod"/>
            </a:pPr>
            <a:r>
              <a:rPr lang="fr-FR" sz="2600" kern="100" dirty="0">
                <a:latin typeface="Arial Narrow" panose="020B0606020202030204" pitchFamily="34" charset="0"/>
                <a:ea typeface="Calibri" panose="020F0502020204030204" pitchFamily="34" charset="0"/>
                <a:cs typeface="Times New Roman" panose="02020603050405020304" pitchFamily="18" charset="0"/>
              </a:rPr>
              <a:t>One Module per week program</a:t>
            </a:r>
          </a:p>
          <a:p>
            <a:pPr>
              <a:lnSpc>
                <a:spcPct val="100000"/>
              </a:lnSpc>
              <a:spcBef>
                <a:spcPts val="0"/>
              </a:spcBef>
              <a:buFont typeface="Wingdings" panose="05000000000000000000" pitchFamily="2" charset="2"/>
              <a:buChar char="§"/>
            </a:pPr>
            <a:endParaRPr lang="fr-FR" sz="2600" kern="100" dirty="0">
              <a:effectLst/>
              <a:latin typeface="Arial Narrow" panose="020B0606020202030204" pitchFamily="34" charset="0"/>
              <a:ea typeface="Calibri" panose="020F0502020204030204" pitchFamily="34" charset="0"/>
              <a:cs typeface="Times New Roman" panose="02020603050405020304" pitchFamily="18" charset="0"/>
            </a:endParaRPr>
          </a:p>
          <a:p>
            <a:pPr lvl="0">
              <a:lnSpc>
                <a:spcPct val="100000"/>
              </a:lnSpc>
              <a:spcBef>
                <a:spcPts val="0"/>
              </a:spcBef>
              <a:buFont typeface="Wingdings" panose="05000000000000000000" pitchFamily="2" charset="2"/>
              <a:buChar char="§"/>
            </a:pPr>
            <a:endParaRPr lang="fr-FR" sz="2600" kern="100" dirty="0">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F2E80079-F536-B6C3-127B-7DDCE100574D}"/>
              </a:ext>
            </a:extLst>
          </p:cNvPr>
          <p:cNvPicPr>
            <a:picLocks noChangeAspect="1"/>
          </p:cNvPicPr>
          <p:nvPr/>
        </p:nvPicPr>
        <p:blipFill>
          <a:blip r:embed="rId2"/>
          <a:stretch>
            <a:fillRect/>
          </a:stretch>
        </p:blipFill>
        <p:spPr>
          <a:xfrm>
            <a:off x="644434" y="2046514"/>
            <a:ext cx="4666310" cy="4362996"/>
          </a:xfrm>
          <a:prstGeom prst="rect">
            <a:avLst/>
          </a:prstGeom>
        </p:spPr>
      </p:pic>
      <p:sp>
        <p:nvSpPr>
          <p:cNvPr id="3" name="ZoneTexte 2">
            <a:extLst>
              <a:ext uri="{FF2B5EF4-FFF2-40B4-BE49-F238E27FC236}">
                <a16:creationId xmlns:a16="http://schemas.microsoft.com/office/drawing/2014/main" id="{3BFB8DDB-28C7-E2BB-6E5D-131776B9AB0A}"/>
              </a:ext>
            </a:extLst>
          </p:cNvPr>
          <p:cNvSpPr txBox="1"/>
          <p:nvPr/>
        </p:nvSpPr>
        <p:spPr>
          <a:xfrm>
            <a:off x="2935705" y="2165684"/>
            <a:ext cx="2375039" cy="1107996"/>
          </a:xfrm>
          <a:prstGeom prst="rect">
            <a:avLst/>
          </a:prstGeom>
          <a:solidFill>
            <a:schemeClr val="bg1"/>
          </a:solidFill>
        </p:spPr>
        <p:txBody>
          <a:bodyPr wrap="square" rtlCol="0">
            <a:spAutoFit/>
          </a:bodyPr>
          <a:lstStyle/>
          <a:p>
            <a:pPr algn="ctr"/>
            <a:r>
              <a:rPr lang="fr-FR" sz="6600" dirty="0">
                <a:latin typeface="Brush Script MT" panose="03060802040406070304" pitchFamily="66" charset="0"/>
                <a:ea typeface="ADLaM Display" panose="02010000000000000000" pitchFamily="2" charset="0"/>
                <a:cs typeface="ADLaM Display" panose="02010000000000000000" pitchFamily="2" charset="0"/>
              </a:rPr>
              <a:t>Hello!</a:t>
            </a:r>
          </a:p>
        </p:txBody>
      </p:sp>
    </p:spTree>
    <p:extLst>
      <p:ext uri="{BB962C8B-B14F-4D97-AF65-F5344CB8AC3E}">
        <p14:creationId xmlns:p14="http://schemas.microsoft.com/office/powerpoint/2010/main" val="60708227"/>
      </p:ext>
    </p:extLst>
  </p:cSld>
  <p:clrMapOvr>
    <a:masterClrMapping/>
  </p:clrMapOvr>
  <mc:AlternateContent xmlns:mc="http://schemas.openxmlformats.org/markup-compatibility/2006" xmlns:p14="http://schemas.microsoft.com/office/powerpoint/2010/main">
    <mc:Choice Requires="p14">
      <p:transition spd="slow" p14:dur="2000" advTm="52870"/>
    </mc:Choice>
    <mc:Fallback xmlns="">
      <p:transition spd="slow" advTm="5287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122779"/>
            <a:ext cx="10515600" cy="13380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1  (2/4): </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Get to know and understand the training</a:t>
            </a:r>
          </a:p>
        </p:txBody>
      </p:sp>
      <p:sp>
        <p:nvSpPr>
          <p:cNvPr id="2" name="Espace réservé du contenu 2">
            <a:extLst>
              <a:ext uri="{FF2B5EF4-FFF2-40B4-BE49-F238E27FC236}">
                <a16:creationId xmlns:a16="http://schemas.microsoft.com/office/drawing/2014/main" id="{A0219D5E-F9D3-EC1F-A85B-268AF6AEBAB2}"/>
              </a:ext>
            </a:extLst>
          </p:cNvPr>
          <p:cNvSpPr txBox="1">
            <a:spLocks/>
          </p:cNvSpPr>
          <p:nvPr/>
        </p:nvSpPr>
        <p:spPr>
          <a:xfrm>
            <a:off x="581984" y="1882760"/>
            <a:ext cx="6376159" cy="45935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a:lnSpc>
                <a:spcPct val="100000"/>
              </a:lnSpc>
              <a:spcBef>
                <a:spcPts val="0"/>
              </a:spcBef>
            </a:pPr>
            <a:r>
              <a:rPr lang="fr-FR" sz="3200" b="1" kern="100" dirty="0">
                <a:effectLst/>
                <a:latin typeface="Arial Narrow" panose="020B0606020202030204" pitchFamily="34" charset="0"/>
                <a:ea typeface="Calibri" panose="020F0502020204030204" pitchFamily="34" charset="0"/>
                <a:cs typeface="Times New Roman" panose="02020603050405020304" pitchFamily="18" charset="0"/>
              </a:rPr>
              <a:t>General objective:</a:t>
            </a:r>
            <a:endParaRPr lang="fr-FR"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fr-FR" sz="3200" dirty="0">
                <a:effectLst/>
                <a:latin typeface="Arial Narrow" panose="020B0606020202030204" pitchFamily="34" charset="0"/>
                <a:ea typeface="Calibri" panose="020F0502020204030204" pitchFamily="34" charset="0"/>
                <a:cs typeface="Times New Roman" panose="02020603050405020304" pitchFamily="18" charset="0"/>
              </a:rPr>
              <a:t>The program aims to: </a:t>
            </a:r>
          </a:p>
          <a:p>
            <a:pPr lvl="1">
              <a:lnSpc>
                <a:spcPct val="100000"/>
              </a:lnSpc>
              <a:spcBef>
                <a:spcPts val="0"/>
              </a:spcBef>
            </a:pPr>
            <a:r>
              <a:rPr lang="fr-FR" sz="3200" dirty="0">
                <a:latin typeface="Arial Narrow" panose="020B0606020202030204" pitchFamily="34" charset="0"/>
                <a:ea typeface="Calibri" panose="020F0502020204030204" pitchFamily="34" charset="0"/>
                <a:cs typeface="Times New Roman" panose="02020603050405020304" pitchFamily="18" charset="0"/>
              </a:rPr>
              <a:t>Strengthen</a:t>
            </a:r>
            <a:r>
              <a:rPr lang="fr-FR" sz="3200" dirty="0">
                <a:effectLst/>
                <a:latin typeface="Arial Narrow" panose="020B0606020202030204" pitchFamily="34" charset="0"/>
                <a:ea typeface="Calibri" panose="020F0502020204030204" pitchFamily="34" charset="0"/>
                <a:cs typeface="Times New Roman" panose="02020603050405020304" pitchFamily="18" charset="0"/>
              </a:rPr>
              <a:t> the capacities of the Heads of the member federations of FOASPS in Organizational Development  </a:t>
            </a:r>
          </a:p>
          <a:p>
            <a:pPr lvl="1">
              <a:lnSpc>
                <a:spcPct val="100000"/>
              </a:lnSpc>
              <a:spcBef>
                <a:spcPts val="0"/>
              </a:spcBef>
            </a:pPr>
            <a:r>
              <a:rPr lang="fr-FR" sz="3200" dirty="0">
                <a:latin typeface="Arial Narrow" panose="020B0606020202030204" pitchFamily="34" charset="0"/>
                <a:ea typeface="Calibri" panose="020F0502020204030204" pitchFamily="34" charset="0"/>
                <a:cs typeface="Times New Roman" panose="02020603050405020304" pitchFamily="18" charset="0"/>
              </a:rPr>
              <a:t>Enable them</a:t>
            </a:r>
            <a:r>
              <a:rPr lang="fr-FR" sz="3200" dirty="0">
                <a:effectLst/>
                <a:latin typeface="Arial Narrow" panose="020B0606020202030204" pitchFamily="34" charset="0"/>
                <a:ea typeface="Calibri" panose="020F0502020204030204" pitchFamily="34" charset="0"/>
                <a:cs typeface="Times New Roman" panose="02020603050405020304" pitchFamily="18" charset="0"/>
              </a:rPr>
              <a:t> to master the management of their Organisations as non-profit associations </a:t>
            </a:r>
            <a:endParaRPr lang="fr-FR" sz="3200" kern="100" dirty="0">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0809E432-1226-02CA-5AFB-07BA931A5B04}"/>
              </a:ext>
            </a:extLst>
          </p:cNvPr>
          <p:cNvPicPr>
            <a:picLocks noChangeAspect="1"/>
          </p:cNvPicPr>
          <p:nvPr/>
        </p:nvPicPr>
        <p:blipFill>
          <a:blip r:embed="rId2"/>
          <a:stretch>
            <a:fillRect/>
          </a:stretch>
        </p:blipFill>
        <p:spPr>
          <a:xfrm>
            <a:off x="6958143" y="1882760"/>
            <a:ext cx="4593570" cy="4593570"/>
          </a:xfrm>
          <a:prstGeom prst="rect">
            <a:avLst/>
          </a:prstGeom>
        </p:spPr>
      </p:pic>
    </p:spTree>
    <p:extLst>
      <p:ext uri="{BB962C8B-B14F-4D97-AF65-F5344CB8AC3E}">
        <p14:creationId xmlns:p14="http://schemas.microsoft.com/office/powerpoint/2010/main" val="189830130"/>
      </p:ext>
    </p:extLst>
  </p:cSld>
  <p:clrMapOvr>
    <a:masterClrMapping/>
  </p:clrMapOvr>
  <mc:AlternateContent xmlns:mc="http://schemas.openxmlformats.org/markup-compatibility/2006" xmlns:p14="http://schemas.microsoft.com/office/powerpoint/2010/main">
    <mc:Choice Requires="p14">
      <p:transition spd="slow" p14:dur="2000" advTm="90849"/>
    </mc:Choice>
    <mc:Fallback xmlns="">
      <p:transition spd="slow" advTm="9084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1FA50E3-D691-2D35-5E0F-00B36AFA342F}"/>
              </a:ext>
            </a:extLst>
          </p:cNvPr>
          <p:cNvPicPr>
            <a:picLocks noChangeAspect="1"/>
          </p:cNvPicPr>
          <p:nvPr/>
        </p:nvPicPr>
        <p:blipFill>
          <a:blip r:embed="rId2"/>
          <a:stretch>
            <a:fillRect/>
          </a:stretch>
        </p:blipFill>
        <p:spPr>
          <a:xfrm>
            <a:off x="7540001" y="1808023"/>
            <a:ext cx="4652000" cy="4652000"/>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122779"/>
            <a:ext cx="10515600" cy="13380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1  (3/4): </a:t>
            </a:r>
          </a:p>
          <a:p>
            <a:pPr lvl="0" algn="ctr">
              <a:lnSpc>
                <a:spcPct val="100000"/>
              </a:lnSpc>
              <a:spcBef>
                <a:spcPts val="0"/>
              </a:spcBef>
            </a:pPr>
            <a:r>
              <a:rPr lang="fr-FR" b="1" kern="100" dirty="0" err="1">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Getting</a:t>
            </a: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to know and understand the program</a:t>
            </a:r>
          </a:p>
        </p:txBody>
      </p:sp>
      <p:sp>
        <p:nvSpPr>
          <p:cNvPr id="3" name="Espace réservé du contenu 2">
            <a:extLst>
              <a:ext uri="{FF2B5EF4-FFF2-40B4-BE49-F238E27FC236}">
                <a16:creationId xmlns:a16="http://schemas.microsoft.com/office/drawing/2014/main" id="{A9E008B0-C9AE-7043-82AF-A79F43E43976}"/>
              </a:ext>
            </a:extLst>
          </p:cNvPr>
          <p:cNvSpPr txBox="1">
            <a:spLocks/>
          </p:cNvSpPr>
          <p:nvPr/>
        </p:nvSpPr>
        <p:spPr>
          <a:xfrm>
            <a:off x="471482" y="1808022"/>
            <a:ext cx="7558087" cy="465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a:lnSpc>
                <a:spcPct val="100000"/>
              </a:lnSpc>
              <a:spcBef>
                <a:spcPts val="0"/>
              </a:spcBef>
            </a:pPr>
            <a:r>
              <a:rPr lang="fr-FR" b="1" kern="100" dirty="0">
                <a:effectLst/>
                <a:latin typeface="Arial Narrow" panose="020B0606020202030204" pitchFamily="34" charset="0"/>
                <a:ea typeface="Calibri" panose="020F0502020204030204" pitchFamily="34" charset="0"/>
                <a:cs typeface="Times New Roman" panose="02020603050405020304" pitchFamily="18" charset="0"/>
              </a:rPr>
              <a:t>Specific objectives:</a:t>
            </a:r>
            <a:r>
              <a:rPr lang="fr-FR" sz="2200" b="1" kern="100" dirty="0">
                <a:latin typeface="Arial Narrow" panose="020B0606020202030204" pitchFamily="34" charset="0"/>
                <a:ea typeface="Calibri" panose="020F0502020204030204" pitchFamily="34" charset="0"/>
                <a:cs typeface="Times New Roman" panose="02020603050405020304" pitchFamily="18" charset="0"/>
              </a:rPr>
              <a:t>  </a:t>
            </a:r>
            <a:endParaRPr lang="fr-FR"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200" dirty="0">
                <a:effectLst/>
                <a:latin typeface="Arial Narrow" panose="020B0606020202030204" pitchFamily="34" charset="0"/>
                <a:ea typeface="Calibri" panose="020F0502020204030204" pitchFamily="34" charset="0"/>
                <a:cs typeface="Times New Roman" panose="02020603050405020304" pitchFamily="18" charset="0"/>
              </a:rPr>
              <a:t>By the end of the workshop, participants will be in capacity to :</a:t>
            </a:r>
          </a:p>
          <a:p>
            <a:pPr algn="just">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 1. Acquire a better knowledge and understanding of the social, and legal context of the functioning of the association and its members;</a:t>
            </a:r>
          </a:p>
          <a:p>
            <a:pPr algn="just">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 2. Analyse the governance and management bodies of an association in the light of current requirements of the associative world;</a:t>
            </a:r>
          </a:p>
          <a:p>
            <a:pPr algn="just">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 3. Learn how to base the future and development of their associations on strategic planning;</a:t>
            </a:r>
          </a:p>
          <a:p>
            <a:pPr algn="just">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 4. Develop their capacity to provide their associations with the resources necessary for their functioning and growth;</a:t>
            </a:r>
          </a:p>
          <a:p>
            <a:pPr algn="just">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 5. Build their approach to grant research in a strategic and proactive manner;</a:t>
            </a:r>
          </a:p>
        </p:txBody>
      </p:sp>
    </p:spTree>
    <p:extLst>
      <p:ext uri="{BB962C8B-B14F-4D97-AF65-F5344CB8AC3E}">
        <p14:creationId xmlns:p14="http://schemas.microsoft.com/office/powerpoint/2010/main" val="3882459573"/>
      </p:ext>
    </p:extLst>
  </p:cSld>
  <p:clrMapOvr>
    <a:masterClrMapping/>
  </p:clrMapOvr>
  <mc:AlternateContent xmlns:mc="http://schemas.openxmlformats.org/markup-compatibility/2006" xmlns:p14="http://schemas.microsoft.com/office/powerpoint/2010/main">
    <mc:Choice Requires="p14">
      <p:transition spd="slow" p14:dur="2000" advTm="195809"/>
    </mc:Choice>
    <mc:Fallback xmlns="">
      <p:transition spd="slow" advTm="19580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1FA50E3-D691-2D35-5E0F-00B36AFA342F}"/>
              </a:ext>
            </a:extLst>
          </p:cNvPr>
          <p:cNvPicPr>
            <a:picLocks noChangeAspect="1"/>
          </p:cNvPicPr>
          <p:nvPr/>
        </p:nvPicPr>
        <p:blipFill>
          <a:blip r:embed="rId2"/>
          <a:stretch>
            <a:fillRect/>
          </a:stretch>
        </p:blipFill>
        <p:spPr>
          <a:xfrm>
            <a:off x="7540001" y="1808023"/>
            <a:ext cx="4652000" cy="4652000"/>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122779"/>
            <a:ext cx="10515600" cy="13380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1  (3/4): </a:t>
            </a:r>
          </a:p>
          <a:p>
            <a:pPr lvl="0" algn="ctr">
              <a:lnSpc>
                <a:spcPct val="100000"/>
              </a:lnSpc>
              <a:spcBef>
                <a:spcPts val="0"/>
              </a:spcBef>
            </a:pPr>
            <a:r>
              <a:rPr lang="fr-FR" b="1" kern="100" dirty="0" err="1">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Getting</a:t>
            </a: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to know and understand the program</a:t>
            </a:r>
          </a:p>
        </p:txBody>
      </p:sp>
      <p:sp>
        <p:nvSpPr>
          <p:cNvPr id="3" name="Espace réservé du contenu 2">
            <a:extLst>
              <a:ext uri="{FF2B5EF4-FFF2-40B4-BE49-F238E27FC236}">
                <a16:creationId xmlns:a16="http://schemas.microsoft.com/office/drawing/2014/main" id="{A9E008B0-C9AE-7043-82AF-A79F43E43976}"/>
              </a:ext>
            </a:extLst>
          </p:cNvPr>
          <p:cNvSpPr txBox="1">
            <a:spLocks/>
          </p:cNvSpPr>
          <p:nvPr/>
        </p:nvSpPr>
        <p:spPr>
          <a:xfrm>
            <a:off x="471482" y="1808022"/>
            <a:ext cx="7558087" cy="465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a:lnSpc>
                <a:spcPct val="100000"/>
              </a:lnSpc>
              <a:spcBef>
                <a:spcPts val="0"/>
              </a:spcBef>
            </a:pPr>
            <a:r>
              <a:rPr lang="fr-FR" b="1" kern="100" dirty="0">
                <a:effectLst/>
                <a:latin typeface="Arial Narrow" panose="020B0606020202030204" pitchFamily="34" charset="0"/>
                <a:ea typeface="Calibri" panose="020F0502020204030204" pitchFamily="34" charset="0"/>
                <a:cs typeface="Times New Roman" panose="02020603050405020304" pitchFamily="18" charset="0"/>
              </a:rPr>
              <a:t>Specific objectives:</a:t>
            </a:r>
            <a:r>
              <a:rPr lang="fr-FR" sz="2200" b="1" kern="100" dirty="0">
                <a:latin typeface="Arial Narrow" panose="020B0606020202030204" pitchFamily="34" charset="0"/>
                <a:ea typeface="Calibri" panose="020F0502020204030204" pitchFamily="34" charset="0"/>
                <a:cs typeface="Times New Roman" panose="02020603050405020304" pitchFamily="18" charset="0"/>
              </a:rPr>
              <a:t>  </a:t>
            </a:r>
            <a:endParaRPr lang="fr-FR"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200" dirty="0">
                <a:effectLst/>
                <a:latin typeface="Arial Narrow" panose="020B0606020202030204" pitchFamily="34" charset="0"/>
                <a:ea typeface="Calibri" panose="020F0502020204030204" pitchFamily="34" charset="0"/>
                <a:cs typeface="Times New Roman" panose="02020603050405020304" pitchFamily="18" charset="0"/>
              </a:rPr>
              <a:t>By the end of the workshop, participants will be in capacity to :</a:t>
            </a:r>
          </a:p>
          <a:p>
            <a:pPr algn="just">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6. Acquire the minimum skills to initiate and conduct all their activities as real development projects;</a:t>
            </a:r>
          </a:p>
          <a:p>
            <a:pPr algn="just">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7. Integrate the issue of staff performance (individual or team) at the heart of organizational performance;</a:t>
            </a:r>
          </a:p>
          <a:p>
            <a:pPr algn="just">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8. Explore the arcane of the financial management of the association to ensure that their practices are in compliance with accounting and tax legislation;</a:t>
            </a:r>
          </a:p>
          <a:p>
            <a:pPr algn="just">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9. Contextualize change management as an inevitable component of the development and survival of their association;</a:t>
            </a:r>
          </a:p>
          <a:p>
            <a:pPr algn="just">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10. Question the corporate culture in action in their association and acquired tools to reformat it if necessary.</a:t>
            </a:r>
          </a:p>
        </p:txBody>
      </p:sp>
    </p:spTree>
    <p:extLst>
      <p:ext uri="{BB962C8B-B14F-4D97-AF65-F5344CB8AC3E}">
        <p14:creationId xmlns:p14="http://schemas.microsoft.com/office/powerpoint/2010/main" val="2530166655"/>
      </p:ext>
    </p:extLst>
  </p:cSld>
  <p:clrMapOvr>
    <a:masterClrMapping/>
  </p:clrMapOvr>
  <mc:AlternateContent xmlns:mc="http://schemas.openxmlformats.org/markup-compatibility/2006" xmlns:p14="http://schemas.microsoft.com/office/powerpoint/2010/main">
    <mc:Choice Requires="p14">
      <p:transition spd="slow" p14:dur="2000" advTm="197579"/>
    </mc:Choice>
    <mc:Fallback xmlns="">
      <p:transition spd="slow" advTm="19757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F5C114C-AAEE-8820-6D15-AA60BAF760FB}"/>
              </a:ext>
            </a:extLst>
          </p:cNvPr>
          <p:cNvPicPr>
            <a:picLocks noChangeAspect="1"/>
          </p:cNvPicPr>
          <p:nvPr/>
        </p:nvPicPr>
        <p:blipFill>
          <a:blip r:embed="rId2"/>
          <a:srcRect l="6645" r="6499"/>
          <a:stretch/>
        </p:blipFill>
        <p:spPr>
          <a:xfrm>
            <a:off x="8289561" y="1808022"/>
            <a:ext cx="3432748" cy="4742680"/>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122779"/>
            <a:ext cx="10515600" cy="13380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1  (4/4): </a:t>
            </a:r>
          </a:p>
          <a:p>
            <a:pPr lvl="0" algn="ctr">
              <a:lnSpc>
                <a:spcPct val="100000"/>
              </a:lnSpc>
              <a:spcBef>
                <a:spcPts val="0"/>
              </a:spcBef>
            </a:pPr>
            <a:r>
              <a:rPr lang="en-US"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Getting to know and understand the program</a:t>
            </a:r>
          </a:p>
        </p:txBody>
      </p:sp>
      <p:sp>
        <p:nvSpPr>
          <p:cNvPr id="3" name="Espace réservé du contenu 2">
            <a:extLst>
              <a:ext uri="{FF2B5EF4-FFF2-40B4-BE49-F238E27FC236}">
                <a16:creationId xmlns:a16="http://schemas.microsoft.com/office/drawing/2014/main" id="{A9E008B0-C9AE-7043-82AF-A79F43E43976}"/>
              </a:ext>
            </a:extLst>
          </p:cNvPr>
          <p:cNvSpPr txBox="1">
            <a:spLocks/>
          </p:cNvSpPr>
          <p:nvPr/>
        </p:nvSpPr>
        <p:spPr>
          <a:xfrm>
            <a:off x="357186" y="1808022"/>
            <a:ext cx="7887404" cy="47426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0000"/>
              </a:lnSpc>
              <a:spcBef>
                <a:spcPts val="0"/>
              </a:spcBef>
              <a:buFont typeface="Symbol" panose="05050102010706020507" pitchFamily="18" charset="2"/>
              <a:buChar char=""/>
            </a:pPr>
            <a:r>
              <a:rPr lang="fr-FR" sz="2400" kern="100" dirty="0">
                <a:effectLst/>
                <a:latin typeface="Arial Narrow" panose="020B0606020202030204" pitchFamily="34" charset="0"/>
                <a:ea typeface="Calibri" panose="020F0502020204030204" pitchFamily="34" charset="0"/>
                <a:cs typeface="Times New Roman" panose="02020603050405020304" pitchFamily="18" charset="0"/>
              </a:rPr>
              <a:t>Launch workshop </a:t>
            </a:r>
          </a:p>
          <a:p>
            <a:pPr marL="342900" lvl="0" indent="-342900">
              <a:lnSpc>
                <a:spcPct val="100000"/>
              </a:lnSpc>
              <a:spcBef>
                <a:spcPts val="0"/>
              </a:spcBef>
              <a:buFont typeface="Symbol" panose="05050102010706020507" pitchFamily="18" charset="2"/>
              <a:buChar char=""/>
            </a:pPr>
            <a:r>
              <a:rPr lang="en-US" sz="2400" kern="100" dirty="0">
                <a:latin typeface="Arial Narrow" panose="020B0606020202030204" pitchFamily="34" charset="0"/>
                <a:ea typeface="Calibri" panose="020F0502020204030204" pitchFamily="34" charset="0"/>
                <a:cs typeface="Times New Roman" panose="02020603050405020304" pitchFamily="18" charset="0"/>
              </a:rPr>
              <a:t>The Power of Mindset (Extra session to path the way)</a:t>
            </a:r>
            <a:endParaRPr lang="en-US" sz="2400" kern="1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0"/>
              </a:spcBef>
              <a:buFont typeface="Symbol" panose="05050102010706020507" pitchFamily="18" charset="2"/>
              <a:buChar char=""/>
            </a:pPr>
            <a:r>
              <a:rPr lang="fr-FR" sz="2400" kern="100" dirty="0">
                <a:effectLst/>
                <a:latin typeface="Arial Narrow" panose="020B0606020202030204" pitchFamily="34" charset="0"/>
                <a:ea typeface="Calibri" panose="020F0502020204030204" pitchFamily="34" charset="0"/>
                <a:cs typeface="Times New Roman" panose="02020603050405020304" pitchFamily="18" charset="0"/>
              </a:rPr>
              <a:t>Module </a:t>
            </a:r>
            <a:r>
              <a:rPr lang="fr-FR" sz="2400" kern="100" dirty="0">
                <a:latin typeface="Arial Narrow" panose="020B0606020202030204" pitchFamily="34" charset="0"/>
                <a:ea typeface="Calibri" panose="020F0502020204030204" pitchFamily="34" charset="0"/>
                <a:cs typeface="Times New Roman" panose="02020603050405020304" pitchFamily="18" charset="0"/>
              </a:rPr>
              <a:t>1</a:t>
            </a:r>
            <a:r>
              <a:rPr lang="fr-FR" sz="2400" kern="100" dirty="0">
                <a:effectLst/>
                <a:latin typeface="Arial Narrow" panose="020B0606020202030204" pitchFamily="34" charset="0"/>
                <a:ea typeface="Calibri" panose="020F0502020204030204" pitchFamily="34" charset="0"/>
                <a:cs typeface="Times New Roman" panose="02020603050405020304" pitchFamily="18" charset="0"/>
              </a:rPr>
              <a:t>: Administrative management of the association </a:t>
            </a:r>
          </a:p>
          <a:p>
            <a:pPr marL="342900" indent="-342900">
              <a:lnSpc>
                <a:spcPct val="100000"/>
              </a:lnSpc>
              <a:spcBef>
                <a:spcPts val="0"/>
              </a:spcBef>
              <a:buFont typeface="Symbol" panose="05050102010706020507" pitchFamily="18" charset="2"/>
              <a:buChar char=""/>
            </a:pPr>
            <a:r>
              <a:rPr lang="fr-FR" sz="2400" kern="100" dirty="0">
                <a:effectLst/>
                <a:latin typeface="Arial Narrow" panose="020B0606020202030204" pitchFamily="34" charset="0"/>
                <a:ea typeface="Calibri" panose="020F0502020204030204" pitchFamily="34" charset="0"/>
                <a:cs typeface="Times New Roman" panose="02020603050405020304" pitchFamily="18" charset="0"/>
              </a:rPr>
              <a:t>Module 2: Governance of the association</a:t>
            </a:r>
          </a:p>
          <a:p>
            <a:pPr marL="342900" indent="-342900">
              <a:lnSpc>
                <a:spcPct val="100000"/>
              </a:lnSpc>
              <a:spcBef>
                <a:spcPts val="0"/>
              </a:spcBef>
              <a:buFont typeface="Symbol" panose="05050102010706020507" pitchFamily="18" charset="2"/>
              <a:buChar char=""/>
            </a:pPr>
            <a:r>
              <a:rPr lang="fr-FR" sz="2400" kern="100" dirty="0">
                <a:effectLst/>
                <a:latin typeface="Arial Narrow" panose="020B0606020202030204" pitchFamily="34" charset="0"/>
                <a:ea typeface="Calibri" panose="020F0502020204030204" pitchFamily="34" charset="0"/>
                <a:cs typeface="Times New Roman" panose="02020603050405020304" pitchFamily="18" charset="0"/>
              </a:rPr>
              <a:t>Module 3: Strategic Planning for the Association’s Development</a:t>
            </a:r>
          </a:p>
          <a:p>
            <a:pPr marL="342900" indent="-342900">
              <a:lnSpc>
                <a:spcPct val="100000"/>
              </a:lnSpc>
              <a:spcBef>
                <a:spcPts val="0"/>
              </a:spcBef>
              <a:buFont typeface="Symbol" panose="05050102010706020507" pitchFamily="18" charset="2"/>
              <a:buChar char=""/>
            </a:pPr>
            <a:r>
              <a:rPr lang="fr-FR" sz="2400" kern="100" dirty="0">
                <a:effectLst/>
                <a:latin typeface="Arial Narrow" panose="020B0606020202030204" pitchFamily="34" charset="0"/>
                <a:ea typeface="Calibri" panose="020F0502020204030204" pitchFamily="34" charset="0"/>
                <a:cs typeface="Times New Roman" panose="02020603050405020304" pitchFamily="18" charset="0"/>
              </a:rPr>
              <a:t>Module 4: Resource Mobilization Strategy</a:t>
            </a:r>
          </a:p>
          <a:p>
            <a:pPr marL="342900" indent="-342900">
              <a:lnSpc>
                <a:spcPct val="100000"/>
              </a:lnSpc>
              <a:spcBef>
                <a:spcPts val="0"/>
              </a:spcBef>
              <a:buFont typeface="Symbol" panose="05050102010706020507" pitchFamily="18" charset="2"/>
              <a:buChar char=""/>
            </a:pPr>
            <a:r>
              <a:rPr lang="fr-FR" sz="2400" kern="100" dirty="0">
                <a:effectLst/>
                <a:latin typeface="Arial Narrow" panose="020B0606020202030204" pitchFamily="34" charset="0"/>
                <a:ea typeface="Calibri" panose="020F0502020204030204" pitchFamily="34" charset="0"/>
                <a:cs typeface="Times New Roman" panose="02020603050405020304" pitchFamily="18" charset="0"/>
              </a:rPr>
              <a:t>Module 5: Grant Search Approaches</a:t>
            </a:r>
          </a:p>
          <a:p>
            <a:pPr marL="342900" indent="-342900">
              <a:lnSpc>
                <a:spcPct val="100000"/>
              </a:lnSpc>
              <a:spcBef>
                <a:spcPts val="0"/>
              </a:spcBef>
              <a:buFont typeface="Symbol" panose="05050102010706020507" pitchFamily="18" charset="2"/>
              <a:buChar char=""/>
            </a:pPr>
            <a:r>
              <a:rPr lang="fr-FR" sz="2400" kern="100" dirty="0">
                <a:effectLst/>
                <a:latin typeface="Arial Narrow" panose="020B0606020202030204" pitchFamily="34" charset="0"/>
                <a:ea typeface="Calibri" panose="020F0502020204030204" pitchFamily="34" charset="0"/>
                <a:cs typeface="Times New Roman" panose="02020603050405020304" pitchFamily="18" charset="0"/>
              </a:rPr>
              <a:t>Module 6: Project Management</a:t>
            </a:r>
          </a:p>
          <a:p>
            <a:pPr marL="342900" indent="-342900">
              <a:lnSpc>
                <a:spcPct val="100000"/>
              </a:lnSpc>
              <a:spcBef>
                <a:spcPts val="0"/>
              </a:spcBef>
              <a:buFont typeface="Symbol" panose="05050102010706020507" pitchFamily="18" charset="2"/>
              <a:buChar char=""/>
            </a:pPr>
            <a:r>
              <a:rPr lang="fr-FR" sz="2400" kern="100" dirty="0">
                <a:effectLst/>
                <a:latin typeface="Arial Narrow" panose="020B0606020202030204" pitchFamily="34" charset="0"/>
                <a:ea typeface="Calibri" panose="020F0502020204030204" pitchFamily="34" charset="0"/>
                <a:cs typeface="Times New Roman" panose="02020603050405020304" pitchFamily="18" charset="0"/>
              </a:rPr>
              <a:t>Module 7: Implementation and Performance Management</a:t>
            </a:r>
          </a:p>
          <a:p>
            <a:pPr marL="342900" indent="-342900">
              <a:lnSpc>
                <a:spcPct val="100000"/>
              </a:lnSpc>
              <a:spcBef>
                <a:spcPts val="0"/>
              </a:spcBef>
              <a:buFont typeface="Symbol" panose="05050102010706020507" pitchFamily="18" charset="2"/>
              <a:buChar char=""/>
            </a:pPr>
            <a:r>
              <a:rPr lang="fr-FR" sz="2400" kern="100" dirty="0">
                <a:effectLst/>
                <a:latin typeface="Arial Narrow" panose="020B0606020202030204" pitchFamily="34" charset="0"/>
                <a:ea typeface="Calibri" panose="020F0502020204030204" pitchFamily="34" charset="0"/>
                <a:cs typeface="Times New Roman" panose="02020603050405020304" pitchFamily="18" charset="0"/>
              </a:rPr>
              <a:t>Module 8: Association Financial Management</a:t>
            </a:r>
          </a:p>
          <a:p>
            <a:pPr marL="342900" indent="-342900">
              <a:lnSpc>
                <a:spcPct val="100000"/>
              </a:lnSpc>
              <a:spcBef>
                <a:spcPts val="0"/>
              </a:spcBef>
              <a:buFont typeface="Symbol" panose="05050102010706020507" pitchFamily="18" charset="2"/>
              <a:buChar char=""/>
            </a:pPr>
            <a:r>
              <a:rPr lang="fr-FR" sz="2400" kern="100" dirty="0">
                <a:effectLst/>
                <a:latin typeface="Arial Narrow" panose="020B0606020202030204" pitchFamily="34" charset="0"/>
                <a:ea typeface="Calibri" panose="020F0502020204030204" pitchFamily="34" charset="0"/>
                <a:cs typeface="Times New Roman" panose="02020603050405020304" pitchFamily="18" charset="0"/>
              </a:rPr>
              <a:t>Module </a:t>
            </a:r>
            <a:r>
              <a:rPr lang="fr-FR" sz="2400" kern="100" dirty="0">
                <a:latin typeface="Arial Narrow" panose="020B0606020202030204" pitchFamily="34" charset="0"/>
                <a:ea typeface="Calibri" panose="020F0502020204030204" pitchFamily="34" charset="0"/>
                <a:cs typeface="Times New Roman" panose="02020603050405020304" pitchFamily="18" charset="0"/>
              </a:rPr>
              <a:t>9</a:t>
            </a:r>
            <a:r>
              <a:rPr lang="fr-FR" sz="2400" kern="100" dirty="0">
                <a:effectLst/>
                <a:latin typeface="Arial Narrow" panose="020B0606020202030204" pitchFamily="34" charset="0"/>
                <a:ea typeface="Calibri" panose="020F0502020204030204" pitchFamily="34" charset="0"/>
                <a:cs typeface="Times New Roman" panose="02020603050405020304" pitchFamily="18" charset="0"/>
              </a:rPr>
              <a:t>: Organizational Development and Change Management </a:t>
            </a:r>
          </a:p>
          <a:p>
            <a:pPr marL="342900" indent="-342900">
              <a:lnSpc>
                <a:spcPct val="100000"/>
              </a:lnSpc>
              <a:spcBef>
                <a:spcPts val="0"/>
              </a:spcBef>
              <a:buFont typeface="Symbol" panose="05050102010706020507" pitchFamily="18" charset="2"/>
              <a:buChar char=""/>
            </a:pPr>
            <a:r>
              <a:rPr lang="fr-FR" sz="2400" kern="100" dirty="0">
                <a:effectLst/>
                <a:latin typeface="Arial Narrow" panose="020B0606020202030204" pitchFamily="34" charset="0"/>
                <a:ea typeface="Calibri" panose="020F0502020204030204" pitchFamily="34" charset="0"/>
                <a:cs typeface="Times New Roman" panose="02020603050405020304" pitchFamily="18" charset="0"/>
              </a:rPr>
              <a:t>Module 10: The corporate culture in a non-profit structure</a:t>
            </a:r>
          </a:p>
          <a:p>
            <a:pPr marL="342900" indent="-342900">
              <a:lnSpc>
                <a:spcPct val="100000"/>
              </a:lnSpc>
              <a:spcBef>
                <a:spcPts val="0"/>
              </a:spcBef>
              <a:buFont typeface="Symbol" panose="05050102010706020507" pitchFamily="18" charset="2"/>
              <a:buChar char=""/>
            </a:pPr>
            <a:r>
              <a:rPr lang="fr-FR" sz="2400" kern="100" dirty="0">
                <a:effectLst/>
                <a:latin typeface="Arial Narrow" panose="020B0606020202030204" pitchFamily="34" charset="0"/>
                <a:ea typeface="Calibri" panose="020F0502020204030204" pitchFamily="34" charset="0"/>
                <a:cs typeface="Times New Roman" panose="02020603050405020304" pitchFamily="18" charset="0"/>
              </a:rPr>
              <a:t>Closing session </a:t>
            </a:r>
          </a:p>
        </p:txBody>
      </p:sp>
    </p:spTree>
    <p:extLst>
      <p:ext uri="{BB962C8B-B14F-4D97-AF65-F5344CB8AC3E}">
        <p14:creationId xmlns:p14="http://schemas.microsoft.com/office/powerpoint/2010/main" val="4237887417"/>
      </p:ext>
    </p:extLst>
  </p:cSld>
  <p:clrMapOvr>
    <a:masterClrMapping/>
  </p:clrMapOvr>
  <mc:AlternateContent xmlns:mc="http://schemas.openxmlformats.org/markup-compatibility/2006" xmlns:p14="http://schemas.microsoft.com/office/powerpoint/2010/main">
    <mc:Choice Requires="p14">
      <p:transition spd="slow" p14:dur="2000" advTm="77924"/>
    </mc:Choice>
    <mc:Fallback xmlns="">
      <p:transition spd="slow" advTm="7792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0"/>
            <a:ext cx="11328046" cy="1594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err="1">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a:t>
            </a: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2 (1/2): </a:t>
            </a:r>
          </a:p>
          <a:p>
            <a:pPr lvl="0" algn="ctr">
              <a:lnSpc>
                <a:spcPct val="100000"/>
              </a:lnSpc>
              <a:spcBef>
                <a:spcPts val="0"/>
              </a:spcBef>
            </a:pPr>
            <a:r>
              <a:rPr lang="en-US"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Participants’ engagement in a self learning journey</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35325" y="1780066"/>
            <a:ext cx="7120534" cy="47706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r>
              <a:rPr lang="fr-FR" sz="2100" b="1" kern="100" dirty="0">
                <a:latin typeface="Arial Narrow" panose="020B0606020202030204" pitchFamily="34" charset="0"/>
                <a:ea typeface="Calibri" panose="020F0502020204030204" pitchFamily="34" charset="0"/>
                <a:cs typeface="Times New Roman" panose="02020603050405020304" pitchFamily="18" charset="0"/>
              </a:rPr>
              <a:t>Methodological approach </a:t>
            </a:r>
          </a:p>
          <a:p>
            <a:pPr lvl="1">
              <a:lnSpc>
                <a:spcPct val="100000"/>
              </a:lnSpc>
              <a:spcBef>
                <a:spcPts val="0"/>
              </a:spcBef>
              <a:buFont typeface="Wingdings" panose="05000000000000000000" pitchFamily="2" charset="2"/>
              <a:buChar char="§"/>
            </a:pPr>
            <a:r>
              <a:rPr lang="fr-FR" sz="2100" kern="100" dirty="0">
                <a:latin typeface="Arial Narrow" panose="020B0606020202030204" pitchFamily="34" charset="0"/>
                <a:ea typeface="Calibri" panose="020F0502020204030204" pitchFamily="34" charset="0"/>
                <a:cs typeface="Times New Roman" panose="02020603050405020304" pitchFamily="18" charset="0"/>
              </a:rPr>
              <a:t>Hybrid training: Combination of self-study and traditional face-to-face and/or online interaction sessions with other learners</a:t>
            </a:r>
          </a:p>
          <a:p>
            <a:pPr lvl="1">
              <a:lnSpc>
                <a:spcPct val="100000"/>
              </a:lnSpc>
              <a:spcBef>
                <a:spcPts val="0"/>
              </a:spcBef>
              <a:buFont typeface="Wingdings" panose="05000000000000000000" pitchFamily="2" charset="2"/>
              <a:buChar char="§"/>
            </a:pPr>
            <a:r>
              <a:rPr lang="fr-FR" sz="2100" kern="100" dirty="0">
                <a:latin typeface="Arial Narrow" panose="020B0606020202030204" pitchFamily="34" charset="0"/>
                <a:ea typeface="Calibri" panose="020F0502020204030204" pitchFamily="34" charset="0"/>
                <a:cs typeface="Times New Roman" panose="02020603050405020304" pitchFamily="18" charset="0"/>
              </a:rPr>
              <a:t>Andragogy or adult education</a:t>
            </a:r>
          </a:p>
          <a:p>
            <a:pPr>
              <a:lnSpc>
                <a:spcPct val="100000"/>
              </a:lnSpc>
              <a:spcBef>
                <a:spcPts val="0"/>
              </a:spcBef>
              <a:buFont typeface="Wingdings" panose="05000000000000000000" pitchFamily="2" charset="2"/>
              <a:buChar char="§"/>
            </a:pPr>
            <a:r>
              <a:rPr lang="fr-FR" sz="2100" b="1" kern="100" dirty="0">
                <a:latin typeface="Arial Narrow" panose="020B0606020202030204" pitchFamily="34" charset="0"/>
                <a:ea typeface="Calibri" panose="020F0502020204030204" pitchFamily="34" charset="0"/>
                <a:cs typeface="Times New Roman" panose="02020603050405020304" pitchFamily="18" charset="0"/>
              </a:rPr>
              <a:t>Evaluation methods for trainers</a:t>
            </a:r>
          </a:p>
          <a:p>
            <a:pPr lvl="1">
              <a:lnSpc>
                <a:spcPct val="100000"/>
              </a:lnSpc>
              <a:spcBef>
                <a:spcPts val="0"/>
              </a:spcBef>
              <a:buFont typeface="Wingdings" panose="05000000000000000000" pitchFamily="2" charset="2"/>
              <a:buChar char="§"/>
            </a:pPr>
            <a:r>
              <a:rPr lang="fr-FR" sz="2100" kern="100" dirty="0">
                <a:latin typeface="Arial Narrow" panose="020B0606020202030204" pitchFamily="34" charset="0"/>
                <a:ea typeface="Calibri" panose="020F0502020204030204" pitchFamily="34" charset="0"/>
                <a:cs typeface="Times New Roman" panose="02020603050405020304" pitchFamily="18" charset="0"/>
              </a:rPr>
              <a:t>At the end of session: Thermometer (scale from 0° to 100°)</a:t>
            </a:r>
          </a:p>
          <a:p>
            <a:pPr lvl="1">
              <a:lnSpc>
                <a:spcPct val="100000"/>
              </a:lnSpc>
              <a:spcBef>
                <a:spcPts val="0"/>
              </a:spcBef>
              <a:buFont typeface="Wingdings" panose="05000000000000000000" pitchFamily="2" charset="2"/>
              <a:buChar char="§"/>
            </a:pPr>
            <a:r>
              <a:rPr lang="en-US" sz="2100" kern="100" dirty="0">
                <a:latin typeface="Arial Narrow" panose="020B0606020202030204" pitchFamily="34" charset="0"/>
                <a:ea typeface="Calibri" panose="020F0502020204030204" pitchFamily="34" charset="0"/>
                <a:cs typeface="Times New Roman" panose="02020603050405020304" pitchFamily="18" charset="0"/>
              </a:rPr>
              <a:t>At the end of the program: Formal evaluation Google form </a:t>
            </a:r>
          </a:p>
          <a:p>
            <a:pPr>
              <a:lnSpc>
                <a:spcPct val="100000"/>
              </a:lnSpc>
              <a:spcBef>
                <a:spcPts val="0"/>
              </a:spcBef>
              <a:buFont typeface="Wingdings" panose="05000000000000000000" pitchFamily="2" charset="2"/>
              <a:buChar char="§"/>
            </a:pPr>
            <a:r>
              <a:rPr lang="fr-FR" sz="2100" b="1" kern="100" dirty="0">
                <a:latin typeface="Arial Narrow" panose="020B0606020202030204" pitchFamily="34" charset="0"/>
                <a:ea typeface="Calibri" panose="020F0502020204030204" pitchFamily="34" charset="0"/>
                <a:cs typeface="Times New Roman" panose="02020603050405020304" pitchFamily="18" charset="0"/>
              </a:rPr>
              <a:t>The material available to us</a:t>
            </a:r>
          </a:p>
          <a:p>
            <a:pPr lvl="1">
              <a:lnSpc>
                <a:spcPct val="100000"/>
              </a:lnSpc>
              <a:spcBef>
                <a:spcPts val="0"/>
              </a:spcBef>
              <a:buFont typeface="Wingdings" panose="05000000000000000000" pitchFamily="2" charset="2"/>
              <a:buChar char="§"/>
            </a:pPr>
            <a:r>
              <a:rPr lang="fr-FR" sz="2100" kern="100" dirty="0">
                <a:latin typeface="Arial Narrow" panose="020B0606020202030204" pitchFamily="34" charset="0"/>
                <a:ea typeface="Calibri" panose="020F0502020204030204" pitchFamily="34" charset="0"/>
                <a:cs typeface="Times New Roman" panose="02020603050405020304" pitchFamily="18" charset="0"/>
              </a:rPr>
              <a:t>Participant manual (for face-to-face sessions)</a:t>
            </a:r>
          </a:p>
          <a:p>
            <a:pPr lvl="1">
              <a:lnSpc>
                <a:spcPct val="100000"/>
              </a:lnSpc>
              <a:spcBef>
                <a:spcPts val="0"/>
              </a:spcBef>
              <a:buFont typeface="Wingdings" panose="05000000000000000000" pitchFamily="2" charset="2"/>
              <a:buChar char="§"/>
            </a:pPr>
            <a:r>
              <a:rPr lang="fr-FR" sz="2100" kern="100" dirty="0">
                <a:latin typeface="Arial Narrow" panose="020B0606020202030204" pitchFamily="34" charset="0"/>
                <a:ea typeface="Calibri" panose="020F0502020204030204" pitchFamily="34" charset="0"/>
                <a:cs typeface="Times New Roman" panose="02020603050405020304" pitchFamily="18" charset="0"/>
              </a:rPr>
              <a:t>The online knowledge validation test (At the end of the program)</a:t>
            </a:r>
          </a:p>
          <a:p>
            <a:pPr>
              <a:lnSpc>
                <a:spcPct val="100000"/>
              </a:lnSpc>
              <a:spcBef>
                <a:spcPts val="0"/>
              </a:spcBef>
              <a:buFont typeface="Wingdings" panose="05000000000000000000" pitchFamily="2" charset="2"/>
              <a:buChar char="§"/>
            </a:pPr>
            <a:r>
              <a:rPr lang="fr-FR" sz="2100" b="1" kern="100" dirty="0">
                <a:latin typeface="Arial Narrow" panose="020B0606020202030204" pitchFamily="34" charset="0"/>
                <a:ea typeface="Calibri" panose="020F0502020204030204" pitchFamily="34" charset="0"/>
                <a:cs typeface="Times New Roman" panose="02020603050405020304" pitchFamily="18" charset="0"/>
              </a:rPr>
              <a:t>Use of equipment and self-training</a:t>
            </a:r>
          </a:p>
          <a:p>
            <a:pPr lvl="1">
              <a:lnSpc>
                <a:spcPct val="100000"/>
              </a:lnSpc>
              <a:spcBef>
                <a:spcPts val="0"/>
              </a:spcBef>
              <a:buFont typeface="Wingdings" panose="05000000000000000000" pitchFamily="2" charset="2"/>
              <a:buChar char="§"/>
            </a:pPr>
            <a:r>
              <a:rPr lang="fr-FR" sz="2100" kern="100" dirty="0">
                <a:latin typeface="Arial Narrow" panose="020B0606020202030204" pitchFamily="34" charset="0"/>
                <a:ea typeface="Calibri" panose="020F0502020204030204" pitchFamily="34" charset="0"/>
                <a:cs typeface="Times New Roman" panose="02020603050405020304" pitchFamily="18" charset="0"/>
              </a:rPr>
              <a:t>Suggestion “One Module per week”</a:t>
            </a:r>
          </a:p>
          <a:p>
            <a:pPr lvl="1">
              <a:lnSpc>
                <a:spcPct val="100000"/>
              </a:lnSpc>
              <a:spcBef>
                <a:spcPts val="0"/>
              </a:spcBef>
              <a:buFont typeface="Wingdings" panose="05000000000000000000" pitchFamily="2" charset="2"/>
              <a:buChar char="§"/>
            </a:pPr>
            <a:r>
              <a:rPr lang="en-US" sz="2100" kern="100" dirty="0">
                <a:latin typeface="Arial Narrow" panose="020B0606020202030204" pitchFamily="34" charset="0"/>
                <a:ea typeface="Calibri" panose="020F0502020204030204" pitchFamily="34" charset="0"/>
                <a:cs typeface="Times New Roman" panose="02020603050405020304" pitchFamily="18" charset="0"/>
              </a:rPr>
              <a:t>After the webinar, review the recording, do your personal research and take the module validation test</a:t>
            </a:r>
          </a:p>
          <a:p>
            <a:pPr>
              <a:lnSpc>
                <a:spcPct val="100000"/>
              </a:lnSpc>
              <a:spcBef>
                <a:spcPts val="0"/>
              </a:spcBef>
              <a:buFont typeface="Wingdings" panose="05000000000000000000" pitchFamily="2" charset="2"/>
              <a:buChar char="§"/>
            </a:pPr>
            <a:endParaRPr lang="fr-FR" sz="21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0F619C4C-8380-A5A1-6727-CB86FAC8ACE7}"/>
              </a:ext>
            </a:extLst>
          </p:cNvPr>
          <p:cNvPicPr>
            <a:picLocks noChangeAspect="1"/>
          </p:cNvPicPr>
          <p:nvPr/>
        </p:nvPicPr>
        <p:blipFill>
          <a:blip r:embed="rId2"/>
          <a:stretch>
            <a:fillRect/>
          </a:stretch>
        </p:blipFill>
        <p:spPr>
          <a:xfrm>
            <a:off x="7509900" y="1783830"/>
            <a:ext cx="4146775" cy="4770635"/>
          </a:xfrm>
          <a:prstGeom prst="rect">
            <a:avLst/>
          </a:prstGeom>
        </p:spPr>
      </p:pic>
    </p:spTree>
    <p:extLst>
      <p:ext uri="{BB962C8B-B14F-4D97-AF65-F5344CB8AC3E}">
        <p14:creationId xmlns:p14="http://schemas.microsoft.com/office/powerpoint/2010/main" val="4287534457"/>
      </p:ext>
    </p:extLst>
  </p:cSld>
  <p:clrMapOvr>
    <a:masterClrMapping/>
  </p:clrMapOvr>
  <mc:AlternateContent xmlns:mc="http://schemas.openxmlformats.org/markup-compatibility/2006" xmlns:p14="http://schemas.microsoft.com/office/powerpoint/2010/main">
    <mc:Choice Requires="p14">
      <p:transition spd="slow" p14:dur="2000" advTm="254318"/>
    </mc:Choice>
    <mc:Fallback xmlns="">
      <p:transition spd="slow" advTm="25431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0C3F978-F372-66D7-FD23-3762CD056D6A}"/>
              </a:ext>
            </a:extLst>
          </p:cNvPr>
          <p:cNvPicPr>
            <a:picLocks noChangeAspect="1"/>
          </p:cNvPicPr>
          <p:nvPr/>
        </p:nvPicPr>
        <p:blipFill>
          <a:blip r:embed="rId2"/>
          <a:stretch>
            <a:fillRect/>
          </a:stretch>
        </p:blipFill>
        <p:spPr>
          <a:xfrm>
            <a:off x="0" y="1545572"/>
            <a:ext cx="12192000" cy="5301916"/>
          </a:xfrm>
          <a:prstGeom prst="rect">
            <a:avLst/>
          </a:prstGeom>
        </p:spPr>
      </p:pic>
      <p:sp>
        <p:nvSpPr>
          <p:cNvPr id="3" name="ZoneTexte 2">
            <a:extLst>
              <a:ext uri="{FF2B5EF4-FFF2-40B4-BE49-F238E27FC236}">
                <a16:creationId xmlns:a16="http://schemas.microsoft.com/office/drawing/2014/main" id="{98AF95EF-8494-ADCD-FE3E-6CB4924824A7}"/>
              </a:ext>
            </a:extLst>
          </p:cNvPr>
          <p:cNvSpPr txBox="1"/>
          <p:nvPr/>
        </p:nvSpPr>
        <p:spPr>
          <a:xfrm>
            <a:off x="8919411" y="2323335"/>
            <a:ext cx="3031957" cy="523220"/>
          </a:xfrm>
          <a:prstGeom prst="rect">
            <a:avLst/>
          </a:prstGeom>
          <a:noFill/>
        </p:spPr>
        <p:txBody>
          <a:bodyPr wrap="square" rtlCol="0">
            <a:spAutoFit/>
          </a:bodyPr>
          <a:lstStyle/>
          <a:p>
            <a:pPr algn="ctr"/>
            <a:r>
              <a:rPr lang="fr-FR" sz="2800" b="1" dirty="0">
                <a:latin typeface="Aptos Narrow" panose="020B0004020202020204" pitchFamily="34" charset="0"/>
                <a:cs typeface="Aharoni" panose="02010803020104030203" pitchFamily="2" charset="-79"/>
              </a:rPr>
              <a:t>1- Program Launch</a:t>
            </a:r>
          </a:p>
        </p:txBody>
      </p:sp>
      <p:sp>
        <p:nvSpPr>
          <p:cNvPr id="4" name="ZoneTexte 3">
            <a:extLst>
              <a:ext uri="{FF2B5EF4-FFF2-40B4-BE49-F238E27FC236}">
                <a16:creationId xmlns:a16="http://schemas.microsoft.com/office/drawing/2014/main" id="{0D9042C7-FD34-C79F-8D0A-BD35F2549BAE}"/>
              </a:ext>
            </a:extLst>
          </p:cNvPr>
          <p:cNvSpPr txBox="1"/>
          <p:nvPr/>
        </p:nvSpPr>
        <p:spPr>
          <a:xfrm>
            <a:off x="3288634" y="1897753"/>
            <a:ext cx="4026568" cy="523220"/>
          </a:xfrm>
          <a:prstGeom prst="rect">
            <a:avLst/>
          </a:prstGeom>
          <a:noFill/>
        </p:spPr>
        <p:txBody>
          <a:bodyPr wrap="square" rtlCol="0">
            <a:spAutoFit/>
          </a:bodyPr>
          <a:lstStyle/>
          <a:p>
            <a:pPr algn="ctr"/>
            <a:r>
              <a:rPr lang="en-US" sz="2800" b="1" dirty="0">
                <a:latin typeface="Aptos Narrow" panose="020B0004020202020204" pitchFamily="34" charset="0"/>
                <a:cs typeface="Aharoni" panose="02010803020104030203" pitchFamily="2" charset="-79"/>
              </a:rPr>
              <a:t>2- The Power of Mindset</a:t>
            </a:r>
          </a:p>
        </p:txBody>
      </p:sp>
      <p:sp>
        <p:nvSpPr>
          <p:cNvPr id="5" name="ZoneTexte 4">
            <a:extLst>
              <a:ext uri="{FF2B5EF4-FFF2-40B4-BE49-F238E27FC236}">
                <a16:creationId xmlns:a16="http://schemas.microsoft.com/office/drawing/2014/main" id="{4FBFEFA5-0737-275D-5E66-A361A431DE84}"/>
              </a:ext>
            </a:extLst>
          </p:cNvPr>
          <p:cNvSpPr txBox="1"/>
          <p:nvPr/>
        </p:nvSpPr>
        <p:spPr>
          <a:xfrm>
            <a:off x="8282763" y="5041232"/>
            <a:ext cx="3989447" cy="830997"/>
          </a:xfrm>
          <a:prstGeom prst="rect">
            <a:avLst/>
          </a:prstGeom>
          <a:noFill/>
        </p:spPr>
        <p:txBody>
          <a:bodyPr wrap="square" rtlCol="0">
            <a:spAutoFit/>
          </a:bodyPr>
          <a:lstStyle/>
          <a:p>
            <a:pPr algn="ctr"/>
            <a:r>
              <a:rPr lang="fr-FR" sz="4800" b="1" dirty="0">
                <a:latin typeface="Aptos Narrow" panose="020B0004020202020204" pitchFamily="34" charset="0"/>
                <a:cs typeface="Aharoni" panose="02010803020104030203" pitchFamily="2" charset="-79"/>
              </a:rPr>
              <a:t>3- 10 sessions</a:t>
            </a:r>
          </a:p>
        </p:txBody>
      </p:sp>
      <p:sp>
        <p:nvSpPr>
          <p:cNvPr id="6" name="ZoneTexte 5">
            <a:extLst>
              <a:ext uri="{FF2B5EF4-FFF2-40B4-BE49-F238E27FC236}">
                <a16:creationId xmlns:a16="http://schemas.microsoft.com/office/drawing/2014/main" id="{2EA305E4-1CB2-809C-B8AD-E30A5BD436BB}"/>
              </a:ext>
            </a:extLst>
          </p:cNvPr>
          <p:cNvSpPr txBox="1"/>
          <p:nvPr/>
        </p:nvSpPr>
        <p:spPr>
          <a:xfrm>
            <a:off x="4275224" y="5754997"/>
            <a:ext cx="3007894" cy="523220"/>
          </a:xfrm>
          <a:prstGeom prst="rect">
            <a:avLst/>
          </a:prstGeom>
          <a:noFill/>
        </p:spPr>
        <p:txBody>
          <a:bodyPr wrap="square" rtlCol="0">
            <a:spAutoFit/>
          </a:bodyPr>
          <a:lstStyle/>
          <a:p>
            <a:pPr algn="ctr"/>
            <a:r>
              <a:rPr lang="en-US" sz="2800" b="1" dirty="0">
                <a:latin typeface="Aptos Narrow" panose="020B0004020202020204" pitchFamily="34" charset="0"/>
                <a:cs typeface="Aharoni" panose="02010803020104030203" pitchFamily="2" charset="-79"/>
              </a:rPr>
              <a:t>5- Closing session</a:t>
            </a:r>
          </a:p>
        </p:txBody>
      </p:sp>
      <p:sp>
        <p:nvSpPr>
          <p:cNvPr id="7" name="ZoneTexte 6">
            <a:extLst>
              <a:ext uri="{FF2B5EF4-FFF2-40B4-BE49-F238E27FC236}">
                <a16:creationId xmlns:a16="http://schemas.microsoft.com/office/drawing/2014/main" id="{685B51C4-6D75-87D1-7258-4FEA5992FC5F}"/>
              </a:ext>
            </a:extLst>
          </p:cNvPr>
          <p:cNvSpPr txBox="1"/>
          <p:nvPr/>
        </p:nvSpPr>
        <p:spPr>
          <a:xfrm>
            <a:off x="1110916" y="2762640"/>
            <a:ext cx="5478379" cy="1384995"/>
          </a:xfrm>
          <a:prstGeom prst="rect">
            <a:avLst/>
          </a:prstGeom>
          <a:noFill/>
        </p:spPr>
        <p:txBody>
          <a:bodyPr wrap="square" rtlCol="0">
            <a:spAutoFit/>
          </a:bodyPr>
          <a:lstStyle/>
          <a:p>
            <a:pPr algn="ctr"/>
            <a:r>
              <a:rPr lang="en-US" sz="2800" b="1" dirty="0">
                <a:latin typeface="Aptos Narrow" panose="020B0004020202020204" pitchFamily="34" charset="0"/>
                <a:cs typeface="Aharoni" panose="02010803020104030203" pitchFamily="2" charset="-79"/>
              </a:rPr>
              <a:t>4- Personal or group work (Researches, forums on the JLN platform, Validation tests)</a:t>
            </a:r>
          </a:p>
        </p:txBody>
      </p:sp>
      <p:sp>
        <p:nvSpPr>
          <p:cNvPr id="8" name="Titre 1">
            <a:extLst>
              <a:ext uri="{FF2B5EF4-FFF2-40B4-BE49-F238E27FC236}">
                <a16:creationId xmlns:a16="http://schemas.microsoft.com/office/drawing/2014/main" id="{FE08AFCB-C516-2E6B-B665-CAF283BB21C2}"/>
              </a:ext>
            </a:extLst>
          </p:cNvPr>
          <p:cNvSpPr txBox="1">
            <a:spLocks/>
          </p:cNvSpPr>
          <p:nvPr/>
        </p:nvSpPr>
        <p:spPr>
          <a:xfrm>
            <a:off x="167268" y="0"/>
            <a:ext cx="11328046" cy="1594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en-US"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2 (2/2): </a:t>
            </a:r>
          </a:p>
          <a:p>
            <a:pPr lvl="0" algn="ctr">
              <a:lnSpc>
                <a:spcPct val="100000"/>
              </a:lnSpc>
              <a:spcBef>
                <a:spcPts val="0"/>
              </a:spcBef>
            </a:pPr>
            <a:r>
              <a:rPr lang="en-US"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Participants’ engagement in a self learning journey</a:t>
            </a:r>
          </a:p>
        </p:txBody>
      </p:sp>
      <p:sp>
        <p:nvSpPr>
          <p:cNvPr id="9" name="Ellipse 8">
            <a:extLst>
              <a:ext uri="{FF2B5EF4-FFF2-40B4-BE49-F238E27FC236}">
                <a16:creationId xmlns:a16="http://schemas.microsoft.com/office/drawing/2014/main" id="{D95C6747-8276-B225-63AF-12E9C7561832}"/>
              </a:ext>
            </a:extLst>
          </p:cNvPr>
          <p:cNvSpPr/>
          <p:nvPr/>
        </p:nvSpPr>
        <p:spPr>
          <a:xfrm>
            <a:off x="9813851" y="1594624"/>
            <a:ext cx="375124" cy="30312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latin typeface="Aptos Narrow" panose="020B0004020202020204" pitchFamily="34" charset="0"/>
              </a:rPr>
              <a:t>1</a:t>
            </a:r>
          </a:p>
        </p:txBody>
      </p:sp>
      <p:sp>
        <p:nvSpPr>
          <p:cNvPr id="10" name="Ellipse 9">
            <a:extLst>
              <a:ext uri="{FF2B5EF4-FFF2-40B4-BE49-F238E27FC236}">
                <a16:creationId xmlns:a16="http://schemas.microsoft.com/office/drawing/2014/main" id="{0D7F3D30-5881-5FAF-01A0-6296F2E31E15}"/>
              </a:ext>
            </a:extLst>
          </p:cNvPr>
          <p:cNvSpPr/>
          <p:nvPr/>
        </p:nvSpPr>
        <p:spPr>
          <a:xfrm>
            <a:off x="7379228" y="1998267"/>
            <a:ext cx="499497" cy="39062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latin typeface="Aptos Narrow" panose="020B0004020202020204" pitchFamily="34" charset="0"/>
              </a:rPr>
              <a:t>2</a:t>
            </a:r>
          </a:p>
        </p:txBody>
      </p:sp>
      <p:sp>
        <p:nvSpPr>
          <p:cNvPr id="11" name="Ellipse 10">
            <a:extLst>
              <a:ext uri="{FF2B5EF4-FFF2-40B4-BE49-F238E27FC236}">
                <a16:creationId xmlns:a16="http://schemas.microsoft.com/office/drawing/2014/main" id="{FBB5B7C3-4A3A-D981-BFD7-E1DE261EF0FC}"/>
              </a:ext>
            </a:extLst>
          </p:cNvPr>
          <p:cNvSpPr/>
          <p:nvPr/>
        </p:nvSpPr>
        <p:spPr>
          <a:xfrm>
            <a:off x="10435387" y="3205921"/>
            <a:ext cx="750064" cy="52322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600" b="1" dirty="0">
                <a:latin typeface="Aptos Narrow" panose="020B0004020202020204" pitchFamily="34" charset="0"/>
              </a:rPr>
              <a:t>3</a:t>
            </a:r>
          </a:p>
        </p:txBody>
      </p:sp>
      <p:sp>
        <p:nvSpPr>
          <p:cNvPr id="12" name="Ellipse 11">
            <a:extLst>
              <a:ext uri="{FF2B5EF4-FFF2-40B4-BE49-F238E27FC236}">
                <a16:creationId xmlns:a16="http://schemas.microsoft.com/office/drawing/2014/main" id="{5EE3EDD2-ECC1-8577-0EFF-CB808B6203C0}"/>
              </a:ext>
            </a:extLst>
          </p:cNvPr>
          <p:cNvSpPr/>
          <p:nvPr/>
        </p:nvSpPr>
        <p:spPr>
          <a:xfrm>
            <a:off x="6283842" y="3429000"/>
            <a:ext cx="1031359" cy="67396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400" b="1" dirty="0">
                <a:latin typeface="Aptos Narrow" panose="020B0004020202020204" pitchFamily="34" charset="0"/>
              </a:rPr>
              <a:t>4</a:t>
            </a:r>
          </a:p>
        </p:txBody>
      </p:sp>
      <p:sp>
        <p:nvSpPr>
          <p:cNvPr id="13" name="Ellipse 12">
            <a:extLst>
              <a:ext uri="{FF2B5EF4-FFF2-40B4-BE49-F238E27FC236}">
                <a16:creationId xmlns:a16="http://schemas.microsoft.com/office/drawing/2014/main" id="{7C38E073-0AC9-F82C-004C-89F7F17A9E6E}"/>
              </a:ext>
            </a:extLst>
          </p:cNvPr>
          <p:cNvSpPr/>
          <p:nvPr/>
        </p:nvSpPr>
        <p:spPr>
          <a:xfrm>
            <a:off x="1598428" y="4489301"/>
            <a:ext cx="1378688" cy="975833"/>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6000" b="1" dirty="0">
                <a:latin typeface="Aptos Narrow" panose="020B0004020202020204" pitchFamily="34" charset="0"/>
              </a:rPr>
              <a:t>5</a:t>
            </a:r>
          </a:p>
        </p:txBody>
      </p:sp>
    </p:spTree>
    <p:extLst>
      <p:ext uri="{BB962C8B-B14F-4D97-AF65-F5344CB8AC3E}">
        <p14:creationId xmlns:p14="http://schemas.microsoft.com/office/powerpoint/2010/main" val="4135856698"/>
      </p:ext>
    </p:extLst>
  </p:cSld>
  <p:clrMapOvr>
    <a:masterClrMapping/>
  </p:clrMapOvr>
  <mc:AlternateContent xmlns:mc="http://schemas.openxmlformats.org/markup-compatibility/2006" xmlns:p14="http://schemas.microsoft.com/office/powerpoint/2010/main">
    <mc:Choice Requires="p14">
      <p:transition spd="slow" p14:dur="2000" advTm="147570"/>
    </mc:Choice>
    <mc:Fallback xmlns="">
      <p:transition spd="slow" advTm="14757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9|0.8|0.5|0.6|0.8|0.8"/>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1614</Words>
  <Application>Microsoft Office PowerPoint</Application>
  <PresentationFormat>Grand écran</PresentationFormat>
  <Paragraphs>159</Paragraphs>
  <Slides>19</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19</vt:i4>
      </vt:variant>
    </vt:vector>
  </HeadingPairs>
  <TitlesOfParts>
    <vt:vector size="27" baseType="lpstr">
      <vt:lpstr>Aptos Narrow</vt:lpstr>
      <vt:lpstr>Arial</vt:lpstr>
      <vt:lpstr>Arial Narrow</vt:lpstr>
      <vt:lpstr>Brush Script MT</vt:lpstr>
      <vt:lpstr>Calibri</vt:lpstr>
      <vt:lpstr>Symbol</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Kofi Kumodzi</dc:creator>
  <cp:lastModifiedBy>Kofi Kumodzi</cp:lastModifiedBy>
  <cp:revision>17</cp:revision>
  <dcterms:modified xsi:type="dcterms:W3CDTF">2025-06-06T12:10:27Z</dcterms:modified>
</cp:coreProperties>
</file>