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302" r:id="rId5"/>
    <p:sldId id="319" r:id="rId6"/>
    <p:sldId id="320" r:id="rId7"/>
    <p:sldId id="321" r:id="rId8"/>
    <p:sldId id="322" r:id="rId9"/>
    <p:sldId id="314" r:id="rId10"/>
    <p:sldId id="315" r:id="rId11"/>
    <p:sldId id="316" r:id="rId12"/>
    <p:sldId id="317" r:id="rId13"/>
    <p:sldId id="318" r:id="rId14"/>
    <p:sldId id="284" r:id="rId15"/>
    <p:sldId id="330" r:id="rId16"/>
    <p:sldId id="331" r:id="rId17"/>
    <p:sldId id="332" r:id="rId18"/>
    <p:sldId id="323" r:id="rId19"/>
    <p:sldId id="324" r:id="rId20"/>
    <p:sldId id="325" r:id="rId21"/>
    <p:sldId id="326" r:id="rId22"/>
    <p:sldId id="327" r:id="rId23"/>
    <p:sldId id="328" r:id="rId24"/>
    <p:sldId id="329" r:id="rId25"/>
    <p:sldId id="309" r:id="rId26"/>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CC0099"/>
    <a:srgbClr val="0000CC"/>
    <a:srgbClr val="996633"/>
    <a:srgbClr val="99CCFF"/>
    <a:srgbClr val="0000FF"/>
    <a:srgbClr val="99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3" autoAdjust="0"/>
    <p:restoredTop sz="94660"/>
  </p:normalViewPr>
  <p:slideViewPr>
    <p:cSldViewPr snapToGrid="0">
      <p:cViewPr varScale="1">
        <p:scale>
          <a:sx n="67" d="100"/>
          <a:sy n="67" d="100"/>
        </p:scale>
        <p:origin x="4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fr-FR" sz="20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Développement Organisationnel dans un contexte d’Organisation de la Société Civile Internationale (OSCI)</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fr-FR"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F</a:t>
            </a:r>
            <a:r>
              <a:rPr lang="fr-FR" sz="24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ormation des Responsables des Organisations Membres de la FOASPS en gestion des Associations et Développement Organisationnel (DO)</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298288"/>
            <a:ext cx="12192000" cy="1692771"/>
          </a:xfrm>
          <a:prstGeom prst="rect">
            <a:avLst/>
          </a:prstGeom>
          <a:solidFill>
            <a:srgbClr val="990099"/>
          </a:solidFill>
        </p:spPr>
        <p:txBody>
          <a:bodyPr wrap="square" rtlCol="0">
            <a:spAutoFit/>
          </a:bodyPr>
          <a:lstStyle/>
          <a:p>
            <a:pPr algn="ctr"/>
            <a:r>
              <a:rPr lang="fr-FR" sz="3200" b="1" dirty="0">
                <a:solidFill>
                  <a:schemeClr val="bg1"/>
                </a:solidFill>
                <a:latin typeface="Arial Narrow" panose="020B0606020202030204" pitchFamily="34" charset="0"/>
              </a:rPr>
              <a:t>Module 10 : </a:t>
            </a:r>
          </a:p>
          <a:p>
            <a:pPr algn="ctr"/>
            <a:r>
              <a:rPr lang="fr-FR" sz="4000" b="1" dirty="0">
                <a:solidFill>
                  <a:schemeClr val="bg1"/>
                </a:solidFill>
                <a:latin typeface="Arial Narrow" panose="020B0606020202030204" pitchFamily="34" charset="0"/>
              </a:rPr>
              <a:t>Culture d’entreprise dans une structure à but non lucratif </a:t>
            </a:r>
          </a:p>
          <a:p>
            <a:pPr algn="ctr"/>
            <a:r>
              <a:rPr lang="fr-FR" sz="3200" b="1" dirty="0">
                <a:solidFill>
                  <a:schemeClr val="bg1"/>
                </a:solidFill>
                <a:latin typeface="Arial Narrow" panose="020B0606020202030204" pitchFamily="34" charset="0"/>
              </a:rPr>
              <a:t>(Webinaire 10)</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61250"/>
            <a:ext cx="11864898" cy="12017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10.2 :  </a:t>
            </a:r>
          </a:p>
          <a:p>
            <a:pPr lvl="0">
              <a:lnSpc>
                <a:spcPct val="100000"/>
              </a:lnSpc>
              <a:spcBef>
                <a:spcPts val="0"/>
              </a:spcBef>
            </a:pPr>
            <a:r>
              <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Eléments clés de la culture d’entreprise (2/5)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88655" y="1821995"/>
            <a:ext cx="6755074" cy="474617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600" b="1" kern="100" dirty="0">
                <a:latin typeface="Arial Narrow" panose="020B0606020202030204" pitchFamily="34" charset="0"/>
                <a:ea typeface="Calibri" panose="020F0502020204030204" pitchFamily="34" charset="0"/>
                <a:cs typeface="Times New Roman" panose="02020603050405020304" pitchFamily="18" charset="0"/>
              </a:rPr>
              <a:t>Vision et mission</a:t>
            </a:r>
          </a:p>
          <a:p>
            <a:pPr marL="342900" lvl="1" indent="-342900">
              <a:lnSpc>
                <a:spcPct val="100000"/>
              </a:lnSpc>
              <a:spcBef>
                <a:spcPts val="0"/>
              </a:spcBef>
              <a:buFont typeface="Courier New" panose="02070309020205020404" pitchFamily="49" charset="0"/>
              <a:buChar char="o"/>
            </a:pPr>
            <a:r>
              <a:rPr lang="fr-FR" sz="3000" kern="100" dirty="0">
                <a:latin typeface="Arial Narrow" panose="020B0606020202030204" pitchFamily="34" charset="0"/>
                <a:ea typeface="Calibri" panose="020F0502020204030204" pitchFamily="34" charset="0"/>
                <a:cs typeface="Times New Roman" panose="02020603050405020304" pitchFamily="18" charset="0"/>
              </a:rPr>
              <a:t>La vision et la mission de l’association sont-elles clairement définies dans les textes légaux ?</a:t>
            </a:r>
          </a:p>
          <a:p>
            <a:pPr marL="342900" lvl="1" indent="-342900">
              <a:lnSpc>
                <a:spcPct val="100000"/>
              </a:lnSpc>
              <a:spcBef>
                <a:spcPts val="0"/>
              </a:spcBef>
              <a:buFont typeface="Courier New" panose="02070309020205020404" pitchFamily="49" charset="0"/>
              <a:buChar char="o"/>
            </a:pPr>
            <a:r>
              <a:rPr lang="fr-FR" sz="3000" kern="100" dirty="0">
                <a:latin typeface="Arial Narrow" panose="020B0606020202030204" pitchFamily="34" charset="0"/>
                <a:ea typeface="Calibri" panose="020F0502020204030204" pitchFamily="34" charset="0"/>
                <a:cs typeface="Times New Roman" panose="02020603050405020304" pitchFamily="18" charset="0"/>
              </a:rPr>
              <a:t>Cette vision et missions indiquent-elles une orientation (Humanitaire, social, inclusion, stratégique pour le pays ou la communauté, etc…) ?</a:t>
            </a:r>
          </a:p>
          <a:p>
            <a:pPr marL="342900" lvl="1" indent="-342900">
              <a:lnSpc>
                <a:spcPct val="100000"/>
              </a:lnSpc>
              <a:spcBef>
                <a:spcPts val="0"/>
              </a:spcBef>
              <a:buFont typeface="Courier New" panose="02070309020205020404" pitchFamily="49" charset="0"/>
              <a:buChar char="o"/>
            </a:pPr>
            <a:r>
              <a:rPr lang="fr-FR" sz="3000" kern="100" dirty="0">
                <a:latin typeface="Arial Narrow" panose="020B0606020202030204" pitchFamily="34" charset="0"/>
                <a:ea typeface="Calibri" panose="020F0502020204030204" pitchFamily="34" charset="0"/>
                <a:cs typeface="Times New Roman" panose="02020603050405020304" pitchFamily="18" charset="0"/>
              </a:rPr>
              <a:t>Comment ces éléments peuvent-ils impacter la culture d’entreprise de notre association ? </a:t>
            </a:r>
            <a:endParaRPr lang="fr-FR" sz="3000" dirty="0">
              <a:latin typeface="Arial Narrow" panose="020B0606020202030204" pitchFamily="34" charset="0"/>
            </a:endParaRPr>
          </a:p>
        </p:txBody>
      </p:sp>
      <p:pic>
        <p:nvPicPr>
          <p:cNvPr id="2" name="Image 1">
            <a:extLst>
              <a:ext uri="{FF2B5EF4-FFF2-40B4-BE49-F238E27FC236}">
                <a16:creationId xmlns:a16="http://schemas.microsoft.com/office/drawing/2014/main" id="{FEDF59B5-ABDF-0A7F-6BD4-253C75687EB4}"/>
              </a:ext>
            </a:extLst>
          </p:cNvPr>
          <p:cNvPicPr>
            <a:picLocks noChangeAspect="1"/>
          </p:cNvPicPr>
          <p:nvPr/>
        </p:nvPicPr>
        <p:blipFill rotWithShape="1">
          <a:blip r:embed="rId2"/>
          <a:srcRect l="20040" r="24630"/>
          <a:stretch/>
        </p:blipFill>
        <p:spPr>
          <a:xfrm>
            <a:off x="7076315" y="1821994"/>
            <a:ext cx="4884412" cy="4746179"/>
          </a:xfrm>
          <a:prstGeom prst="rect">
            <a:avLst/>
          </a:prstGeom>
        </p:spPr>
      </p:pic>
    </p:spTree>
    <p:extLst>
      <p:ext uri="{BB962C8B-B14F-4D97-AF65-F5344CB8AC3E}">
        <p14:creationId xmlns:p14="http://schemas.microsoft.com/office/powerpoint/2010/main" val="31111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261250"/>
            <a:ext cx="11864898" cy="1132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10.2 :  </a:t>
            </a:r>
          </a:p>
          <a:p>
            <a:pPr lvl="0">
              <a:lnSpc>
                <a:spcPct val="100000"/>
              </a:lnSpc>
              <a:spcBef>
                <a:spcPts val="0"/>
              </a:spcBef>
            </a:pPr>
            <a:r>
              <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Eléments clés de la culture d’entreprise (3/5)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31551" y="1736271"/>
            <a:ext cx="7169412" cy="486047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4000" b="1" kern="100" dirty="0">
                <a:latin typeface="Arial Narrow" panose="020B0606020202030204" pitchFamily="34" charset="0"/>
                <a:ea typeface="Calibri" panose="020F0502020204030204" pitchFamily="34" charset="0"/>
                <a:cs typeface="Times New Roman" panose="02020603050405020304" pitchFamily="18" charset="0"/>
              </a:rPr>
              <a:t>Valeurs communes</a:t>
            </a:r>
          </a:p>
          <a:p>
            <a:pPr marL="342900" lvl="1" indent="-342900">
              <a:lnSpc>
                <a:spcPct val="100000"/>
              </a:lnSpc>
              <a:spcBef>
                <a:spcPts val="0"/>
              </a:spcBef>
              <a:buFont typeface="Courier New" panose="02070309020205020404" pitchFamily="49" charset="0"/>
              <a:buChar char="o"/>
            </a:pPr>
            <a:r>
              <a:rPr lang="fr-FR" sz="3000" dirty="0">
                <a:latin typeface="Arial Narrow" panose="020B0606020202030204" pitchFamily="34" charset="0"/>
              </a:rPr>
              <a:t>Où trouve-t-on les valeurs de l’association ?</a:t>
            </a:r>
          </a:p>
          <a:p>
            <a:pPr marL="342900" lvl="1" indent="-342900">
              <a:lnSpc>
                <a:spcPct val="100000"/>
              </a:lnSpc>
              <a:spcBef>
                <a:spcPts val="0"/>
              </a:spcBef>
              <a:buFont typeface="Courier New" panose="02070309020205020404" pitchFamily="49" charset="0"/>
              <a:buChar char="o"/>
            </a:pPr>
            <a:r>
              <a:rPr lang="fr-FR" sz="3000" dirty="0">
                <a:latin typeface="Arial Narrow" panose="020B0606020202030204" pitchFamily="34" charset="0"/>
              </a:rPr>
              <a:t>Dans une charte d’éthique</a:t>
            </a:r>
          </a:p>
          <a:p>
            <a:pPr marL="342900" lvl="1" indent="-342900">
              <a:lnSpc>
                <a:spcPct val="100000"/>
              </a:lnSpc>
              <a:spcBef>
                <a:spcPts val="0"/>
              </a:spcBef>
              <a:buFont typeface="Courier New" panose="02070309020205020404" pitchFamily="49" charset="0"/>
              <a:buChar char="o"/>
            </a:pPr>
            <a:r>
              <a:rPr lang="fr-FR" sz="3000" dirty="0">
                <a:latin typeface="Arial Narrow" panose="020B0606020202030204" pitchFamily="34" charset="0"/>
              </a:rPr>
              <a:t>Dans les principes directeurs de l’association</a:t>
            </a:r>
          </a:p>
          <a:p>
            <a:pPr marL="342900" lvl="1" indent="-342900">
              <a:lnSpc>
                <a:spcPct val="100000"/>
              </a:lnSpc>
              <a:spcBef>
                <a:spcPts val="0"/>
              </a:spcBef>
              <a:buFont typeface="Courier New" panose="02070309020205020404" pitchFamily="49" charset="0"/>
              <a:buChar char="o"/>
            </a:pPr>
            <a:r>
              <a:rPr lang="fr-FR" sz="3000" dirty="0">
                <a:latin typeface="Arial Narrow" panose="020B0606020202030204" pitchFamily="34" charset="0"/>
              </a:rPr>
              <a:t>Comment fait-on lorsqu’aucun document n’encadre pas les valeurs communes ?</a:t>
            </a:r>
          </a:p>
          <a:p>
            <a:pPr marL="800100" lvl="2" indent="-342900">
              <a:lnSpc>
                <a:spcPct val="100000"/>
              </a:lnSpc>
              <a:spcBef>
                <a:spcPts val="0"/>
              </a:spcBef>
              <a:buFont typeface="Courier New" panose="02070309020205020404" pitchFamily="49" charset="0"/>
              <a:buChar char="o"/>
            </a:pPr>
            <a:r>
              <a:rPr lang="fr-FR" sz="3000" dirty="0">
                <a:latin typeface="Arial Narrow" panose="020B0606020202030204" pitchFamily="34" charset="0"/>
              </a:rPr>
              <a:t>Lors d’un exercice approprié pour identifier les valeurs communes à la grande majorité</a:t>
            </a:r>
          </a:p>
          <a:p>
            <a:pPr marL="800100" lvl="2" indent="-342900">
              <a:lnSpc>
                <a:spcPct val="100000"/>
              </a:lnSpc>
              <a:spcBef>
                <a:spcPts val="0"/>
              </a:spcBef>
              <a:buFont typeface="Courier New" panose="02070309020205020404" pitchFamily="49" charset="0"/>
              <a:buChar char="o"/>
            </a:pPr>
            <a:r>
              <a:rPr lang="fr-FR" sz="3000" dirty="0">
                <a:latin typeface="Arial Narrow" panose="020B0606020202030204" pitchFamily="34" charset="0"/>
              </a:rPr>
              <a:t>Rédaction du document par un comité dédié</a:t>
            </a:r>
          </a:p>
          <a:p>
            <a:pPr marL="800100" lvl="2" indent="-342900">
              <a:lnSpc>
                <a:spcPct val="100000"/>
              </a:lnSpc>
              <a:spcBef>
                <a:spcPts val="0"/>
              </a:spcBef>
              <a:buFont typeface="Courier New" panose="02070309020205020404" pitchFamily="49" charset="0"/>
              <a:buChar char="o"/>
            </a:pPr>
            <a:r>
              <a:rPr lang="fr-FR" sz="3000" dirty="0">
                <a:latin typeface="Arial Narrow" panose="020B0606020202030204" pitchFamily="34" charset="0"/>
              </a:rPr>
              <a:t>Une large concertation pour validation finale</a:t>
            </a:r>
          </a:p>
        </p:txBody>
      </p:sp>
      <p:pic>
        <p:nvPicPr>
          <p:cNvPr id="2" name="Image 1">
            <a:extLst>
              <a:ext uri="{FF2B5EF4-FFF2-40B4-BE49-F238E27FC236}">
                <a16:creationId xmlns:a16="http://schemas.microsoft.com/office/drawing/2014/main" id="{55806E85-5FAC-54D0-7A8D-8E3246B0A6A5}"/>
              </a:ext>
            </a:extLst>
          </p:cNvPr>
          <p:cNvPicPr>
            <a:picLocks noChangeAspect="1"/>
          </p:cNvPicPr>
          <p:nvPr/>
        </p:nvPicPr>
        <p:blipFill rotWithShape="1">
          <a:blip r:embed="rId2"/>
          <a:srcRect l="19175" r="10000"/>
          <a:stretch/>
        </p:blipFill>
        <p:spPr>
          <a:xfrm>
            <a:off x="7700963" y="2185637"/>
            <a:ext cx="4213186" cy="3961745"/>
          </a:xfrm>
          <a:prstGeom prst="rect">
            <a:avLst/>
          </a:prstGeom>
        </p:spPr>
      </p:pic>
    </p:spTree>
    <p:extLst>
      <p:ext uri="{BB962C8B-B14F-4D97-AF65-F5344CB8AC3E}">
        <p14:creationId xmlns:p14="http://schemas.microsoft.com/office/powerpoint/2010/main" val="1191181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42875"/>
            <a:ext cx="11864898" cy="1357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10.2 :  </a:t>
            </a:r>
          </a:p>
          <a:p>
            <a:pPr lvl="0">
              <a:lnSpc>
                <a:spcPct val="100000"/>
              </a:lnSpc>
              <a:spcBef>
                <a:spcPts val="0"/>
              </a:spcBef>
            </a:pPr>
            <a:r>
              <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Eléments clés de la culture d’entreprise (4/5)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31551" y="1757363"/>
            <a:ext cx="6154999" cy="4839387"/>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600" b="1" kern="100" dirty="0">
                <a:latin typeface="Arial Narrow" panose="020B0606020202030204" pitchFamily="34" charset="0"/>
                <a:ea typeface="Calibri" panose="020F0502020204030204" pitchFamily="34" charset="0"/>
                <a:cs typeface="Times New Roman" panose="02020603050405020304" pitchFamily="18" charset="0"/>
              </a:rPr>
              <a:t>Modes opératoires d’action</a:t>
            </a:r>
          </a:p>
          <a:p>
            <a:pPr marL="342900" lvl="1" indent="-342900">
              <a:lnSpc>
                <a:spcPct val="100000"/>
              </a:lnSpc>
              <a:spcBef>
                <a:spcPts val="0"/>
              </a:spcBef>
              <a:buFont typeface="Courier New" panose="02070309020205020404" pitchFamily="49" charset="0"/>
              <a:buChar char="o"/>
            </a:pPr>
            <a:r>
              <a:rPr lang="fr-FR" sz="2600" kern="100" dirty="0">
                <a:latin typeface="Arial Narrow" panose="020B0606020202030204" pitchFamily="34" charset="0"/>
                <a:ea typeface="Calibri" panose="020F0502020204030204" pitchFamily="34" charset="0"/>
                <a:cs typeface="Times New Roman" panose="02020603050405020304" pitchFamily="18" charset="0"/>
              </a:rPr>
              <a:t>Il s’agit d’un aspect stratégique de la façon dont l’association intervient. </a:t>
            </a:r>
          </a:p>
          <a:p>
            <a:pPr marL="342900" lvl="1" indent="-342900">
              <a:lnSpc>
                <a:spcPct val="100000"/>
              </a:lnSpc>
              <a:spcBef>
                <a:spcPts val="0"/>
              </a:spcBef>
              <a:buFont typeface="Courier New" panose="02070309020205020404" pitchFamily="49" charset="0"/>
              <a:buChar char="o"/>
            </a:pPr>
            <a:r>
              <a:rPr lang="fr-FR" sz="2600" kern="100" dirty="0">
                <a:latin typeface="Arial Narrow" panose="020B0606020202030204" pitchFamily="34" charset="0"/>
                <a:ea typeface="Calibri" panose="020F0502020204030204" pitchFamily="34" charset="0"/>
                <a:cs typeface="Times New Roman" panose="02020603050405020304" pitchFamily="18" charset="0"/>
              </a:rPr>
              <a:t>On peut procéder par </a:t>
            </a:r>
          </a:p>
          <a:p>
            <a:pPr marL="800100" lvl="2" indent="-342900">
              <a:lnSpc>
                <a:spcPct val="100000"/>
              </a:lnSpc>
              <a:spcBef>
                <a:spcPts val="0"/>
              </a:spcBef>
              <a:buFont typeface="Courier New" panose="02070309020205020404" pitchFamily="49" charset="0"/>
              <a:buChar char="o"/>
            </a:pPr>
            <a:r>
              <a:rPr lang="fr-FR" sz="2600" kern="100" dirty="0">
                <a:latin typeface="Arial Narrow" panose="020B0606020202030204" pitchFamily="34" charset="0"/>
                <a:ea typeface="Calibri" panose="020F0502020204030204" pitchFamily="34" charset="0"/>
                <a:cs typeface="Times New Roman" panose="02020603050405020304" pitchFamily="18" charset="0"/>
              </a:rPr>
              <a:t>Interventions directes (exécution avec les agents de l’association)</a:t>
            </a:r>
          </a:p>
          <a:p>
            <a:pPr marL="800100" lvl="2" indent="-342900">
              <a:lnSpc>
                <a:spcPct val="100000"/>
              </a:lnSpc>
              <a:spcBef>
                <a:spcPts val="0"/>
              </a:spcBef>
              <a:buFont typeface="Courier New" panose="02070309020205020404" pitchFamily="49" charset="0"/>
              <a:buChar char="o"/>
            </a:pPr>
            <a:r>
              <a:rPr lang="fr-FR" sz="2600" kern="100" dirty="0">
                <a:latin typeface="Arial Narrow" panose="020B0606020202030204" pitchFamily="34" charset="0"/>
                <a:ea typeface="Calibri" panose="020F0502020204030204" pitchFamily="34" charset="0"/>
                <a:cs typeface="Times New Roman" panose="02020603050405020304" pitchFamily="18" charset="0"/>
              </a:rPr>
              <a:t>Intervention par ‘’sous-traitance’’ aux partenaires de mise en œuvre </a:t>
            </a:r>
          </a:p>
          <a:p>
            <a:pPr marL="800100" lvl="2" indent="-342900">
              <a:lnSpc>
                <a:spcPct val="100000"/>
              </a:lnSpc>
              <a:spcBef>
                <a:spcPts val="0"/>
              </a:spcBef>
              <a:buFont typeface="Courier New" panose="02070309020205020404" pitchFamily="49" charset="0"/>
              <a:buChar char="o"/>
            </a:pPr>
            <a:r>
              <a:rPr lang="fr-FR" sz="2600" kern="100" dirty="0">
                <a:latin typeface="Arial Narrow" panose="020B0606020202030204" pitchFamily="34" charset="0"/>
                <a:ea typeface="Calibri" panose="020F0502020204030204" pitchFamily="34" charset="0"/>
                <a:cs typeface="Times New Roman" panose="02020603050405020304" pitchFamily="18" charset="0"/>
              </a:rPr>
              <a:t>L’approche partenariat et réseautage</a:t>
            </a:r>
          </a:p>
          <a:p>
            <a:pPr marL="342900" lvl="1" indent="-342900">
              <a:lnSpc>
                <a:spcPct val="100000"/>
              </a:lnSpc>
              <a:spcBef>
                <a:spcPts val="0"/>
              </a:spcBef>
              <a:buFont typeface="Courier New" panose="02070309020205020404" pitchFamily="49" charset="0"/>
              <a:buChar char="o"/>
            </a:pPr>
            <a:r>
              <a:rPr lang="fr-FR" sz="2600" kern="100" dirty="0">
                <a:latin typeface="Arial Narrow" panose="020B0606020202030204" pitchFamily="34" charset="0"/>
                <a:ea typeface="Calibri" panose="020F0502020204030204" pitchFamily="34" charset="0"/>
                <a:cs typeface="Times New Roman" panose="02020603050405020304" pitchFamily="18" charset="0"/>
              </a:rPr>
              <a:t>L’association opte-t-elle pour recourir aux AGR ou seulement reposer sur les subventions?</a:t>
            </a:r>
          </a:p>
        </p:txBody>
      </p:sp>
      <p:pic>
        <p:nvPicPr>
          <p:cNvPr id="2" name="Image 1">
            <a:extLst>
              <a:ext uri="{FF2B5EF4-FFF2-40B4-BE49-F238E27FC236}">
                <a16:creationId xmlns:a16="http://schemas.microsoft.com/office/drawing/2014/main" id="{90ADC2D0-595F-6C22-A8FF-5BE274D0AF97}"/>
              </a:ext>
            </a:extLst>
          </p:cNvPr>
          <p:cNvPicPr>
            <a:picLocks noChangeAspect="1"/>
          </p:cNvPicPr>
          <p:nvPr/>
        </p:nvPicPr>
        <p:blipFill rotWithShape="1">
          <a:blip r:embed="rId2"/>
          <a:srcRect l="10726" r="10442"/>
          <a:stretch/>
        </p:blipFill>
        <p:spPr>
          <a:xfrm>
            <a:off x="6664749" y="1757363"/>
            <a:ext cx="4995700" cy="4839387"/>
          </a:xfrm>
          <a:prstGeom prst="rect">
            <a:avLst/>
          </a:prstGeom>
        </p:spPr>
      </p:pic>
    </p:spTree>
    <p:extLst>
      <p:ext uri="{BB962C8B-B14F-4D97-AF65-F5344CB8AC3E}">
        <p14:creationId xmlns:p14="http://schemas.microsoft.com/office/powerpoint/2010/main" val="2113974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42880"/>
            <a:ext cx="11864898" cy="13846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10.2 :  </a:t>
            </a:r>
          </a:p>
          <a:p>
            <a:pPr lvl="0">
              <a:lnSpc>
                <a:spcPct val="100000"/>
              </a:lnSpc>
              <a:spcBef>
                <a:spcPts val="0"/>
              </a:spcBef>
            </a:pPr>
            <a:r>
              <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Eléments clés de la culture d’entreprise (5/5)</a:t>
            </a:r>
            <a:endParaRPr lang="fr-FR" sz="5000" b="1" kern="100" dirty="0">
              <a:solidFill>
                <a:srgbClr val="FFC000"/>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31552" y="1700213"/>
            <a:ext cx="6255012" cy="5014907"/>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600" b="1" kern="100" dirty="0">
                <a:latin typeface="Arial Narrow" panose="020B0606020202030204" pitchFamily="34" charset="0"/>
                <a:ea typeface="Calibri" panose="020F0502020204030204" pitchFamily="34" charset="0"/>
                <a:cs typeface="Times New Roman" panose="02020603050405020304" pitchFamily="18" charset="0"/>
              </a:rPr>
              <a:t>Communication globale</a:t>
            </a:r>
          </a:p>
          <a:p>
            <a:pPr marL="342900" lvl="1" indent="-342900">
              <a:lnSpc>
                <a:spcPct val="100000"/>
              </a:lnSpc>
              <a:spcBef>
                <a:spcPts val="0"/>
              </a:spcBef>
              <a:buFont typeface="Courier New" panose="02070309020205020404" pitchFamily="49" charset="0"/>
              <a:buChar char="o"/>
            </a:pPr>
            <a:r>
              <a:rPr lang="fr-FR" dirty="0">
                <a:latin typeface="Arial Narrow" panose="020B0606020202030204" pitchFamily="34" charset="0"/>
              </a:rPr>
              <a:t>Il s’agit un aspect auquel il faut accorder une grande importance, par :</a:t>
            </a:r>
          </a:p>
          <a:p>
            <a:pPr marL="342900" lvl="1" indent="-342900">
              <a:lnSpc>
                <a:spcPct val="100000"/>
              </a:lnSpc>
              <a:spcBef>
                <a:spcPts val="0"/>
              </a:spcBef>
              <a:buFont typeface="Courier New" panose="02070309020205020404" pitchFamily="49" charset="0"/>
              <a:buChar char="o"/>
            </a:pPr>
            <a:r>
              <a:rPr lang="fr-FR" b="1" dirty="0">
                <a:latin typeface="Arial Narrow" panose="020B0606020202030204" pitchFamily="34" charset="0"/>
              </a:rPr>
              <a:t>Une stratégie de communication interne :</a:t>
            </a:r>
          </a:p>
          <a:p>
            <a:pPr marL="800100" lvl="2" indent="-342900">
              <a:lnSpc>
                <a:spcPct val="100000"/>
              </a:lnSpc>
              <a:spcBef>
                <a:spcPts val="0"/>
              </a:spcBef>
              <a:buFont typeface="Courier New" panose="02070309020205020404" pitchFamily="49" charset="0"/>
              <a:buChar char="o"/>
            </a:pPr>
            <a:r>
              <a:rPr lang="fr-FR" sz="2400" dirty="0">
                <a:latin typeface="Arial Narrow" panose="020B0606020202030204" pitchFamily="34" charset="0"/>
              </a:rPr>
              <a:t>Gère le comment l’information circule au sein de l’association en vue de l’implication de tous</a:t>
            </a:r>
          </a:p>
          <a:p>
            <a:pPr marL="342900" lvl="1" indent="-342900">
              <a:lnSpc>
                <a:spcPct val="100000"/>
              </a:lnSpc>
              <a:spcBef>
                <a:spcPts val="0"/>
              </a:spcBef>
              <a:buFont typeface="Courier New" panose="02070309020205020404" pitchFamily="49" charset="0"/>
              <a:buChar char="o"/>
            </a:pPr>
            <a:r>
              <a:rPr lang="fr-FR" b="1" dirty="0">
                <a:latin typeface="Arial Narrow" panose="020B0606020202030204" pitchFamily="34" charset="0"/>
              </a:rPr>
              <a:t>Une stratégie de communication externe :</a:t>
            </a:r>
          </a:p>
          <a:p>
            <a:pPr marL="800100" lvl="2" indent="-342900">
              <a:lnSpc>
                <a:spcPct val="100000"/>
              </a:lnSpc>
              <a:spcBef>
                <a:spcPts val="0"/>
              </a:spcBef>
              <a:buFont typeface="Courier New" panose="02070309020205020404" pitchFamily="49" charset="0"/>
              <a:buChar char="o"/>
            </a:pPr>
            <a:r>
              <a:rPr lang="fr-FR" sz="2400" dirty="0">
                <a:latin typeface="Arial Narrow" panose="020B0606020202030204" pitchFamily="34" charset="0"/>
              </a:rPr>
              <a:t>Gère les moyens et outils de partage de l’information avec les cibles en dehors de l’association</a:t>
            </a:r>
          </a:p>
          <a:p>
            <a:pPr marL="342900" lvl="1" indent="-342900">
              <a:lnSpc>
                <a:spcPct val="100000"/>
              </a:lnSpc>
              <a:spcBef>
                <a:spcPts val="0"/>
              </a:spcBef>
              <a:buFont typeface="Courier New" panose="02070309020205020404" pitchFamily="49" charset="0"/>
              <a:buChar char="o"/>
            </a:pPr>
            <a:r>
              <a:rPr lang="fr-FR" b="1" dirty="0">
                <a:latin typeface="Arial Narrow" panose="020B0606020202030204" pitchFamily="34" charset="0"/>
              </a:rPr>
              <a:t>Une stratégie de communication globale :</a:t>
            </a:r>
          </a:p>
          <a:p>
            <a:pPr marL="800100" lvl="2" indent="-342900">
              <a:lnSpc>
                <a:spcPct val="100000"/>
              </a:lnSpc>
              <a:spcBef>
                <a:spcPts val="0"/>
              </a:spcBef>
              <a:buFont typeface="Courier New" panose="02070309020205020404" pitchFamily="49" charset="0"/>
              <a:buChar char="o"/>
            </a:pPr>
            <a:r>
              <a:rPr lang="fr-FR" sz="2400" dirty="0">
                <a:latin typeface="Arial Narrow" panose="020B0606020202030204" pitchFamily="34" charset="0"/>
              </a:rPr>
              <a:t>S’assure de la cohérence entre les deux stratégies</a:t>
            </a:r>
          </a:p>
        </p:txBody>
      </p:sp>
      <p:pic>
        <p:nvPicPr>
          <p:cNvPr id="2" name="Image 1">
            <a:extLst>
              <a:ext uri="{FF2B5EF4-FFF2-40B4-BE49-F238E27FC236}">
                <a16:creationId xmlns:a16="http://schemas.microsoft.com/office/drawing/2014/main" id="{48DAC462-5E83-B895-AB2B-A41E4BC84E2F}"/>
              </a:ext>
            </a:extLst>
          </p:cNvPr>
          <p:cNvPicPr>
            <a:picLocks noChangeAspect="1"/>
          </p:cNvPicPr>
          <p:nvPr/>
        </p:nvPicPr>
        <p:blipFill rotWithShape="1">
          <a:blip r:embed="rId2"/>
          <a:srcRect l="15306" r="6001"/>
          <a:stretch/>
        </p:blipFill>
        <p:spPr>
          <a:xfrm>
            <a:off x="6786564" y="1757358"/>
            <a:ext cx="4873884" cy="4957762"/>
          </a:xfrm>
          <a:prstGeom prst="rect">
            <a:avLst/>
          </a:prstGeom>
        </p:spPr>
      </p:pic>
    </p:spTree>
    <p:extLst>
      <p:ext uri="{BB962C8B-B14F-4D97-AF65-F5344CB8AC3E}">
        <p14:creationId xmlns:p14="http://schemas.microsoft.com/office/powerpoint/2010/main" val="78500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Gestion des connaissances pour la pérennisation (1/6)</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99830" y="1671638"/>
            <a:ext cx="6916459"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fr-FR" sz="2900" kern="0" dirty="0">
                <a:solidFill>
                  <a:srgbClr val="333333"/>
                </a:solidFill>
                <a:latin typeface="Arial Narrow" panose="020B0606020202030204" pitchFamily="34" charset="0"/>
                <a:cs typeface="Times New Roman" panose="02020603050405020304" pitchFamily="18" charset="0"/>
              </a:rPr>
              <a:t>La gestion des connaissances est un gage de durabilité des organisations</a:t>
            </a:r>
          </a:p>
          <a:p>
            <a:pPr fontAlgn="base">
              <a:lnSpc>
                <a:spcPct val="100000"/>
              </a:lnSpc>
              <a:spcBef>
                <a:spcPts val="0"/>
              </a:spcBef>
            </a:pPr>
            <a:r>
              <a:rPr lang="fr-FR" sz="2900" kern="0" dirty="0">
                <a:solidFill>
                  <a:srgbClr val="333333"/>
                </a:solidFill>
                <a:latin typeface="Arial Narrow" panose="020B0606020202030204" pitchFamily="34" charset="0"/>
                <a:cs typeface="Times New Roman" panose="02020603050405020304" pitchFamily="18" charset="0"/>
              </a:rPr>
              <a:t>Elle se définit comme le processus qui consiste à rechercher, organiser, conserver et diffuser des informations afin qu'un groupe spécifique de personnes puisse accéder et travailler avec ces informations</a:t>
            </a:r>
          </a:p>
          <a:p>
            <a:pPr fontAlgn="base">
              <a:lnSpc>
                <a:spcPct val="100000"/>
              </a:lnSpc>
              <a:spcBef>
                <a:spcPts val="0"/>
              </a:spcBef>
            </a:pPr>
            <a:r>
              <a:rPr lang="fr-FR" sz="2900" kern="0" dirty="0">
                <a:solidFill>
                  <a:srgbClr val="333333"/>
                </a:solidFill>
                <a:latin typeface="Arial Narrow" panose="020B0606020202030204" pitchFamily="34" charset="0"/>
                <a:cs typeface="Times New Roman" panose="02020603050405020304" pitchFamily="18" charset="0"/>
              </a:rPr>
              <a:t>Un processus standardisé de gestion des connaissances aide une association à bien organiser ses activités à long terme et à rester efficace. </a:t>
            </a:r>
          </a:p>
        </p:txBody>
      </p:sp>
      <p:pic>
        <p:nvPicPr>
          <p:cNvPr id="2" name="Image 1">
            <a:extLst>
              <a:ext uri="{FF2B5EF4-FFF2-40B4-BE49-F238E27FC236}">
                <a16:creationId xmlns:a16="http://schemas.microsoft.com/office/drawing/2014/main" id="{9891B653-911C-D880-617D-C475586A62CA}"/>
              </a:ext>
            </a:extLst>
          </p:cNvPr>
          <p:cNvPicPr>
            <a:picLocks noChangeAspect="1"/>
          </p:cNvPicPr>
          <p:nvPr/>
        </p:nvPicPr>
        <p:blipFill rotWithShape="1">
          <a:blip r:embed="rId2"/>
          <a:srcRect l="10044"/>
          <a:stretch/>
        </p:blipFill>
        <p:spPr>
          <a:xfrm>
            <a:off x="7316289" y="1671637"/>
            <a:ext cx="4459791" cy="4957761"/>
          </a:xfrm>
          <a:prstGeom prst="rect">
            <a:avLst/>
          </a:prstGeom>
        </p:spPr>
      </p:pic>
    </p:spTree>
    <p:extLst>
      <p:ext uri="{BB962C8B-B14F-4D97-AF65-F5344CB8AC3E}">
        <p14:creationId xmlns:p14="http://schemas.microsoft.com/office/powerpoint/2010/main" val="23197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Gestion des connaissances pour la pérennisation (2/6)</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7115397"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fr-FR" b="1" dirty="0">
                <a:solidFill>
                  <a:srgbClr val="0000CC"/>
                </a:solidFill>
                <a:latin typeface="Arial Narrow" panose="020B0606020202030204" pitchFamily="34" charset="0"/>
              </a:rPr>
              <a:t>T</a:t>
            </a:r>
            <a:r>
              <a:rPr lang="fr-FR" b="1" i="0" dirty="0">
                <a:solidFill>
                  <a:srgbClr val="0000CC"/>
                </a:solidFill>
                <a:effectLst/>
                <a:latin typeface="Arial Narrow" panose="020B0606020202030204" pitchFamily="34" charset="0"/>
              </a:rPr>
              <a:t>rois types de connaissances à considérer : </a:t>
            </a:r>
          </a:p>
          <a:p>
            <a:pPr algn="l" fontAlgn="base">
              <a:lnSpc>
                <a:spcPct val="100000"/>
              </a:lnSpc>
              <a:spcBef>
                <a:spcPts val="0"/>
              </a:spcBef>
              <a:buFont typeface="Arial" panose="020B0604020202020204" pitchFamily="34" charset="0"/>
              <a:buChar char="•"/>
            </a:pPr>
            <a:r>
              <a:rPr lang="fr-FR" b="1" i="0" dirty="0">
                <a:solidFill>
                  <a:srgbClr val="161616"/>
                </a:solidFill>
                <a:effectLst/>
                <a:latin typeface="Arial Narrow" panose="020B0606020202030204" pitchFamily="34" charset="0"/>
              </a:rPr>
              <a:t>Connaissances tacites :</a:t>
            </a:r>
            <a:r>
              <a:rPr lang="fr-FR" b="0" i="0" dirty="0">
                <a:solidFill>
                  <a:srgbClr val="161616"/>
                </a:solidFill>
                <a:effectLst/>
                <a:latin typeface="Arial Narrow" panose="020B0606020202030204" pitchFamily="34" charset="0"/>
              </a:rPr>
              <a:t> </a:t>
            </a:r>
          </a:p>
          <a:p>
            <a:pPr lvl="1" fontAlgn="base">
              <a:lnSpc>
                <a:spcPct val="100000"/>
              </a:lnSpc>
              <a:spcBef>
                <a:spcPts val="0"/>
              </a:spcBef>
            </a:pPr>
            <a:r>
              <a:rPr lang="fr-FR" sz="2800" b="0" i="0" dirty="0">
                <a:solidFill>
                  <a:srgbClr val="161616"/>
                </a:solidFill>
                <a:effectLst/>
                <a:latin typeface="Arial Narrow" panose="020B0606020202030204" pitchFamily="34" charset="0"/>
              </a:rPr>
              <a:t>Ces connaissances sont généralement acquises par l'expérience, et sont comprises intuitivement.</a:t>
            </a:r>
          </a:p>
          <a:p>
            <a:pPr lvl="1" fontAlgn="base">
              <a:lnSpc>
                <a:spcPct val="100000"/>
              </a:lnSpc>
              <a:spcBef>
                <a:spcPts val="0"/>
              </a:spcBef>
            </a:pPr>
            <a:r>
              <a:rPr lang="fr-FR" sz="2800" dirty="0">
                <a:solidFill>
                  <a:srgbClr val="161616"/>
                </a:solidFill>
                <a:latin typeface="Arial Narrow" panose="020B0606020202030204" pitchFamily="34" charset="0"/>
              </a:rPr>
              <a:t>I</a:t>
            </a:r>
            <a:r>
              <a:rPr lang="fr-FR" sz="2800" b="0" i="0" dirty="0">
                <a:solidFill>
                  <a:srgbClr val="161616"/>
                </a:solidFill>
                <a:effectLst/>
                <a:latin typeface="Arial Narrow" panose="020B0606020202030204" pitchFamily="34" charset="0"/>
              </a:rPr>
              <a:t>l est difficile de les articuler et de les codifier, et donc de les transmettre à d'autres personnes.</a:t>
            </a:r>
          </a:p>
          <a:p>
            <a:pPr lvl="1" fontAlgn="base">
              <a:lnSpc>
                <a:spcPct val="100000"/>
              </a:lnSpc>
              <a:spcBef>
                <a:spcPts val="0"/>
              </a:spcBef>
            </a:pPr>
            <a:r>
              <a:rPr lang="fr-FR" sz="2800" b="0" i="0" dirty="0">
                <a:solidFill>
                  <a:srgbClr val="161616"/>
                </a:solidFill>
                <a:effectLst/>
                <a:latin typeface="Arial Narrow" panose="020B0606020202030204" pitchFamily="34" charset="0"/>
              </a:rPr>
              <a:t>Par exemples on peut citer le langage, la capacité de reconnaissance faciale, les compétences en leadership, la capacité à prendre des initiatives.</a:t>
            </a:r>
          </a:p>
        </p:txBody>
      </p:sp>
      <p:pic>
        <p:nvPicPr>
          <p:cNvPr id="2" name="Image 1">
            <a:extLst>
              <a:ext uri="{FF2B5EF4-FFF2-40B4-BE49-F238E27FC236}">
                <a16:creationId xmlns:a16="http://schemas.microsoft.com/office/drawing/2014/main" id="{2A9B307D-148D-BAA8-0E31-14F86BA5096D}"/>
              </a:ext>
            </a:extLst>
          </p:cNvPr>
          <p:cNvPicPr>
            <a:picLocks noChangeAspect="1"/>
          </p:cNvPicPr>
          <p:nvPr/>
        </p:nvPicPr>
        <p:blipFill rotWithShape="1">
          <a:blip r:embed="rId2"/>
          <a:srcRect l="8339" r="39001"/>
          <a:stretch/>
        </p:blipFill>
        <p:spPr>
          <a:xfrm>
            <a:off x="7472362" y="1671638"/>
            <a:ext cx="4362671" cy="4957761"/>
          </a:xfrm>
          <a:prstGeom prst="rect">
            <a:avLst/>
          </a:prstGeom>
        </p:spPr>
      </p:pic>
    </p:spTree>
    <p:extLst>
      <p:ext uri="{BB962C8B-B14F-4D97-AF65-F5344CB8AC3E}">
        <p14:creationId xmlns:p14="http://schemas.microsoft.com/office/powerpoint/2010/main" val="3723752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Gestion des connaissances pour la pérennisation (3/6)</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99846" y="1757366"/>
            <a:ext cx="6916459"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fr-FR" b="1" dirty="0">
                <a:solidFill>
                  <a:srgbClr val="0000CC"/>
                </a:solidFill>
                <a:latin typeface="Arial Narrow" panose="020B0606020202030204" pitchFamily="34" charset="0"/>
              </a:rPr>
              <a:t>T</a:t>
            </a:r>
            <a:r>
              <a:rPr lang="fr-FR" b="1" i="0" dirty="0">
                <a:solidFill>
                  <a:srgbClr val="0000CC"/>
                </a:solidFill>
                <a:effectLst/>
                <a:latin typeface="Arial Narrow" panose="020B0606020202030204" pitchFamily="34" charset="0"/>
              </a:rPr>
              <a:t>rois types de connaissances à considérer : </a:t>
            </a:r>
          </a:p>
          <a:p>
            <a:pPr algn="l" fontAlgn="base">
              <a:lnSpc>
                <a:spcPct val="100000"/>
              </a:lnSpc>
              <a:spcBef>
                <a:spcPts val="0"/>
              </a:spcBef>
              <a:buFont typeface="Arial" panose="020B0604020202020204" pitchFamily="34" charset="0"/>
              <a:buChar char="•"/>
            </a:pPr>
            <a:r>
              <a:rPr lang="fr-FR" sz="2400" b="1" i="0" dirty="0">
                <a:solidFill>
                  <a:srgbClr val="161616"/>
                </a:solidFill>
                <a:effectLst/>
                <a:latin typeface="Arial Narrow" panose="020B0606020202030204" pitchFamily="34" charset="0"/>
              </a:rPr>
              <a:t>Connaissances implicites :</a:t>
            </a:r>
            <a:r>
              <a:rPr lang="fr-FR" sz="2400" b="0" i="0" dirty="0">
                <a:solidFill>
                  <a:srgbClr val="161616"/>
                </a:solidFill>
                <a:effectLst/>
                <a:latin typeface="Arial Narrow" panose="020B0606020202030204" pitchFamily="34" charset="0"/>
              </a:rPr>
              <a:t>  </a:t>
            </a:r>
          </a:p>
          <a:p>
            <a:pPr lvl="1" fontAlgn="base">
              <a:lnSpc>
                <a:spcPct val="100000"/>
              </a:lnSpc>
              <a:spcBef>
                <a:spcPts val="0"/>
              </a:spcBef>
            </a:pPr>
            <a:r>
              <a:rPr lang="fr-FR" b="0" i="0" dirty="0">
                <a:solidFill>
                  <a:srgbClr val="161616"/>
                </a:solidFill>
                <a:effectLst/>
                <a:latin typeface="Arial Narrow" panose="020B0606020202030204" pitchFamily="34" charset="0"/>
              </a:rPr>
              <a:t>Alors que certains experts assimilent les connaissances implicites aux connaissances tacites, certains autres les différencient, argumentant que la définition des connaissances tacites est plus nuancée qu’on ne le pense. </a:t>
            </a:r>
          </a:p>
          <a:p>
            <a:pPr lvl="1" fontAlgn="base">
              <a:lnSpc>
                <a:spcPct val="100000"/>
              </a:lnSpc>
              <a:spcBef>
                <a:spcPts val="0"/>
              </a:spcBef>
            </a:pPr>
            <a:r>
              <a:rPr lang="fr-FR" b="0" i="0" dirty="0">
                <a:solidFill>
                  <a:srgbClr val="161616"/>
                </a:solidFill>
                <a:effectLst/>
                <a:latin typeface="Arial Narrow" panose="020B0606020202030204" pitchFamily="34" charset="0"/>
              </a:rPr>
              <a:t>Si les connaissances tacites sont difficiles à codifier, les connaissances implicites ne posent pas nécessairement ce même problème. </a:t>
            </a:r>
          </a:p>
          <a:p>
            <a:pPr lvl="1" fontAlgn="base">
              <a:lnSpc>
                <a:spcPct val="100000"/>
              </a:lnSpc>
              <a:spcBef>
                <a:spcPts val="0"/>
              </a:spcBef>
            </a:pPr>
            <a:r>
              <a:rPr lang="fr-FR" dirty="0">
                <a:solidFill>
                  <a:srgbClr val="161616"/>
                </a:solidFill>
                <a:latin typeface="Arial Narrow" panose="020B0606020202030204" pitchFamily="34" charset="0"/>
              </a:rPr>
              <a:t>L</a:t>
            </a:r>
            <a:r>
              <a:rPr lang="fr-FR" b="0" i="0" dirty="0">
                <a:solidFill>
                  <a:srgbClr val="161616"/>
                </a:solidFill>
                <a:effectLst/>
                <a:latin typeface="Arial Narrow" panose="020B0606020202030204" pitchFamily="34" charset="0"/>
              </a:rPr>
              <a:t>es informations implicites doivent être documentées.</a:t>
            </a:r>
          </a:p>
          <a:p>
            <a:pPr lvl="1" fontAlgn="base">
              <a:lnSpc>
                <a:spcPct val="100000"/>
              </a:lnSpc>
              <a:spcBef>
                <a:spcPts val="0"/>
              </a:spcBef>
            </a:pPr>
            <a:r>
              <a:rPr lang="fr-FR" b="0" i="0" dirty="0">
                <a:solidFill>
                  <a:srgbClr val="161616"/>
                </a:solidFill>
                <a:effectLst/>
                <a:latin typeface="Arial Narrow" panose="020B0606020202030204" pitchFamily="34" charset="0"/>
              </a:rPr>
              <a:t>Elles ont tendance à exister au sein des processus, et on peut les qualifier de connaissance du "savoir-faire".</a:t>
            </a:r>
          </a:p>
        </p:txBody>
      </p:sp>
      <p:pic>
        <p:nvPicPr>
          <p:cNvPr id="2" name="Image 1">
            <a:extLst>
              <a:ext uri="{FF2B5EF4-FFF2-40B4-BE49-F238E27FC236}">
                <a16:creationId xmlns:a16="http://schemas.microsoft.com/office/drawing/2014/main" id="{B7A9DF1A-E6D9-EA74-8394-78AA115FF76C}"/>
              </a:ext>
            </a:extLst>
          </p:cNvPr>
          <p:cNvPicPr>
            <a:picLocks noChangeAspect="1"/>
          </p:cNvPicPr>
          <p:nvPr/>
        </p:nvPicPr>
        <p:blipFill rotWithShape="1">
          <a:blip r:embed="rId2"/>
          <a:srcRect l="23239" r="16102"/>
          <a:stretch/>
        </p:blipFill>
        <p:spPr>
          <a:xfrm>
            <a:off x="7416305" y="1778796"/>
            <a:ext cx="4348385" cy="4914899"/>
          </a:xfrm>
          <a:prstGeom prst="rect">
            <a:avLst/>
          </a:prstGeom>
        </p:spPr>
      </p:pic>
    </p:spTree>
    <p:extLst>
      <p:ext uri="{BB962C8B-B14F-4D97-AF65-F5344CB8AC3E}">
        <p14:creationId xmlns:p14="http://schemas.microsoft.com/office/powerpoint/2010/main" val="1557820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Gestion des connaissances pour la pérennisation (4/6)</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764403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fr-FR" b="1" dirty="0">
                <a:solidFill>
                  <a:srgbClr val="0000CC"/>
                </a:solidFill>
                <a:latin typeface="Arial Narrow" panose="020B0606020202030204" pitchFamily="34" charset="0"/>
              </a:rPr>
              <a:t>T</a:t>
            </a:r>
            <a:r>
              <a:rPr lang="fr-FR" b="1" i="0" dirty="0">
                <a:solidFill>
                  <a:srgbClr val="0000CC"/>
                </a:solidFill>
                <a:effectLst/>
                <a:latin typeface="Arial Narrow" panose="020B0606020202030204" pitchFamily="34" charset="0"/>
              </a:rPr>
              <a:t>rois types de connaissances à considérer : </a:t>
            </a:r>
          </a:p>
          <a:p>
            <a:pPr algn="l" fontAlgn="base">
              <a:lnSpc>
                <a:spcPct val="100000"/>
              </a:lnSpc>
              <a:spcBef>
                <a:spcPts val="0"/>
              </a:spcBef>
              <a:buFont typeface="Arial" panose="020B0604020202020204" pitchFamily="34" charset="0"/>
              <a:buChar char="•"/>
            </a:pPr>
            <a:r>
              <a:rPr lang="fr-FR" sz="2600" b="1" i="0" dirty="0">
                <a:solidFill>
                  <a:srgbClr val="161616"/>
                </a:solidFill>
                <a:effectLst/>
                <a:latin typeface="Arial Narrow" panose="020B0606020202030204" pitchFamily="34" charset="0"/>
              </a:rPr>
              <a:t>Connaissances explicites :</a:t>
            </a:r>
            <a:r>
              <a:rPr lang="fr-FR" sz="2600" b="0" i="0" dirty="0">
                <a:solidFill>
                  <a:srgbClr val="161616"/>
                </a:solidFill>
                <a:effectLst/>
                <a:latin typeface="Arial Narrow" panose="020B0606020202030204" pitchFamily="34" charset="0"/>
              </a:rPr>
              <a:t>  </a:t>
            </a:r>
          </a:p>
          <a:p>
            <a:pPr lvl="1" fontAlgn="base">
              <a:lnSpc>
                <a:spcPct val="100000"/>
              </a:lnSpc>
              <a:spcBef>
                <a:spcPts val="0"/>
              </a:spcBef>
            </a:pPr>
            <a:r>
              <a:rPr lang="fr-FR" sz="2600" b="0" i="0" dirty="0">
                <a:solidFill>
                  <a:srgbClr val="161616"/>
                </a:solidFill>
                <a:effectLst/>
                <a:latin typeface="Arial Narrow" panose="020B0606020202030204" pitchFamily="34" charset="0"/>
              </a:rPr>
              <a:t>Les connaissances explicites sont enregistrées dans divers types de documents tels que les manuels, les rapports et les guides, </a:t>
            </a:r>
          </a:p>
          <a:p>
            <a:pPr lvl="1" fontAlgn="base">
              <a:lnSpc>
                <a:spcPct val="100000"/>
              </a:lnSpc>
              <a:spcBef>
                <a:spcPts val="0"/>
              </a:spcBef>
            </a:pPr>
            <a:r>
              <a:rPr lang="fr-FR" sz="2600" b="0" i="0" dirty="0">
                <a:solidFill>
                  <a:srgbClr val="161616"/>
                </a:solidFill>
                <a:effectLst/>
                <a:latin typeface="Arial Narrow" panose="020B0606020202030204" pitchFamily="34" charset="0"/>
              </a:rPr>
              <a:t>Ce type de connaissances est sans doute le plus connu. </a:t>
            </a:r>
          </a:p>
          <a:p>
            <a:pPr lvl="1" fontAlgn="base">
              <a:lnSpc>
                <a:spcPct val="100000"/>
              </a:lnSpc>
              <a:spcBef>
                <a:spcPts val="0"/>
              </a:spcBef>
            </a:pPr>
            <a:r>
              <a:rPr lang="fr-FR" sz="2600" b="0" i="0" dirty="0">
                <a:solidFill>
                  <a:srgbClr val="161616"/>
                </a:solidFill>
                <a:effectLst/>
                <a:latin typeface="Arial Narrow" panose="020B0606020202030204" pitchFamily="34" charset="0"/>
              </a:rPr>
              <a:t>Les bases de données, les livres blancs et les études de cas en sont des exemples. </a:t>
            </a:r>
          </a:p>
          <a:p>
            <a:pPr lvl="1" fontAlgn="base">
              <a:lnSpc>
                <a:spcPct val="100000"/>
              </a:lnSpc>
              <a:spcBef>
                <a:spcPts val="0"/>
              </a:spcBef>
            </a:pPr>
            <a:r>
              <a:rPr lang="fr-FR" sz="2600" b="0" i="0" dirty="0">
                <a:solidFill>
                  <a:srgbClr val="161616"/>
                </a:solidFill>
                <a:effectLst/>
                <a:latin typeface="Arial Narrow" panose="020B0606020202030204" pitchFamily="34" charset="0"/>
              </a:rPr>
              <a:t>Cette forme de connaissances est importante pour conserver le capital intellectuel au sein d'une organisation et pour faciliter le transfert des connaissances aux nouveaux employés.</a:t>
            </a:r>
          </a:p>
        </p:txBody>
      </p:sp>
      <p:pic>
        <p:nvPicPr>
          <p:cNvPr id="2" name="Image 1">
            <a:extLst>
              <a:ext uri="{FF2B5EF4-FFF2-40B4-BE49-F238E27FC236}">
                <a16:creationId xmlns:a16="http://schemas.microsoft.com/office/drawing/2014/main" id="{040381A0-C469-DB36-C2D5-E2289DE45143}"/>
              </a:ext>
            </a:extLst>
          </p:cNvPr>
          <p:cNvPicPr>
            <a:picLocks noChangeAspect="1"/>
          </p:cNvPicPr>
          <p:nvPr/>
        </p:nvPicPr>
        <p:blipFill>
          <a:blip r:embed="rId2"/>
          <a:stretch>
            <a:fillRect/>
          </a:stretch>
        </p:blipFill>
        <p:spPr>
          <a:xfrm>
            <a:off x="8121371" y="1671638"/>
            <a:ext cx="3713663" cy="4957931"/>
          </a:xfrm>
          <a:prstGeom prst="rect">
            <a:avLst/>
          </a:prstGeom>
        </p:spPr>
      </p:pic>
    </p:spTree>
    <p:extLst>
      <p:ext uri="{BB962C8B-B14F-4D97-AF65-F5344CB8AC3E}">
        <p14:creationId xmlns:p14="http://schemas.microsoft.com/office/powerpoint/2010/main" val="4290293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074816E-95B5-44CA-2060-D92CF8ABC125}"/>
              </a:ext>
            </a:extLst>
          </p:cNvPr>
          <p:cNvPicPr>
            <a:picLocks noChangeAspect="1"/>
          </p:cNvPicPr>
          <p:nvPr/>
        </p:nvPicPr>
        <p:blipFill>
          <a:blip r:embed="rId2"/>
          <a:stretch>
            <a:fillRect/>
          </a:stretch>
        </p:blipFill>
        <p:spPr>
          <a:xfrm>
            <a:off x="356966" y="1785943"/>
            <a:ext cx="11564953" cy="495776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Gestion des connaissances pour la pérennisation (5/6)</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785942"/>
            <a:ext cx="7172547"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fr-FR" b="1" kern="0" dirty="0">
                <a:solidFill>
                  <a:srgbClr val="FFFF00"/>
                </a:solidFill>
                <a:latin typeface="Arial Narrow" panose="020B0606020202030204" pitchFamily="34" charset="0"/>
                <a:cs typeface="Times New Roman" panose="02020603050405020304" pitchFamily="18" charset="0"/>
              </a:rPr>
              <a:t>Les informations de la gestion des connaissances</a:t>
            </a:r>
          </a:p>
          <a:p>
            <a:pPr algn="l" fontAlgn="auto">
              <a:lnSpc>
                <a:spcPct val="100000"/>
              </a:lnSpc>
              <a:spcBef>
                <a:spcPts val="0"/>
              </a:spcBef>
            </a:pPr>
            <a:r>
              <a:rPr lang="fr-FR" sz="2400" b="1" i="0" dirty="0">
                <a:solidFill>
                  <a:schemeClr val="bg1"/>
                </a:solidFill>
                <a:effectLst/>
                <a:latin typeface="Arial Narrow" panose="020B0606020202030204" pitchFamily="34" charset="0"/>
              </a:rPr>
              <a:t>Informatique</a:t>
            </a:r>
          </a:p>
          <a:p>
            <a:pPr lvl="1">
              <a:lnSpc>
                <a:spcPct val="100000"/>
              </a:lnSpc>
              <a:spcBef>
                <a:spcPts val="0"/>
              </a:spcBef>
            </a:pPr>
            <a:r>
              <a:rPr lang="fr-FR" b="0" i="0" dirty="0">
                <a:solidFill>
                  <a:schemeClr val="bg1"/>
                </a:solidFill>
                <a:effectLst/>
                <a:latin typeface="Arial Narrow" panose="020B0606020202030204" pitchFamily="34" charset="0"/>
              </a:rPr>
              <a:t>Les modes d’accès aux différentes plateformes/ outils de travail à la disposition du personnel</a:t>
            </a:r>
          </a:p>
          <a:p>
            <a:pPr lvl="1">
              <a:lnSpc>
                <a:spcPct val="100000"/>
              </a:lnSpc>
              <a:spcBef>
                <a:spcPts val="0"/>
              </a:spcBef>
            </a:pPr>
            <a:r>
              <a:rPr lang="fr-FR" b="0" i="0" dirty="0">
                <a:solidFill>
                  <a:schemeClr val="bg1"/>
                </a:solidFill>
                <a:effectLst/>
                <a:latin typeface="Arial Narrow" panose="020B0606020202030204" pitchFamily="34" charset="0"/>
              </a:rPr>
              <a:t>Quand et comment envoyer une demande d’appui du département/ service informatique ?</a:t>
            </a:r>
          </a:p>
          <a:p>
            <a:pPr lvl="1">
              <a:lnSpc>
                <a:spcPct val="100000"/>
              </a:lnSpc>
              <a:spcBef>
                <a:spcPts val="0"/>
              </a:spcBef>
            </a:pPr>
            <a:r>
              <a:rPr lang="fr-FR" b="0" i="0" dirty="0">
                <a:solidFill>
                  <a:schemeClr val="bg1"/>
                </a:solidFill>
                <a:effectLst/>
                <a:latin typeface="Arial Narrow" panose="020B0606020202030204" pitchFamily="34" charset="0"/>
              </a:rPr>
              <a:t>Règles et procédures de téléchargement de nouveaux logiciels</a:t>
            </a:r>
          </a:p>
          <a:p>
            <a:pPr algn="l" fontAlgn="auto">
              <a:lnSpc>
                <a:spcPct val="100000"/>
              </a:lnSpc>
              <a:spcBef>
                <a:spcPts val="0"/>
              </a:spcBef>
            </a:pPr>
            <a:r>
              <a:rPr lang="fr-FR" sz="2400" b="1" i="0" dirty="0">
                <a:solidFill>
                  <a:schemeClr val="bg1"/>
                </a:solidFill>
                <a:effectLst/>
                <a:latin typeface="Arial Narrow" panose="020B0606020202030204" pitchFamily="34" charset="0"/>
              </a:rPr>
              <a:t>Ressources humaines</a:t>
            </a:r>
          </a:p>
          <a:p>
            <a:pPr lvl="1">
              <a:lnSpc>
                <a:spcPct val="100000"/>
              </a:lnSpc>
              <a:spcBef>
                <a:spcPts val="0"/>
              </a:spcBef>
            </a:pPr>
            <a:r>
              <a:rPr lang="fr-FR" b="0" i="0" dirty="0">
                <a:solidFill>
                  <a:schemeClr val="bg1"/>
                </a:solidFill>
                <a:effectLst/>
                <a:latin typeface="Arial Narrow" panose="020B0606020202030204" pitchFamily="34" charset="0"/>
              </a:rPr>
              <a:t>Guide du nouveau staff et de l’employé en général</a:t>
            </a:r>
          </a:p>
          <a:p>
            <a:pPr lvl="1">
              <a:lnSpc>
                <a:spcPct val="100000"/>
              </a:lnSpc>
              <a:spcBef>
                <a:spcPts val="0"/>
              </a:spcBef>
            </a:pPr>
            <a:r>
              <a:rPr lang="fr-FR" b="0" i="0" dirty="0">
                <a:solidFill>
                  <a:schemeClr val="bg1"/>
                </a:solidFill>
                <a:effectLst/>
                <a:latin typeface="Arial Narrow" panose="020B0606020202030204" pitchFamily="34" charset="0"/>
              </a:rPr>
              <a:t>Comment accéder aux fiches de paie et autres outils de rapportage ?</a:t>
            </a:r>
          </a:p>
          <a:p>
            <a:pPr lvl="1">
              <a:lnSpc>
                <a:spcPct val="100000"/>
              </a:lnSpc>
              <a:spcBef>
                <a:spcPts val="0"/>
              </a:spcBef>
            </a:pPr>
            <a:r>
              <a:rPr lang="fr-FR" b="0" i="0" dirty="0">
                <a:solidFill>
                  <a:schemeClr val="bg1"/>
                </a:solidFill>
                <a:effectLst/>
                <a:latin typeface="Arial Narrow" panose="020B0606020202030204" pitchFamily="34" charset="0"/>
              </a:rPr>
              <a:t>Comment envoyer une demande de voyage/ congés ?</a:t>
            </a:r>
          </a:p>
        </p:txBody>
      </p:sp>
    </p:spTree>
    <p:extLst>
      <p:ext uri="{BB962C8B-B14F-4D97-AF65-F5344CB8AC3E}">
        <p14:creationId xmlns:p14="http://schemas.microsoft.com/office/powerpoint/2010/main" val="278624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Gestion des connaissances pour la pérennisation (6/6)</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718683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fr-FR" b="1" kern="0" dirty="0">
                <a:solidFill>
                  <a:srgbClr val="0000CC"/>
                </a:solidFill>
                <a:latin typeface="Arial Narrow" panose="020B0606020202030204" pitchFamily="34" charset="0"/>
                <a:cs typeface="Times New Roman" panose="02020603050405020304" pitchFamily="18" charset="0"/>
              </a:rPr>
              <a:t>Les informations de la gestion des connaissances</a:t>
            </a:r>
          </a:p>
          <a:p>
            <a:pPr algn="l" fontAlgn="auto">
              <a:lnSpc>
                <a:spcPct val="100000"/>
              </a:lnSpc>
              <a:spcBef>
                <a:spcPts val="0"/>
              </a:spcBef>
            </a:pPr>
            <a:r>
              <a:rPr lang="fr-FR" sz="2400" b="1" dirty="0">
                <a:latin typeface="Arial Narrow" panose="020B0606020202030204" pitchFamily="34" charset="0"/>
              </a:rPr>
              <a:t>Communication et m</a:t>
            </a:r>
            <a:r>
              <a:rPr lang="fr-FR" sz="2400" b="1" i="0" dirty="0">
                <a:effectLst/>
                <a:latin typeface="Arial Narrow" panose="020B0606020202030204" pitchFamily="34" charset="0"/>
              </a:rPr>
              <a:t>arketing</a:t>
            </a:r>
          </a:p>
          <a:p>
            <a:pPr lvl="1">
              <a:lnSpc>
                <a:spcPct val="100000"/>
              </a:lnSpc>
              <a:spcBef>
                <a:spcPts val="0"/>
              </a:spcBef>
            </a:pPr>
            <a:r>
              <a:rPr lang="fr-FR" b="0" i="0" dirty="0">
                <a:effectLst/>
                <a:latin typeface="Arial Narrow" panose="020B0606020202030204" pitchFamily="34" charset="0"/>
              </a:rPr>
              <a:t>Directives relatives à l’utilisation de la </a:t>
            </a:r>
            <a:r>
              <a:rPr lang="fr-FR" dirty="0">
                <a:latin typeface="Arial Narrow" panose="020B0606020202030204" pitchFamily="34" charset="0"/>
              </a:rPr>
              <a:t>charte graphique et des différentes formes de la marque (</a:t>
            </a:r>
            <a:r>
              <a:rPr lang="fr-FR" dirty="0" err="1">
                <a:latin typeface="Arial Narrow" panose="020B0606020202030204" pitchFamily="34" charset="0"/>
              </a:rPr>
              <a:t>branding</a:t>
            </a:r>
            <a:r>
              <a:rPr lang="fr-FR" dirty="0">
                <a:latin typeface="Arial Narrow" panose="020B0606020202030204" pitchFamily="34" charset="0"/>
              </a:rPr>
              <a:t>)</a:t>
            </a:r>
            <a:endParaRPr lang="fr-FR" b="0" i="0" dirty="0">
              <a:effectLst/>
              <a:latin typeface="Arial Narrow" panose="020B0606020202030204" pitchFamily="34" charset="0"/>
            </a:endParaRPr>
          </a:p>
          <a:p>
            <a:pPr lvl="1">
              <a:lnSpc>
                <a:spcPct val="100000"/>
              </a:lnSpc>
              <a:spcBef>
                <a:spcPts val="0"/>
              </a:spcBef>
            </a:pPr>
            <a:r>
              <a:rPr lang="fr-FR" b="0" i="0" dirty="0">
                <a:effectLst/>
                <a:latin typeface="Arial Narrow" panose="020B0606020202030204" pitchFamily="34" charset="0"/>
              </a:rPr>
              <a:t>Bonnes pratiques à adopter sur les réseaux sociaux</a:t>
            </a:r>
          </a:p>
          <a:p>
            <a:pPr lvl="1">
              <a:lnSpc>
                <a:spcPct val="100000"/>
              </a:lnSpc>
              <a:spcBef>
                <a:spcPts val="0"/>
              </a:spcBef>
            </a:pPr>
            <a:r>
              <a:rPr lang="fr-FR" b="0" i="0" dirty="0">
                <a:effectLst/>
                <a:latin typeface="Arial Narrow" panose="020B0606020202030204" pitchFamily="34" charset="0"/>
              </a:rPr>
              <a:t>Dispositifs de gestion de la communication externe et des relations avec la presse</a:t>
            </a:r>
          </a:p>
          <a:p>
            <a:pPr algn="l" fontAlgn="auto">
              <a:lnSpc>
                <a:spcPct val="100000"/>
              </a:lnSpc>
              <a:spcBef>
                <a:spcPts val="0"/>
              </a:spcBef>
            </a:pPr>
            <a:r>
              <a:rPr lang="fr-FR" sz="2400" b="1" i="0" dirty="0">
                <a:effectLst/>
                <a:latin typeface="Arial Narrow" panose="020B0606020202030204" pitchFamily="34" charset="0"/>
              </a:rPr>
              <a:t>Ventes</a:t>
            </a:r>
          </a:p>
          <a:p>
            <a:pPr lvl="1">
              <a:lnSpc>
                <a:spcPct val="100000"/>
              </a:lnSpc>
              <a:spcBef>
                <a:spcPts val="0"/>
              </a:spcBef>
            </a:pPr>
            <a:r>
              <a:rPr lang="fr-FR" b="0" i="0" dirty="0">
                <a:effectLst/>
                <a:latin typeface="Arial Narrow" panose="020B0606020202030204" pitchFamily="34" charset="0"/>
              </a:rPr>
              <a:t>Informations sur la concurrence et les partenaires</a:t>
            </a:r>
          </a:p>
          <a:p>
            <a:pPr lvl="1">
              <a:lnSpc>
                <a:spcPct val="100000"/>
              </a:lnSpc>
              <a:spcBef>
                <a:spcPts val="0"/>
              </a:spcBef>
            </a:pPr>
            <a:r>
              <a:rPr lang="fr-FR" b="0" i="0" dirty="0">
                <a:effectLst/>
                <a:latin typeface="Arial Narrow" panose="020B0606020202030204" pitchFamily="34" charset="0"/>
              </a:rPr>
              <a:t>Supports de promotion et de vente (plaquettes et brochures par exemple)</a:t>
            </a:r>
          </a:p>
          <a:p>
            <a:pPr lvl="1">
              <a:lnSpc>
                <a:spcPct val="100000"/>
              </a:lnSpc>
              <a:spcBef>
                <a:spcPts val="0"/>
              </a:spcBef>
            </a:pPr>
            <a:r>
              <a:rPr lang="fr-FR" b="0" i="0" dirty="0">
                <a:effectLst/>
                <a:latin typeface="Arial Narrow" panose="020B0606020202030204" pitchFamily="34" charset="0"/>
              </a:rPr>
              <a:t>Informations à propos des commissions et des modèles de réponses aux propositions</a:t>
            </a:r>
          </a:p>
          <a:p>
            <a:pPr fontAlgn="base">
              <a:lnSpc>
                <a:spcPct val="100000"/>
              </a:lnSpc>
              <a:spcBef>
                <a:spcPts val="0"/>
              </a:spcBef>
            </a:pPr>
            <a:endParaRPr lang="fr-FR" sz="2400" kern="0" dirty="0">
              <a:latin typeface="Arial Narrow" panose="020B0606020202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A69FDF53-1839-06E2-8572-3168FFBA0DDD}"/>
              </a:ext>
            </a:extLst>
          </p:cNvPr>
          <p:cNvPicPr>
            <a:picLocks noChangeAspect="1"/>
          </p:cNvPicPr>
          <p:nvPr/>
        </p:nvPicPr>
        <p:blipFill rotWithShape="1">
          <a:blip r:embed="rId2"/>
          <a:srcRect l="23361" r="9266"/>
          <a:stretch/>
        </p:blipFill>
        <p:spPr>
          <a:xfrm>
            <a:off x="7543800" y="1671637"/>
            <a:ext cx="4488366" cy="4957761"/>
          </a:xfrm>
          <a:prstGeom prst="rect">
            <a:avLst/>
          </a:prstGeom>
        </p:spPr>
      </p:pic>
    </p:spTree>
    <p:extLst>
      <p:ext uri="{BB962C8B-B14F-4D97-AF65-F5344CB8AC3E}">
        <p14:creationId xmlns:p14="http://schemas.microsoft.com/office/powerpoint/2010/main" val="21685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0D41D9-A3CE-017C-DCAB-EE09B8B402FE}"/>
              </a:ext>
            </a:extLst>
          </p:cNvPr>
          <p:cNvPicPr>
            <a:picLocks noChangeAspect="1"/>
          </p:cNvPicPr>
          <p:nvPr/>
        </p:nvPicPr>
        <p:blipFill rotWithShape="1">
          <a:blip r:embed="rId2"/>
          <a:srcRect t="10952" b="3063"/>
          <a:stretch/>
        </p:blipFill>
        <p:spPr>
          <a:xfrm>
            <a:off x="3676454" y="1649690"/>
            <a:ext cx="8263775" cy="4901011"/>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10</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Objectif de la séance</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18025" y="1826624"/>
            <a:ext cx="6397114" cy="472407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300" b="1" dirty="0">
                <a:effectLst/>
                <a:latin typeface="Arial Narrow" panose="020B0606020202030204" pitchFamily="34" charset="0"/>
                <a:ea typeface="Calibri" panose="020F0502020204030204" pitchFamily="34" charset="0"/>
                <a:cs typeface="Times New Roman" panose="02020603050405020304" pitchFamily="18" charset="0"/>
              </a:rPr>
              <a:t>D’ici la fin de la séance, les participants auront :</a:t>
            </a:r>
          </a:p>
          <a:p>
            <a:pPr>
              <a:lnSpc>
                <a:spcPct val="100000"/>
              </a:lnSpc>
              <a:spcBef>
                <a:spcPts val="0"/>
              </a:spcBef>
              <a:buFont typeface="Courier New" panose="02070309020205020404" pitchFamily="49" charset="0"/>
              <a:buChar char="o"/>
            </a:pPr>
            <a:r>
              <a:rPr lang="fr-FR" sz="3300" kern="100" dirty="0">
                <a:latin typeface="Arial Narrow" panose="020B0606020202030204" pitchFamily="34" charset="0"/>
                <a:ea typeface="Calibri" panose="020F0502020204030204" pitchFamily="34" charset="0"/>
                <a:cs typeface="Times New Roman" panose="02020603050405020304" pitchFamily="18" charset="0"/>
              </a:rPr>
              <a:t>Une définition de la culture d’entreprise et une compréhension de ses enjeux</a:t>
            </a:r>
          </a:p>
          <a:p>
            <a:pPr>
              <a:lnSpc>
                <a:spcPct val="100000"/>
              </a:lnSpc>
              <a:spcBef>
                <a:spcPts val="0"/>
              </a:spcBef>
              <a:buFont typeface="Courier New" panose="02070309020205020404" pitchFamily="49" charset="0"/>
              <a:buChar char="o"/>
            </a:pPr>
            <a:r>
              <a:rPr lang="fr-FR" sz="3300" kern="100" dirty="0">
                <a:latin typeface="Arial Narrow" panose="020B0606020202030204" pitchFamily="34" charset="0"/>
                <a:ea typeface="Calibri" panose="020F0502020204030204" pitchFamily="34" charset="0"/>
                <a:cs typeface="Times New Roman" panose="02020603050405020304" pitchFamily="18" charset="0"/>
              </a:rPr>
              <a:t>Une clarification des éléments clés de la culture d’entreprise et des liens entre eux</a:t>
            </a:r>
          </a:p>
          <a:p>
            <a:pPr>
              <a:lnSpc>
                <a:spcPct val="100000"/>
              </a:lnSpc>
              <a:spcBef>
                <a:spcPts val="0"/>
              </a:spcBef>
              <a:spcAft>
                <a:spcPts val="800"/>
              </a:spcAft>
              <a:buFont typeface="Courier New" panose="02070309020205020404" pitchFamily="49" charset="0"/>
              <a:buChar char="o"/>
            </a:pPr>
            <a:r>
              <a:rPr lang="fr-FR" sz="3300" kern="100" dirty="0">
                <a:latin typeface="Arial Narrow" panose="020B0606020202030204" pitchFamily="34" charset="0"/>
                <a:ea typeface="Calibri" panose="020F0502020204030204" pitchFamily="34" charset="0"/>
                <a:cs typeface="Times New Roman" panose="02020603050405020304" pitchFamily="18" charset="0"/>
              </a:rPr>
              <a:t>Une maitrise de la gestion des connaissances pour la pérennisation </a:t>
            </a:r>
          </a:p>
        </p:txBody>
      </p:sp>
    </p:spTree>
    <p:extLst>
      <p:ext uri="{BB962C8B-B14F-4D97-AF65-F5344CB8AC3E}">
        <p14:creationId xmlns:p14="http://schemas.microsoft.com/office/powerpoint/2010/main" val="366362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Processus de gestion des connaissances (1/5)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07066" y="1671638"/>
            <a:ext cx="718683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b="1" i="0" dirty="0">
                <a:effectLst/>
                <a:latin typeface="Arial Narrow" panose="020B0606020202030204" pitchFamily="34" charset="0"/>
              </a:rPr>
              <a:t>Regrouper des informations</a:t>
            </a:r>
          </a:p>
          <a:p>
            <a:pPr lvl="1">
              <a:lnSpc>
                <a:spcPct val="100000"/>
              </a:lnSpc>
              <a:spcBef>
                <a:spcPts val="0"/>
              </a:spcBef>
            </a:pPr>
            <a:r>
              <a:rPr lang="fr-FR" dirty="0">
                <a:solidFill>
                  <a:srgbClr val="2A2B2C"/>
                </a:solidFill>
                <a:latin typeface="Arial Narrow" panose="020B0606020202030204" pitchFamily="34" charset="0"/>
              </a:rPr>
              <a:t>R</a:t>
            </a:r>
            <a:r>
              <a:rPr lang="fr-FR" b="0" i="0" dirty="0">
                <a:solidFill>
                  <a:srgbClr val="2A2B2C"/>
                </a:solidFill>
                <a:effectLst/>
                <a:latin typeface="Arial Narrow" panose="020B0606020202030204" pitchFamily="34" charset="0"/>
              </a:rPr>
              <a:t>assembler autant d’informations utiles que possible. </a:t>
            </a:r>
          </a:p>
          <a:p>
            <a:pPr lvl="1">
              <a:lnSpc>
                <a:spcPct val="100000"/>
              </a:lnSpc>
              <a:spcBef>
                <a:spcPts val="0"/>
              </a:spcBef>
            </a:pPr>
            <a:r>
              <a:rPr lang="fr-FR" dirty="0">
                <a:solidFill>
                  <a:srgbClr val="2A2B2C"/>
                </a:solidFill>
                <a:latin typeface="Arial Narrow" panose="020B0606020202030204" pitchFamily="34" charset="0"/>
              </a:rPr>
              <a:t>C’est la partie la plus ardue</a:t>
            </a:r>
            <a:endParaRPr lang="fr-FR" b="0" i="0" dirty="0">
              <a:solidFill>
                <a:srgbClr val="2A2B2C"/>
              </a:solidFill>
              <a:effectLst/>
              <a:latin typeface="Arial Narrow" panose="020B0606020202030204" pitchFamily="34" charset="0"/>
            </a:endParaRPr>
          </a:p>
          <a:p>
            <a:pPr lvl="1">
              <a:lnSpc>
                <a:spcPct val="100000"/>
              </a:lnSpc>
              <a:spcBef>
                <a:spcPts val="0"/>
              </a:spcBef>
            </a:pPr>
            <a:r>
              <a:rPr lang="fr-FR" dirty="0">
                <a:solidFill>
                  <a:srgbClr val="2A2B2C"/>
                </a:solidFill>
                <a:latin typeface="Arial Narrow" panose="020B0606020202030204" pitchFamily="34" charset="0"/>
              </a:rPr>
              <a:t>I</a:t>
            </a:r>
            <a:r>
              <a:rPr lang="fr-FR" b="0" i="0" dirty="0">
                <a:solidFill>
                  <a:srgbClr val="2A2B2C"/>
                </a:solidFill>
                <a:effectLst/>
                <a:latin typeface="Arial Narrow" panose="020B0606020202030204" pitchFamily="34" charset="0"/>
              </a:rPr>
              <a:t>nterrogez les membres de l’équipe actuelle sur leurs </a:t>
            </a:r>
            <a:r>
              <a:rPr lang="fr-FR" b="0" i="0" dirty="0">
                <a:effectLst/>
                <a:latin typeface="Arial Narrow" panose="020B0606020202030204" pitchFamily="34" charset="0"/>
              </a:rPr>
              <a:t>rôles et responsabilités</a:t>
            </a:r>
            <a:r>
              <a:rPr lang="fr-FR" b="0" i="0" dirty="0">
                <a:solidFill>
                  <a:srgbClr val="2A2B2C"/>
                </a:solidFill>
                <a:effectLst/>
                <a:latin typeface="Arial Narrow" panose="020B0606020202030204" pitchFamily="34" charset="0"/>
              </a:rPr>
              <a:t>, </a:t>
            </a:r>
          </a:p>
          <a:p>
            <a:pPr lvl="1">
              <a:lnSpc>
                <a:spcPct val="100000"/>
              </a:lnSpc>
              <a:spcBef>
                <a:spcPts val="0"/>
              </a:spcBef>
            </a:pPr>
            <a:r>
              <a:rPr lang="fr-FR" dirty="0">
                <a:solidFill>
                  <a:srgbClr val="2A2B2C"/>
                </a:solidFill>
                <a:latin typeface="Arial Narrow" panose="020B0606020202030204" pitchFamily="34" charset="0"/>
              </a:rPr>
              <a:t>Entrevoir </a:t>
            </a:r>
            <a:r>
              <a:rPr lang="fr-FR" b="0" i="0" dirty="0">
                <a:solidFill>
                  <a:srgbClr val="2A2B2C"/>
                </a:solidFill>
                <a:effectLst/>
                <a:latin typeface="Arial Narrow" panose="020B0606020202030204" pitchFamily="34" charset="0"/>
              </a:rPr>
              <a:t>la </a:t>
            </a:r>
            <a:r>
              <a:rPr lang="fr-FR" b="0" i="0" dirty="0">
                <a:effectLst/>
                <a:latin typeface="Arial Narrow" panose="020B0606020202030204" pitchFamily="34" charset="0"/>
              </a:rPr>
              <a:t>structure de l’équipe</a:t>
            </a:r>
            <a:r>
              <a:rPr lang="fr-FR" dirty="0">
                <a:solidFill>
                  <a:srgbClr val="2A2B2C"/>
                </a:solidFill>
                <a:latin typeface="Arial Narrow" panose="020B0606020202030204" pitchFamily="34" charset="0"/>
              </a:rPr>
              <a:t> actuelle avec ses perspectives de développement</a:t>
            </a:r>
          </a:p>
          <a:p>
            <a:pPr lvl="1">
              <a:lnSpc>
                <a:spcPct val="100000"/>
              </a:lnSpc>
              <a:spcBef>
                <a:spcPts val="0"/>
              </a:spcBef>
            </a:pPr>
            <a:r>
              <a:rPr lang="fr-FR" dirty="0">
                <a:solidFill>
                  <a:srgbClr val="2A2B2C"/>
                </a:solidFill>
                <a:latin typeface="Arial Narrow" panose="020B0606020202030204" pitchFamily="34" charset="0"/>
              </a:rPr>
              <a:t>Recenser et </a:t>
            </a:r>
            <a:r>
              <a:rPr lang="fr-FR" b="0" i="0" dirty="0">
                <a:solidFill>
                  <a:srgbClr val="2A2B2C"/>
                </a:solidFill>
                <a:effectLst/>
                <a:latin typeface="Arial Narrow" panose="020B0606020202030204" pitchFamily="34" charset="0"/>
              </a:rPr>
              <a:t>assembler toute la documentation existante et la mettre dans des formats partageables</a:t>
            </a:r>
          </a:p>
          <a:p>
            <a:pPr lvl="1">
              <a:lnSpc>
                <a:spcPct val="100000"/>
              </a:lnSpc>
              <a:spcBef>
                <a:spcPts val="0"/>
              </a:spcBef>
            </a:pPr>
            <a:r>
              <a:rPr lang="fr-FR" b="0" i="0" kern="0" dirty="0">
                <a:solidFill>
                  <a:srgbClr val="2A2B2C"/>
                </a:solidFill>
                <a:effectLst/>
                <a:latin typeface="Arial Narrow" panose="020B0606020202030204" pitchFamily="34" charset="0"/>
                <a:cs typeface="Times New Roman" panose="02020603050405020304" pitchFamily="18" charset="0"/>
              </a:rPr>
              <a:t>Vous pouvez pour une Organisation assez âgée, de faire recours à une consultation externe</a:t>
            </a:r>
          </a:p>
          <a:p>
            <a:pPr lvl="1">
              <a:lnSpc>
                <a:spcPct val="100000"/>
              </a:lnSpc>
              <a:spcBef>
                <a:spcPts val="0"/>
              </a:spcBef>
            </a:pPr>
            <a:r>
              <a:rPr lang="fr-FR" kern="0" dirty="0">
                <a:solidFill>
                  <a:srgbClr val="2A2B2C"/>
                </a:solidFill>
                <a:latin typeface="Arial Narrow" panose="020B0606020202030204" pitchFamily="34" charset="0"/>
                <a:cs typeface="Times New Roman" panose="02020603050405020304" pitchFamily="18" charset="0"/>
              </a:rPr>
              <a:t>Décider s’il y a lieu de prioriser les informations à intégrer au modèle de gestion des connaissances </a:t>
            </a:r>
            <a:endParaRPr lang="fr-FR" dirty="0">
              <a:latin typeface="Arial Narrow" panose="020B0606020202030204" pitchFamily="34" charset="0"/>
            </a:endParaRPr>
          </a:p>
        </p:txBody>
      </p:sp>
      <p:pic>
        <p:nvPicPr>
          <p:cNvPr id="3" name="Image 2">
            <a:extLst>
              <a:ext uri="{FF2B5EF4-FFF2-40B4-BE49-F238E27FC236}">
                <a16:creationId xmlns:a16="http://schemas.microsoft.com/office/drawing/2014/main" id="{DA3A295D-34E9-CC2F-6462-9E6372D4B921}"/>
              </a:ext>
            </a:extLst>
          </p:cNvPr>
          <p:cNvPicPr>
            <a:picLocks noChangeAspect="1"/>
          </p:cNvPicPr>
          <p:nvPr/>
        </p:nvPicPr>
        <p:blipFill rotWithShape="1">
          <a:blip r:embed="rId2"/>
          <a:srcRect l="21617" r="26649"/>
          <a:stretch/>
        </p:blipFill>
        <p:spPr>
          <a:xfrm>
            <a:off x="7393900" y="1671637"/>
            <a:ext cx="4488366" cy="4957761"/>
          </a:xfrm>
          <a:prstGeom prst="rect">
            <a:avLst/>
          </a:prstGeom>
        </p:spPr>
      </p:pic>
    </p:spTree>
    <p:extLst>
      <p:ext uri="{BB962C8B-B14F-4D97-AF65-F5344CB8AC3E}">
        <p14:creationId xmlns:p14="http://schemas.microsoft.com/office/powerpoint/2010/main" val="763463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E66A92-885F-B7E0-569A-E1BDD0BBDBA4}"/>
              </a:ext>
            </a:extLst>
          </p:cNvPr>
          <p:cNvPicPr>
            <a:picLocks noChangeAspect="1"/>
          </p:cNvPicPr>
          <p:nvPr/>
        </p:nvPicPr>
        <p:blipFill>
          <a:blip r:embed="rId2"/>
          <a:stretch>
            <a:fillRect/>
          </a:stretch>
        </p:blipFill>
        <p:spPr>
          <a:xfrm>
            <a:off x="6914359" y="2245353"/>
            <a:ext cx="5206435" cy="381033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Processus de gestion des connaissances (2/5)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71238" y="1671638"/>
            <a:ext cx="7343997"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100000"/>
              </a:lnSpc>
              <a:spcBef>
                <a:spcPts val="0"/>
              </a:spcBef>
              <a:buNone/>
            </a:pPr>
            <a:r>
              <a:rPr lang="fr-FR" b="1" i="0" dirty="0">
                <a:effectLst/>
                <a:latin typeface="Arial Narrow" panose="020B0606020202030204" pitchFamily="34" charset="0"/>
              </a:rPr>
              <a:t>Organiser et conserver les données recueillies</a:t>
            </a:r>
            <a:endParaRPr lang="fr-FR" b="1" i="0" kern="0" dirty="0">
              <a:effectLst/>
              <a:latin typeface="Arial Narrow" panose="020B0606020202030204" pitchFamily="34" charset="0"/>
              <a:cs typeface="Times New Roman" panose="02020603050405020304" pitchFamily="18" charset="0"/>
            </a:endParaRPr>
          </a:p>
          <a:p>
            <a:pPr lvl="1">
              <a:lnSpc>
                <a:spcPct val="100000"/>
              </a:lnSpc>
              <a:spcBef>
                <a:spcPts val="0"/>
              </a:spcBef>
            </a:pPr>
            <a:r>
              <a:rPr lang="fr-FR" b="0" i="0" dirty="0">
                <a:effectLst/>
                <a:latin typeface="Arial Narrow" panose="020B0606020202030204" pitchFamily="34" charset="0"/>
              </a:rPr>
              <a:t>Il s’agit de l’essentiel du travail de l’équipe. </a:t>
            </a:r>
          </a:p>
          <a:p>
            <a:pPr lvl="1">
              <a:lnSpc>
                <a:spcPct val="100000"/>
              </a:lnSpc>
              <a:spcBef>
                <a:spcPts val="0"/>
              </a:spcBef>
            </a:pPr>
            <a:r>
              <a:rPr lang="fr-FR" b="0" i="0" dirty="0">
                <a:effectLst/>
                <a:latin typeface="Arial Narrow" panose="020B0606020202030204" pitchFamily="34" charset="0"/>
              </a:rPr>
              <a:t>déterminer à quelle base de connaissances recourir, mais aussi comment stocker les informations et les organiser en se posant quelques questions :</a:t>
            </a:r>
          </a:p>
          <a:p>
            <a:pPr lvl="2">
              <a:lnSpc>
                <a:spcPct val="100000"/>
              </a:lnSpc>
              <a:spcBef>
                <a:spcPts val="0"/>
              </a:spcBef>
            </a:pPr>
            <a:r>
              <a:rPr lang="fr-FR" sz="2400" b="0" i="0" dirty="0">
                <a:effectLst/>
                <a:latin typeface="Arial Narrow" panose="020B0606020202030204" pitchFamily="34" charset="0"/>
              </a:rPr>
              <a:t>Comment souhaitez-vous que vos collaborateurs accèdent aux informations que vous conservez ?</a:t>
            </a:r>
          </a:p>
          <a:p>
            <a:pPr lvl="2">
              <a:lnSpc>
                <a:spcPct val="100000"/>
              </a:lnSpc>
              <a:spcBef>
                <a:spcPts val="0"/>
              </a:spcBef>
            </a:pPr>
            <a:r>
              <a:rPr lang="fr-FR" sz="2400" b="0" i="0" dirty="0">
                <a:effectLst/>
                <a:latin typeface="Arial Narrow" panose="020B0606020202030204" pitchFamily="34" charset="0"/>
              </a:rPr>
              <a:t>À quelle fréquence consulteront-ils ces informations ?</a:t>
            </a:r>
          </a:p>
          <a:p>
            <a:pPr lvl="2">
              <a:lnSpc>
                <a:spcPct val="100000"/>
              </a:lnSpc>
              <a:spcBef>
                <a:spcPts val="0"/>
              </a:spcBef>
            </a:pPr>
            <a:r>
              <a:rPr lang="fr-FR" sz="2400" b="0" i="0" dirty="0">
                <a:effectLst/>
                <a:latin typeface="Arial Narrow" panose="020B0606020202030204" pitchFamily="34" charset="0"/>
              </a:rPr>
              <a:t>Quelles informations souhaitez-vous conserver ?</a:t>
            </a:r>
          </a:p>
          <a:p>
            <a:pPr lvl="1">
              <a:lnSpc>
                <a:spcPct val="100000"/>
              </a:lnSpc>
              <a:spcBef>
                <a:spcPts val="0"/>
              </a:spcBef>
            </a:pPr>
            <a:r>
              <a:rPr lang="fr-FR" dirty="0">
                <a:latin typeface="Arial Narrow" panose="020B0606020202030204" pitchFamily="34" charset="0"/>
              </a:rPr>
              <a:t>Adopter un outil de gestion des connaissances, permettant de répertorier tous les documents dont vous avez besoin, pour que chacun puisse s’y référer au besoin</a:t>
            </a:r>
          </a:p>
        </p:txBody>
      </p:sp>
    </p:spTree>
    <p:extLst>
      <p:ext uri="{BB962C8B-B14F-4D97-AF65-F5344CB8AC3E}">
        <p14:creationId xmlns:p14="http://schemas.microsoft.com/office/powerpoint/2010/main" val="346243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C61755-30AD-46C6-D23F-6D1222FC0E74}"/>
              </a:ext>
            </a:extLst>
          </p:cNvPr>
          <p:cNvPicPr>
            <a:picLocks noChangeAspect="1"/>
          </p:cNvPicPr>
          <p:nvPr/>
        </p:nvPicPr>
        <p:blipFill rotWithShape="1">
          <a:blip r:embed="rId2"/>
          <a:srcRect l="11833" r="12917"/>
          <a:stretch/>
        </p:blipFill>
        <p:spPr>
          <a:xfrm>
            <a:off x="7429500" y="2016918"/>
            <a:ext cx="4300539" cy="42672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Processus de gestion des connaissances (3/5)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718683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100000"/>
              </a:lnSpc>
              <a:spcBef>
                <a:spcPts val="0"/>
              </a:spcBef>
              <a:buNone/>
            </a:pPr>
            <a:r>
              <a:rPr lang="fr-FR" b="1" i="0" dirty="0">
                <a:effectLst/>
                <a:latin typeface="Arial Narrow" panose="020B0606020202030204" pitchFamily="34" charset="0"/>
              </a:rPr>
              <a:t>Diffuser les informations</a:t>
            </a:r>
          </a:p>
          <a:p>
            <a:pPr lvl="1">
              <a:lnSpc>
                <a:spcPct val="100000"/>
              </a:lnSpc>
              <a:spcBef>
                <a:spcPts val="0"/>
              </a:spcBef>
            </a:pPr>
            <a:r>
              <a:rPr lang="fr-FR" sz="2200" dirty="0">
                <a:solidFill>
                  <a:srgbClr val="2A2B2C"/>
                </a:solidFill>
                <a:latin typeface="Arial Narrow" panose="020B0606020202030204" pitchFamily="34" charset="0"/>
              </a:rPr>
              <a:t>V</a:t>
            </a:r>
            <a:r>
              <a:rPr lang="fr-FR" sz="2200" b="0" i="0" dirty="0">
                <a:solidFill>
                  <a:srgbClr val="2A2B2C"/>
                </a:solidFill>
                <a:effectLst/>
                <a:latin typeface="Arial Narrow" panose="020B0606020202030204" pitchFamily="34" charset="0"/>
              </a:rPr>
              <a:t>ous devez rendre les informations stockées accessibles à tous ceux qui en ont besoin. </a:t>
            </a:r>
          </a:p>
          <a:p>
            <a:pPr lvl="1">
              <a:lnSpc>
                <a:spcPct val="100000"/>
              </a:lnSpc>
              <a:spcBef>
                <a:spcPts val="0"/>
              </a:spcBef>
            </a:pPr>
            <a:r>
              <a:rPr lang="fr-FR" sz="2200" b="0" i="0" dirty="0">
                <a:solidFill>
                  <a:srgbClr val="2A2B2C"/>
                </a:solidFill>
                <a:effectLst/>
                <a:latin typeface="Arial Narrow" panose="020B0606020202030204" pitchFamily="34" charset="0"/>
              </a:rPr>
              <a:t>Formez votre équipe et communiquez régulièrement avec chacun pour déterminer quand et comment utiliser la plateforme de gestion des connaissances.</a:t>
            </a:r>
          </a:p>
          <a:p>
            <a:pPr lvl="1">
              <a:lnSpc>
                <a:spcPct val="100000"/>
              </a:lnSpc>
              <a:spcBef>
                <a:spcPts val="0"/>
              </a:spcBef>
            </a:pPr>
            <a:r>
              <a:rPr lang="fr-FR" sz="2200" b="0" i="0" dirty="0">
                <a:solidFill>
                  <a:srgbClr val="2A2B2C"/>
                </a:solidFill>
                <a:effectLst/>
                <a:latin typeface="Arial Narrow" panose="020B0606020202030204" pitchFamily="34" charset="0"/>
              </a:rPr>
              <a:t>N’ informez pas vos collègues à l’improviste. Vous risquez de semer la confusion ou d’occasionner des dysfonctionnements dans les processus existants. </a:t>
            </a:r>
          </a:p>
          <a:p>
            <a:pPr lvl="1">
              <a:lnSpc>
                <a:spcPct val="100000"/>
              </a:lnSpc>
              <a:spcBef>
                <a:spcPts val="0"/>
              </a:spcBef>
            </a:pPr>
            <a:r>
              <a:rPr lang="fr-FR" sz="2200" b="0" i="0" dirty="0">
                <a:solidFill>
                  <a:srgbClr val="2A2B2C"/>
                </a:solidFill>
                <a:effectLst/>
                <a:latin typeface="Arial Narrow" panose="020B0606020202030204" pitchFamily="34" charset="0"/>
              </a:rPr>
              <a:t>Élaborez un processus de conduite du changement et adoptez les bonnes pratiques pour vous assurer que votre nouvelle base de connaissances est adaptée à votre équipe, et qu’elle pourra être intégrée à ce même processus à l’avenir.</a:t>
            </a:r>
          </a:p>
        </p:txBody>
      </p:sp>
    </p:spTree>
    <p:extLst>
      <p:ext uri="{BB962C8B-B14F-4D97-AF65-F5344CB8AC3E}">
        <p14:creationId xmlns:p14="http://schemas.microsoft.com/office/powerpoint/2010/main" val="282341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Processus de gestion des connaissances (4/5)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718683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lnSpc>
                <a:spcPct val="100000"/>
              </a:lnSpc>
              <a:spcBef>
                <a:spcPts val="0"/>
              </a:spcBef>
              <a:buNone/>
            </a:pPr>
            <a:r>
              <a:rPr lang="fr-FR" b="1" i="0" dirty="0">
                <a:effectLst/>
                <a:latin typeface="Arial Narrow" panose="020B0606020202030204" pitchFamily="34" charset="0"/>
              </a:rPr>
              <a:t>Exploiter les connaissances</a:t>
            </a:r>
          </a:p>
          <a:p>
            <a:pPr lvl="1">
              <a:lnSpc>
                <a:spcPct val="100000"/>
              </a:lnSpc>
              <a:spcBef>
                <a:spcPts val="0"/>
              </a:spcBef>
            </a:pPr>
            <a:r>
              <a:rPr lang="fr-FR" sz="2200" b="0" i="0" dirty="0">
                <a:solidFill>
                  <a:srgbClr val="2A2B2C"/>
                </a:solidFill>
                <a:effectLst/>
                <a:latin typeface="Arial Narrow" panose="020B0606020202030204" pitchFamily="34" charset="0"/>
              </a:rPr>
              <a:t>La base de connaissances et le processus de gestion des connaissances sont en place, </a:t>
            </a:r>
          </a:p>
          <a:p>
            <a:pPr lvl="1">
              <a:lnSpc>
                <a:spcPct val="100000"/>
              </a:lnSpc>
              <a:spcBef>
                <a:spcPts val="0"/>
              </a:spcBef>
            </a:pPr>
            <a:r>
              <a:rPr lang="fr-FR" sz="2200" dirty="0">
                <a:solidFill>
                  <a:srgbClr val="2A2B2C"/>
                </a:solidFill>
                <a:latin typeface="Arial Narrow" panose="020B0606020202030204" pitchFamily="34" charset="0"/>
              </a:rPr>
              <a:t>V</a:t>
            </a:r>
            <a:r>
              <a:rPr lang="fr-FR" sz="2200" b="0" i="0" dirty="0">
                <a:solidFill>
                  <a:srgbClr val="2A2B2C"/>
                </a:solidFill>
                <a:effectLst/>
                <a:latin typeface="Arial Narrow" panose="020B0606020202030204" pitchFamily="34" charset="0"/>
              </a:rPr>
              <a:t>otre équipe doit désormais être en mesure d’accéder à la base de connaissances dès que nécessaire.</a:t>
            </a:r>
          </a:p>
          <a:p>
            <a:pPr lvl="1">
              <a:lnSpc>
                <a:spcPct val="100000"/>
              </a:lnSpc>
              <a:spcBef>
                <a:spcPts val="0"/>
              </a:spcBef>
            </a:pPr>
            <a:r>
              <a:rPr lang="fr-FR" sz="2200" b="0" i="0" dirty="0">
                <a:solidFill>
                  <a:srgbClr val="2A2B2C"/>
                </a:solidFill>
                <a:effectLst/>
                <a:latin typeface="Arial Narrow" panose="020B0606020202030204" pitchFamily="34" charset="0"/>
              </a:rPr>
              <a:t>Veillez à ce que votre équipe mette régulièrement à jour les données qui figurent dans cette base pour assurer un maximum de précision. </a:t>
            </a:r>
          </a:p>
          <a:p>
            <a:pPr lvl="1">
              <a:lnSpc>
                <a:spcPct val="100000"/>
              </a:lnSpc>
              <a:spcBef>
                <a:spcPts val="0"/>
              </a:spcBef>
            </a:pPr>
            <a:r>
              <a:rPr lang="fr-FR" sz="2200" dirty="0">
                <a:solidFill>
                  <a:srgbClr val="2A2B2C"/>
                </a:solidFill>
                <a:latin typeface="Arial Narrow" panose="020B0606020202030204" pitchFamily="34" charset="0"/>
              </a:rPr>
              <a:t>N</a:t>
            </a:r>
            <a:r>
              <a:rPr lang="fr-FR" sz="2200" b="0" i="0" dirty="0">
                <a:solidFill>
                  <a:srgbClr val="2A2B2C"/>
                </a:solidFill>
                <a:effectLst/>
                <a:latin typeface="Arial Narrow" panose="020B0606020202030204" pitchFamily="34" charset="0"/>
              </a:rPr>
              <a:t>ommez dans chaque équipe un responsable chargé de vérifier et de mettre à jour les informations trimestriellement. </a:t>
            </a:r>
          </a:p>
          <a:p>
            <a:pPr lvl="1">
              <a:lnSpc>
                <a:spcPct val="100000"/>
              </a:lnSpc>
              <a:spcBef>
                <a:spcPts val="0"/>
              </a:spcBef>
            </a:pPr>
            <a:r>
              <a:rPr lang="fr-FR" sz="2200" b="0" i="0" dirty="0">
                <a:solidFill>
                  <a:srgbClr val="2A2B2C"/>
                </a:solidFill>
                <a:effectLst/>
                <a:latin typeface="Arial Narrow" panose="020B0606020202030204" pitchFamily="34" charset="0"/>
              </a:rPr>
              <a:t>Lorsque les équipes seront habituées au processus de gestion des connaissances, l’actualisation de la base de données des connaissances pourra être régulièrement intégrée au processus </a:t>
            </a:r>
          </a:p>
        </p:txBody>
      </p:sp>
      <p:pic>
        <p:nvPicPr>
          <p:cNvPr id="2" name="Image 1">
            <a:extLst>
              <a:ext uri="{FF2B5EF4-FFF2-40B4-BE49-F238E27FC236}">
                <a16:creationId xmlns:a16="http://schemas.microsoft.com/office/drawing/2014/main" id="{88C321E8-9D75-0119-DE40-AD8FFBC40152}"/>
              </a:ext>
            </a:extLst>
          </p:cNvPr>
          <p:cNvPicPr>
            <a:picLocks noChangeAspect="1"/>
          </p:cNvPicPr>
          <p:nvPr/>
        </p:nvPicPr>
        <p:blipFill rotWithShape="1">
          <a:blip r:embed="rId2"/>
          <a:srcRect l="19345" r="21012"/>
          <a:stretch/>
        </p:blipFill>
        <p:spPr>
          <a:xfrm>
            <a:off x="7260140" y="2095925"/>
            <a:ext cx="4574894" cy="4109185"/>
          </a:xfrm>
          <a:prstGeom prst="rect">
            <a:avLst/>
          </a:prstGeom>
        </p:spPr>
      </p:pic>
    </p:spTree>
    <p:extLst>
      <p:ext uri="{BB962C8B-B14F-4D97-AF65-F5344CB8AC3E}">
        <p14:creationId xmlns:p14="http://schemas.microsoft.com/office/powerpoint/2010/main" val="347960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Processus de gestion des connaissances (5/5)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7143972"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200" b="1" i="0" dirty="0">
                <a:effectLst/>
                <a:latin typeface="Arial Narrow" panose="020B0606020202030204" pitchFamily="34" charset="0"/>
              </a:rPr>
              <a:t>Quelques erreur fréquentes de la gestion des connaissances</a:t>
            </a:r>
          </a:p>
          <a:p>
            <a:pPr lvl="1">
              <a:lnSpc>
                <a:spcPct val="100000"/>
              </a:lnSpc>
              <a:spcBef>
                <a:spcPts val="0"/>
              </a:spcBef>
            </a:pPr>
            <a:r>
              <a:rPr lang="fr-FR" sz="2800" b="0" i="0" dirty="0">
                <a:solidFill>
                  <a:srgbClr val="2A2B2C"/>
                </a:solidFill>
                <a:effectLst/>
                <a:latin typeface="Arial Narrow" panose="020B0606020202030204" pitchFamily="34" charset="0"/>
              </a:rPr>
              <a:t>Penser qu’on peut faire de la Gestion des connaissances (KM) sans effort</a:t>
            </a:r>
          </a:p>
          <a:p>
            <a:pPr lvl="1">
              <a:lnSpc>
                <a:spcPct val="100000"/>
              </a:lnSpc>
              <a:spcBef>
                <a:spcPts val="0"/>
              </a:spcBef>
            </a:pPr>
            <a:r>
              <a:rPr lang="fr-FR" sz="2800" b="0" i="0" dirty="0">
                <a:solidFill>
                  <a:srgbClr val="2A2B2C"/>
                </a:solidFill>
                <a:effectLst/>
                <a:latin typeface="Arial Narrow" panose="020B0606020202030204" pitchFamily="34" charset="0"/>
              </a:rPr>
              <a:t>La gestion des connaissances est un processus fiable, mais sans mises à jour régulières,</a:t>
            </a:r>
          </a:p>
          <a:p>
            <a:pPr lvl="1">
              <a:lnSpc>
                <a:spcPct val="100000"/>
              </a:lnSpc>
              <a:spcBef>
                <a:spcPts val="0"/>
              </a:spcBef>
            </a:pPr>
            <a:r>
              <a:rPr lang="fr-FR" sz="2800" b="0" i="0" dirty="0">
                <a:effectLst/>
                <a:latin typeface="Arial Narrow" panose="020B0606020202030204" pitchFamily="34" charset="0"/>
              </a:rPr>
              <a:t>Informations non communiquées par certains membres d’équipe</a:t>
            </a:r>
          </a:p>
          <a:p>
            <a:pPr lvl="1">
              <a:lnSpc>
                <a:spcPct val="100000"/>
              </a:lnSpc>
              <a:spcBef>
                <a:spcPts val="0"/>
              </a:spcBef>
            </a:pPr>
            <a:r>
              <a:rPr lang="fr-FR" sz="2800" b="0" i="0" dirty="0">
                <a:effectLst/>
                <a:latin typeface="Arial Narrow" panose="020B0606020202030204" pitchFamily="34" charset="0"/>
              </a:rPr>
              <a:t>Informations erronées ou obsolètes dans la base de connaissances</a:t>
            </a:r>
          </a:p>
          <a:p>
            <a:pPr lvl="1">
              <a:lnSpc>
                <a:spcPct val="100000"/>
              </a:lnSpc>
              <a:spcBef>
                <a:spcPts val="0"/>
              </a:spcBef>
            </a:pPr>
            <a:r>
              <a:rPr lang="fr-FR" sz="2800" b="0" i="0" dirty="0">
                <a:effectLst/>
                <a:latin typeface="Arial Narrow" panose="020B0606020202030204" pitchFamily="34" charset="0"/>
              </a:rPr>
              <a:t>Base de connaissances trop complexe</a:t>
            </a:r>
          </a:p>
          <a:p>
            <a:pPr>
              <a:lnSpc>
                <a:spcPct val="100000"/>
              </a:lnSpc>
              <a:spcBef>
                <a:spcPts val="0"/>
              </a:spcBef>
            </a:pPr>
            <a:endParaRPr lang="fr-FR" sz="3200" b="1" dirty="0">
              <a:latin typeface="Arial Narrow" panose="020B0606020202030204" pitchFamily="34" charset="0"/>
            </a:endParaRPr>
          </a:p>
          <a:p>
            <a:pPr algn="l" fontAlgn="auto">
              <a:lnSpc>
                <a:spcPct val="100000"/>
              </a:lnSpc>
              <a:spcBef>
                <a:spcPts val="0"/>
              </a:spcBef>
            </a:pPr>
            <a:endParaRPr lang="fr-FR" sz="3200" kern="0" dirty="0">
              <a:latin typeface="Arial Narrow" panose="020B0606020202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1009C5D1-0B37-69D4-B398-5074CBD2F294}"/>
              </a:ext>
            </a:extLst>
          </p:cNvPr>
          <p:cNvPicPr>
            <a:picLocks noChangeAspect="1"/>
          </p:cNvPicPr>
          <p:nvPr/>
        </p:nvPicPr>
        <p:blipFill rotWithShape="1">
          <a:blip r:embed="rId2"/>
          <a:srcRect l="17917" r="13268"/>
          <a:stretch/>
        </p:blipFill>
        <p:spPr>
          <a:xfrm>
            <a:off x="7500938" y="1671638"/>
            <a:ext cx="4531228" cy="4957761"/>
          </a:xfrm>
          <a:prstGeom prst="rect">
            <a:avLst/>
          </a:prstGeom>
        </p:spPr>
      </p:pic>
    </p:spTree>
    <p:extLst>
      <p:ext uri="{BB962C8B-B14F-4D97-AF65-F5344CB8AC3E}">
        <p14:creationId xmlns:p14="http://schemas.microsoft.com/office/powerpoint/2010/main" val="2213373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243295"/>
            <a:ext cx="11864898"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600" b="1">
                <a:solidFill>
                  <a:schemeClr val="bg1"/>
                </a:solidFill>
                <a:latin typeface="Arial Narrow" panose="020B0606020202030204" pitchFamily="34" charset="0"/>
              </a:rPr>
              <a:t>CONCLUSION</a:t>
            </a:r>
            <a:endParaRPr lang="fr-FR" sz="6600" b="1" dirty="0">
              <a:solidFill>
                <a:schemeClr val="bg1"/>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185F340D-A851-1E08-A09A-3EA9B9305AE4}"/>
              </a:ext>
            </a:extLst>
          </p:cNvPr>
          <p:cNvSpPr txBox="1">
            <a:spLocks/>
          </p:cNvSpPr>
          <p:nvPr/>
        </p:nvSpPr>
        <p:spPr>
          <a:xfrm>
            <a:off x="354097" y="1843087"/>
            <a:ext cx="6499126" cy="477161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spcBef>
                <a:spcPts val="0"/>
              </a:spcBef>
              <a:buFont typeface="Courier New" panose="02070309020205020404" pitchFamily="49" charset="0"/>
              <a:buChar char="o"/>
            </a:pPr>
            <a:r>
              <a:rPr lang="fr-FR" dirty="0">
                <a:solidFill>
                  <a:srgbClr val="212529"/>
                </a:solidFill>
                <a:latin typeface="Arial Narrow" panose="020B0606020202030204" pitchFamily="34" charset="0"/>
              </a:rPr>
              <a:t>La Culture d’entreprise ou la culture organisationnelle est une thématique complexe qu’il peut être difficile de couvrir en une seule séance</a:t>
            </a:r>
          </a:p>
          <a:p>
            <a:pPr marL="457200" lvl="1" indent="-457200">
              <a:lnSpc>
                <a:spcPct val="100000"/>
              </a:lnSpc>
              <a:spcBef>
                <a:spcPts val="0"/>
              </a:spcBef>
              <a:buFont typeface="Courier New" panose="02070309020205020404" pitchFamily="49" charset="0"/>
              <a:buChar char="o"/>
            </a:pPr>
            <a:r>
              <a:rPr lang="fr-FR" dirty="0">
                <a:solidFill>
                  <a:srgbClr val="212529"/>
                </a:solidFill>
                <a:latin typeface="Arial Narrow" panose="020B0606020202030204" pitchFamily="34" charset="0"/>
              </a:rPr>
              <a:t>Ce qu’il faut cependant retenir, c’est que ce sujet est important et mérite qu’on y prête une attention particulière</a:t>
            </a:r>
          </a:p>
          <a:p>
            <a:pPr marL="457200" lvl="1" indent="-457200">
              <a:lnSpc>
                <a:spcPct val="100000"/>
              </a:lnSpc>
              <a:spcBef>
                <a:spcPts val="0"/>
              </a:spcBef>
              <a:buFont typeface="Courier New" panose="02070309020205020404" pitchFamily="49" charset="0"/>
              <a:buChar char="o"/>
            </a:pPr>
            <a:r>
              <a:rPr lang="fr-FR" dirty="0">
                <a:solidFill>
                  <a:srgbClr val="212529"/>
                </a:solidFill>
                <a:latin typeface="Arial Narrow" panose="020B0606020202030204" pitchFamily="34" charset="0"/>
              </a:rPr>
              <a:t>Nous ne pouvons que recommander aux dirigeants, aux chefs d’équipes, de trouver de temps en temps des occasions de porter ce sujet à l’ordre de jour de certaines réunions de leurs de département</a:t>
            </a:r>
          </a:p>
          <a:p>
            <a:pPr marL="457200" lvl="1" indent="-457200">
              <a:lnSpc>
                <a:spcPct val="100000"/>
              </a:lnSpc>
              <a:spcBef>
                <a:spcPts val="0"/>
              </a:spcBef>
              <a:buFont typeface="Courier New" panose="02070309020205020404" pitchFamily="49" charset="0"/>
              <a:buChar char="o"/>
            </a:pPr>
            <a:r>
              <a:rPr lang="fr-FR" dirty="0">
                <a:solidFill>
                  <a:srgbClr val="212529"/>
                </a:solidFill>
                <a:latin typeface="Arial Narrow" panose="020B0606020202030204" pitchFamily="34" charset="0"/>
              </a:rPr>
              <a:t>Ce sera alors l’occasion de voir s’il y a harmonie, cohérence et avis partagés au sein des équipe, et décider de la conduite à tenir</a:t>
            </a:r>
          </a:p>
          <a:p>
            <a:pPr marL="457200" lvl="1" indent="-457200">
              <a:lnSpc>
                <a:spcPct val="100000"/>
              </a:lnSpc>
              <a:spcBef>
                <a:spcPts val="0"/>
              </a:spcBef>
              <a:buFont typeface="Courier New" panose="02070309020205020404" pitchFamily="49" charset="0"/>
              <a:buChar char="o"/>
            </a:pPr>
            <a:endParaRPr lang="fr-FR" dirty="0">
              <a:solidFill>
                <a:srgbClr val="212529"/>
              </a:solidFill>
              <a:latin typeface="Arial Narrow" panose="020B0606020202030204" pitchFamily="34" charset="0"/>
            </a:endParaRPr>
          </a:p>
        </p:txBody>
      </p:sp>
      <p:pic>
        <p:nvPicPr>
          <p:cNvPr id="3" name="Image 2">
            <a:extLst>
              <a:ext uri="{FF2B5EF4-FFF2-40B4-BE49-F238E27FC236}">
                <a16:creationId xmlns:a16="http://schemas.microsoft.com/office/drawing/2014/main" id="{4C324F2D-33A7-AE8F-CC3F-A1EF1F03A668}"/>
              </a:ext>
            </a:extLst>
          </p:cNvPr>
          <p:cNvPicPr>
            <a:picLocks noChangeAspect="1"/>
          </p:cNvPicPr>
          <p:nvPr/>
        </p:nvPicPr>
        <p:blipFill rotWithShape="1">
          <a:blip r:embed="rId2"/>
          <a:srcRect l="8735" r="9164"/>
          <a:stretch/>
        </p:blipFill>
        <p:spPr>
          <a:xfrm>
            <a:off x="6853223" y="1813660"/>
            <a:ext cx="4984680" cy="4801045"/>
          </a:xfrm>
          <a:prstGeom prst="rect">
            <a:avLst/>
          </a:prstGeom>
        </p:spPr>
      </p:pic>
    </p:spTree>
    <p:extLst>
      <p:ext uri="{BB962C8B-B14F-4D97-AF65-F5344CB8AC3E}">
        <p14:creationId xmlns:p14="http://schemas.microsoft.com/office/powerpoint/2010/main" val="76555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5F5A759-4A24-76B4-DFD2-8054D0FAD574}"/>
              </a:ext>
            </a:extLst>
          </p:cNvPr>
          <p:cNvPicPr>
            <a:picLocks noChangeAspect="1"/>
          </p:cNvPicPr>
          <p:nvPr/>
        </p:nvPicPr>
        <p:blipFill rotWithShape="1">
          <a:blip r:embed="rId2"/>
          <a:srcRect r="6799"/>
          <a:stretch/>
        </p:blipFill>
        <p:spPr>
          <a:xfrm>
            <a:off x="5741051" y="1849326"/>
            <a:ext cx="6022316" cy="4637988"/>
          </a:xfrm>
          <a:prstGeom prst="rect">
            <a:avLst/>
          </a:prstGeom>
        </p:spPr>
      </p:pic>
      <p:sp>
        <p:nvSpPr>
          <p:cNvPr id="6" name="ZoneTexte 5">
            <a:extLst>
              <a:ext uri="{FF2B5EF4-FFF2-40B4-BE49-F238E27FC236}">
                <a16:creationId xmlns:a16="http://schemas.microsoft.com/office/drawing/2014/main" id="{38825E48-A4DA-40B6-0633-4184EBE534B0}"/>
              </a:ext>
            </a:extLst>
          </p:cNvPr>
          <p:cNvSpPr txBox="1"/>
          <p:nvPr/>
        </p:nvSpPr>
        <p:spPr>
          <a:xfrm>
            <a:off x="428633" y="1912714"/>
            <a:ext cx="5757863" cy="4637988"/>
          </a:xfrm>
          <a:prstGeom prst="rect">
            <a:avLst/>
          </a:prstGeom>
          <a:noFill/>
        </p:spPr>
        <p:txBody>
          <a:bodyPr wrap="square" rtlCol="0">
            <a:spAutoFit/>
          </a:bodyPr>
          <a:lstStyle/>
          <a:p>
            <a:endParaRPr lang="fr-FR" dirty="0"/>
          </a:p>
        </p:txBody>
      </p:sp>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Structure et Plan de la séance</a:t>
            </a:r>
          </a:p>
          <a:p>
            <a:pPr lvl="0" algn="ctr">
              <a:lnSpc>
                <a:spcPct val="100000"/>
              </a:lnSpc>
              <a:spcBef>
                <a:spcPts val="0"/>
              </a:spcBef>
            </a:pP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452390" y="1785938"/>
            <a:ext cx="6448473" cy="476476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Courier New" panose="02070309020205020404" pitchFamily="49" charset="0"/>
              <a:buChar char="o"/>
            </a:pPr>
            <a:r>
              <a:rPr lang="fr-FR" sz="3300" kern="100" dirty="0">
                <a:latin typeface="Arial Narrow" panose="020B0606020202030204" pitchFamily="34" charset="0"/>
                <a:ea typeface="Calibri" panose="020F0502020204030204" pitchFamily="34" charset="0"/>
                <a:cs typeface="Times New Roman" panose="02020603050405020304" pitchFamily="18" charset="0"/>
              </a:rPr>
              <a:t>Chapitre 10.1 : Culture d’entreprise : Définition et enjeux</a:t>
            </a:r>
          </a:p>
          <a:p>
            <a:pPr lvl="0">
              <a:lnSpc>
                <a:spcPct val="100000"/>
              </a:lnSpc>
              <a:spcBef>
                <a:spcPts val="0"/>
              </a:spcBef>
              <a:buFont typeface="Courier New" panose="02070309020205020404" pitchFamily="49" charset="0"/>
              <a:buChar char="o"/>
            </a:pPr>
            <a:r>
              <a:rPr lang="fr-FR" sz="3300" kern="100" dirty="0">
                <a:latin typeface="Arial Narrow" panose="020B0606020202030204" pitchFamily="34" charset="0"/>
                <a:ea typeface="Calibri" panose="020F0502020204030204" pitchFamily="34" charset="0"/>
                <a:cs typeface="Times New Roman" panose="02020603050405020304" pitchFamily="18" charset="0"/>
              </a:rPr>
              <a:t>Chapitre 10.2 : Eléments clés de la culture d’entreprise (Histoire de l’entreprise, vision et mission, valeurs communes, modes opératoires d’action, communication globale)</a:t>
            </a:r>
          </a:p>
          <a:p>
            <a:pPr lvl="0">
              <a:lnSpc>
                <a:spcPct val="100000"/>
              </a:lnSpc>
              <a:spcBef>
                <a:spcPts val="0"/>
              </a:spcBef>
              <a:spcAft>
                <a:spcPts val="800"/>
              </a:spcAft>
              <a:buFont typeface="Courier New" panose="02070309020205020404" pitchFamily="49" charset="0"/>
              <a:buChar char="o"/>
            </a:pPr>
            <a:r>
              <a:rPr lang="fr-FR" sz="3300" kern="100" dirty="0">
                <a:latin typeface="Arial Narrow" panose="020B0606020202030204" pitchFamily="34" charset="0"/>
                <a:ea typeface="Calibri" panose="020F0502020204030204" pitchFamily="34" charset="0"/>
                <a:cs typeface="Times New Roman" panose="02020603050405020304" pitchFamily="18" charset="0"/>
              </a:rPr>
              <a:t>Chapitre 10.3 : Gestion des connaissances pour la pérennisation</a:t>
            </a:r>
          </a:p>
          <a:p>
            <a:pPr lvl="0">
              <a:lnSpc>
                <a:spcPct val="100000"/>
              </a:lnSpc>
              <a:spcBef>
                <a:spcPts val="0"/>
              </a:spcBef>
              <a:buFont typeface="Courier New" panose="02070309020205020404" pitchFamily="49" charset="0"/>
              <a:buChar char="o"/>
            </a:pPr>
            <a:endParaRPr lang="fr-FR" sz="3300"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61250"/>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10.1 : </a:t>
            </a:r>
          </a:p>
          <a:p>
            <a:pPr>
              <a:lnSpc>
                <a:spcPct val="100000"/>
              </a:lnSpc>
              <a:spcBef>
                <a:spcPts val="0"/>
              </a:spcBef>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Culture d’entreprise : Définition et enjeux (1/2)</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10242" y="1850571"/>
            <a:ext cx="6797940" cy="474617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La culture d'entreprise est aussi appelée culture organisationnelle.</a:t>
            </a:r>
          </a:p>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C’est un ensemble de valeurs, de normes de croyances, et de comportements qui caractérisent une entreprise. </a:t>
            </a:r>
          </a:p>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C'est ce qui donne à une Organisation sa personnalité unique et détermine la façon dont les dirigeants et les employés interagissent entre eux et avec les clients.</a:t>
            </a:r>
          </a:p>
        </p:txBody>
      </p:sp>
      <p:pic>
        <p:nvPicPr>
          <p:cNvPr id="2" name="Image 1">
            <a:extLst>
              <a:ext uri="{FF2B5EF4-FFF2-40B4-BE49-F238E27FC236}">
                <a16:creationId xmlns:a16="http://schemas.microsoft.com/office/drawing/2014/main" id="{CE255D86-C171-D52E-0074-B22407667EB3}"/>
              </a:ext>
            </a:extLst>
          </p:cNvPr>
          <p:cNvPicPr>
            <a:picLocks noChangeAspect="1"/>
          </p:cNvPicPr>
          <p:nvPr/>
        </p:nvPicPr>
        <p:blipFill rotWithShape="1">
          <a:blip r:embed="rId2"/>
          <a:srcRect l="7402" r="10880"/>
          <a:stretch/>
        </p:blipFill>
        <p:spPr>
          <a:xfrm>
            <a:off x="7258744" y="1850571"/>
            <a:ext cx="4523014" cy="4746179"/>
          </a:xfrm>
          <a:prstGeom prst="rect">
            <a:avLst/>
          </a:prstGeom>
        </p:spPr>
      </p:pic>
    </p:spTree>
    <p:extLst>
      <p:ext uri="{BB962C8B-B14F-4D97-AF65-F5344CB8AC3E}">
        <p14:creationId xmlns:p14="http://schemas.microsoft.com/office/powerpoint/2010/main" val="108119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61250"/>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10.1 : </a:t>
            </a:r>
          </a:p>
          <a:p>
            <a:pPr>
              <a:lnSpc>
                <a:spcPct val="100000"/>
              </a:lnSpc>
              <a:spcBef>
                <a:spcPts val="0"/>
              </a:spcBef>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Culture d’entreprise : Définition et enjeux (2/2)</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79610" y="1771650"/>
            <a:ext cx="6890672" cy="49434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r>
              <a:rPr lang="fr-FR" b="0" i="0" dirty="0">
                <a:solidFill>
                  <a:srgbClr val="2A2B2C"/>
                </a:solidFill>
                <a:effectLst/>
                <a:latin typeface="Arial Narrow" panose="020B0606020202030204" pitchFamily="34" charset="0"/>
              </a:rPr>
              <a:t>Cette notion de culture organisationnelle intègre : </a:t>
            </a:r>
          </a:p>
          <a:p>
            <a:pPr lvl="1"/>
            <a:r>
              <a:rPr lang="fr-FR" sz="2800" dirty="0">
                <a:solidFill>
                  <a:srgbClr val="2A2B2C"/>
                </a:solidFill>
                <a:latin typeface="Arial Narrow" panose="020B0606020202030204" pitchFamily="34" charset="0"/>
              </a:rPr>
              <a:t>L</a:t>
            </a:r>
            <a:r>
              <a:rPr lang="fr-FR" sz="2800" b="0" i="0" dirty="0">
                <a:solidFill>
                  <a:srgbClr val="2A2B2C"/>
                </a:solidFill>
                <a:effectLst/>
                <a:latin typeface="Arial Narrow" panose="020B0606020202030204" pitchFamily="34" charset="0"/>
              </a:rPr>
              <a:t>’histoire de l’entreprise: c'est en comprenant cette histoire que l'on peut comprendre les valeurs et les pratiques de l'entreprise à un moment précis</a:t>
            </a:r>
          </a:p>
          <a:p>
            <a:pPr lvl="1"/>
            <a:r>
              <a:rPr lang="fr-FR" sz="2800" dirty="0">
                <a:solidFill>
                  <a:srgbClr val="2A2B2C"/>
                </a:solidFill>
                <a:latin typeface="Arial Narrow" panose="020B0606020202030204" pitchFamily="34" charset="0"/>
              </a:rPr>
              <a:t>L</a:t>
            </a:r>
            <a:r>
              <a:rPr lang="fr-FR" sz="2800" b="0" i="0" dirty="0">
                <a:solidFill>
                  <a:srgbClr val="2A2B2C"/>
                </a:solidFill>
                <a:effectLst/>
                <a:latin typeface="Arial Narrow" panose="020B0606020202030204" pitchFamily="34" charset="0"/>
              </a:rPr>
              <a:t>a marque employeur : qui permet d’analyser le sentiment d’appartenance de tous les acteurs y compris les employés</a:t>
            </a:r>
          </a:p>
          <a:p>
            <a:pPr lvl="1"/>
            <a:r>
              <a:rPr lang="fr-FR" sz="2800" dirty="0">
                <a:solidFill>
                  <a:srgbClr val="2A2B2C"/>
                </a:solidFill>
                <a:latin typeface="Arial Narrow" panose="020B0606020202030204" pitchFamily="34" charset="0"/>
              </a:rPr>
              <a:t>La GRH : qui permet de voir comment l’on gère les relations entre les employés, et leur place dans la maintenance ou le recentrage de la culture d'entreprise. </a:t>
            </a:r>
          </a:p>
        </p:txBody>
      </p:sp>
      <p:pic>
        <p:nvPicPr>
          <p:cNvPr id="2" name="Image 1">
            <a:extLst>
              <a:ext uri="{FF2B5EF4-FFF2-40B4-BE49-F238E27FC236}">
                <a16:creationId xmlns:a16="http://schemas.microsoft.com/office/drawing/2014/main" id="{1A569245-60CE-5670-FBBA-E5FCD4FB4770}"/>
              </a:ext>
            </a:extLst>
          </p:cNvPr>
          <p:cNvPicPr>
            <a:picLocks noChangeAspect="1"/>
          </p:cNvPicPr>
          <p:nvPr/>
        </p:nvPicPr>
        <p:blipFill rotWithShape="1">
          <a:blip r:embed="rId2"/>
          <a:srcRect l="9476" r="27174"/>
          <a:stretch/>
        </p:blipFill>
        <p:spPr>
          <a:xfrm>
            <a:off x="7170282" y="1771649"/>
            <a:ext cx="4695158" cy="4943475"/>
          </a:xfrm>
          <a:prstGeom prst="rect">
            <a:avLst/>
          </a:prstGeom>
        </p:spPr>
      </p:pic>
    </p:spTree>
    <p:extLst>
      <p:ext uri="{BB962C8B-B14F-4D97-AF65-F5344CB8AC3E}">
        <p14:creationId xmlns:p14="http://schemas.microsoft.com/office/powerpoint/2010/main" val="2026675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53676"/>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10.1 : </a:t>
            </a:r>
          </a:p>
          <a:p>
            <a:pPr>
              <a:lnSpc>
                <a:spcPct val="100000"/>
              </a:lnSpc>
              <a:spcBef>
                <a:spcPts val="0"/>
              </a:spcBef>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Quelques aspects de la culture d’entreprise (1/3)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10242" y="1771650"/>
            <a:ext cx="7133558" cy="49434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buFont typeface="Arial" panose="020B0604020202020204" pitchFamily="34" charset="0"/>
              <a:buChar char="•"/>
            </a:pPr>
            <a:r>
              <a:rPr lang="fr-FR" sz="3200" b="1" i="0" dirty="0">
                <a:solidFill>
                  <a:srgbClr val="646F79"/>
                </a:solidFill>
                <a:effectLst/>
                <a:latin typeface="Arial Narrow" panose="020B0606020202030204" pitchFamily="34" charset="0"/>
              </a:rPr>
              <a:t>Culture de la performance : </a:t>
            </a:r>
            <a:r>
              <a:rPr lang="fr-FR" sz="3200" b="0" i="0" dirty="0">
                <a:solidFill>
                  <a:srgbClr val="646F79"/>
                </a:solidFill>
                <a:effectLst/>
                <a:latin typeface="Arial Narrow" panose="020B0606020202030204" pitchFamily="34" charset="0"/>
              </a:rPr>
              <a:t>L’Organisation met l'accent sur l'efficacité. Les employés sont motivés par les résultats et sont tenus de respecter les délais et les objectifs fixés.</a:t>
            </a:r>
          </a:p>
          <a:p>
            <a:pPr algn="l" fontAlgn="auto">
              <a:buFont typeface="Arial" panose="020B0604020202020204" pitchFamily="34" charset="0"/>
              <a:buChar char="•"/>
            </a:pPr>
            <a:r>
              <a:rPr lang="fr-FR" sz="3200" b="1" i="0" dirty="0">
                <a:solidFill>
                  <a:srgbClr val="646F79"/>
                </a:solidFill>
                <a:effectLst/>
                <a:latin typeface="Arial Narrow" panose="020B0606020202030204" pitchFamily="34" charset="0"/>
              </a:rPr>
              <a:t>Culture de la collaboration :</a:t>
            </a:r>
            <a:r>
              <a:rPr lang="fr-FR" sz="3200" b="0" i="0" dirty="0">
                <a:solidFill>
                  <a:srgbClr val="646F79"/>
                </a:solidFill>
                <a:effectLst/>
                <a:latin typeface="Arial Narrow" panose="020B0606020202030204" pitchFamily="34" charset="0"/>
              </a:rPr>
              <a:t> L’Organisation valorise le travail d'équipe et favorise la collaboration à tous les niveaux. Les employés travaillent ensemble pour atteindre des objectifs communs et il y a une forte culture de la communication et de la coopération.</a:t>
            </a:r>
          </a:p>
        </p:txBody>
      </p:sp>
      <p:pic>
        <p:nvPicPr>
          <p:cNvPr id="3" name="Image 2">
            <a:extLst>
              <a:ext uri="{FF2B5EF4-FFF2-40B4-BE49-F238E27FC236}">
                <a16:creationId xmlns:a16="http://schemas.microsoft.com/office/drawing/2014/main" id="{3B281FF4-D97C-8707-A0EC-E37311028616}"/>
              </a:ext>
            </a:extLst>
          </p:cNvPr>
          <p:cNvPicPr>
            <a:picLocks noChangeAspect="1"/>
          </p:cNvPicPr>
          <p:nvPr/>
        </p:nvPicPr>
        <p:blipFill rotWithShape="1">
          <a:blip r:embed="rId2"/>
          <a:srcRect l="14553" r="18599"/>
          <a:stretch/>
        </p:blipFill>
        <p:spPr>
          <a:xfrm>
            <a:off x="7543800" y="2100262"/>
            <a:ext cx="4297897" cy="4286250"/>
          </a:xfrm>
          <a:prstGeom prst="rect">
            <a:avLst/>
          </a:prstGeom>
        </p:spPr>
      </p:pic>
    </p:spTree>
    <p:extLst>
      <p:ext uri="{BB962C8B-B14F-4D97-AF65-F5344CB8AC3E}">
        <p14:creationId xmlns:p14="http://schemas.microsoft.com/office/powerpoint/2010/main" val="60617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51D894-2524-03F2-FA3C-653AA9C3E50D}"/>
              </a:ext>
            </a:extLst>
          </p:cNvPr>
          <p:cNvPicPr>
            <a:picLocks noChangeAspect="1"/>
          </p:cNvPicPr>
          <p:nvPr/>
        </p:nvPicPr>
        <p:blipFill>
          <a:blip r:embed="rId2"/>
          <a:stretch>
            <a:fillRect/>
          </a:stretch>
        </p:blipFill>
        <p:spPr>
          <a:xfrm>
            <a:off x="410242" y="1771650"/>
            <a:ext cx="11371518" cy="4943475"/>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53676"/>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1101 : </a:t>
            </a:r>
          </a:p>
          <a:p>
            <a:pPr>
              <a:lnSpc>
                <a:spcPct val="100000"/>
              </a:lnSpc>
              <a:spcBef>
                <a:spcPts val="0"/>
              </a:spcBef>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Quelques aspects de la culture d’entreprise (2/3)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10241" y="1771650"/>
            <a:ext cx="7076409" cy="49434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buFont typeface="Arial" panose="020B0604020202020204" pitchFamily="34" charset="0"/>
              <a:buChar char="•"/>
            </a:pPr>
            <a:r>
              <a:rPr lang="fr-FR" sz="3200" b="1" i="0" dirty="0">
                <a:solidFill>
                  <a:schemeClr val="bg1"/>
                </a:solidFill>
                <a:effectLst/>
                <a:latin typeface="Arial Narrow" panose="020B0606020202030204" pitchFamily="34" charset="0"/>
              </a:rPr>
              <a:t>Culture de l’innovation : </a:t>
            </a:r>
            <a:r>
              <a:rPr lang="fr-FR" sz="3200" b="0" i="0" dirty="0">
                <a:solidFill>
                  <a:schemeClr val="bg1"/>
                </a:solidFill>
                <a:effectLst/>
                <a:latin typeface="Arial Narrow" panose="020B0606020202030204" pitchFamily="34" charset="0"/>
              </a:rPr>
              <a:t> L’Organisation valorise la créativité. Les employés sont encouragés à penser de manière innovante et à proposer des idées novatrices pour améliorer les processus et les résultats</a:t>
            </a:r>
          </a:p>
          <a:p>
            <a:pPr algn="l" fontAlgn="auto">
              <a:buFont typeface="Arial" panose="020B0604020202020204" pitchFamily="34" charset="0"/>
              <a:buChar char="•"/>
            </a:pPr>
            <a:r>
              <a:rPr lang="fr-FR" sz="3200" b="1" i="0" dirty="0">
                <a:solidFill>
                  <a:schemeClr val="bg1"/>
                </a:solidFill>
                <a:effectLst/>
                <a:latin typeface="Arial Narrow" panose="020B0606020202030204" pitchFamily="34" charset="0"/>
              </a:rPr>
              <a:t>Culture de la sécurité au travail : </a:t>
            </a:r>
            <a:r>
              <a:rPr lang="fr-FR" sz="3200" b="0" i="0" dirty="0">
                <a:solidFill>
                  <a:schemeClr val="bg1"/>
                </a:solidFill>
                <a:effectLst/>
                <a:latin typeface="Arial Narrow" panose="020B0606020202030204" pitchFamily="34" charset="0"/>
              </a:rPr>
              <a:t>L’Organisation forme ses employés pour prendre en compte les risques, et travailler en toute sûreté avec comme objectif d’éviter les accidents et les dégâts humains et matériels</a:t>
            </a:r>
          </a:p>
        </p:txBody>
      </p:sp>
    </p:spTree>
    <p:extLst>
      <p:ext uri="{BB962C8B-B14F-4D97-AF65-F5344CB8AC3E}">
        <p14:creationId xmlns:p14="http://schemas.microsoft.com/office/powerpoint/2010/main" val="3704682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53676"/>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10.1 : </a:t>
            </a:r>
          </a:p>
          <a:p>
            <a:pPr>
              <a:lnSpc>
                <a:spcPct val="100000"/>
              </a:lnSpc>
              <a:spcBef>
                <a:spcPts val="0"/>
              </a:spcBef>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Quelques aspects de la culture d’entreprise (3/3)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104" y="1760849"/>
            <a:ext cx="6890672" cy="49434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buFont typeface="Arial" panose="020B0604020202020204" pitchFamily="34" charset="0"/>
              <a:buChar char="•"/>
            </a:pPr>
            <a:r>
              <a:rPr lang="fr-FR" b="1" i="0" dirty="0">
                <a:solidFill>
                  <a:srgbClr val="646F79"/>
                </a:solidFill>
                <a:effectLst/>
                <a:latin typeface="Arial Narrow" panose="020B0606020202030204" pitchFamily="34" charset="0"/>
              </a:rPr>
              <a:t>Culture des résultats partagés : </a:t>
            </a:r>
            <a:r>
              <a:rPr lang="fr-FR" i="0" dirty="0">
                <a:solidFill>
                  <a:srgbClr val="646F79"/>
                </a:solidFill>
                <a:effectLst/>
                <a:latin typeface="Arial Narrow" panose="020B0606020202030204" pitchFamily="34" charset="0"/>
              </a:rPr>
              <a:t>L’Organisation accorde une grande importance au bien-être du personnel et les associe aux réalisations, aux succès et aux bonnes performances organisationnelles autant qu’aux échecs et contre-performances</a:t>
            </a:r>
          </a:p>
          <a:p>
            <a:pPr algn="l" fontAlgn="auto">
              <a:buFont typeface="Arial" panose="020B0604020202020204" pitchFamily="34" charset="0"/>
              <a:buChar char="•"/>
            </a:pPr>
            <a:r>
              <a:rPr lang="fr-FR" b="1" i="0" dirty="0">
                <a:solidFill>
                  <a:srgbClr val="646F79"/>
                </a:solidFill>
                <a:effectLst/>
                <a:latin typeface="Arial Narrow" panose="020B0606020202030204" pitchFamily="34" charset="0"/>
              </a:rPr>
              <a:t>Culture de l’éthique : </a:t>
            </a:r>
            <a:r>
              <a:rPr lang="fr-FR" sz="2800" b="0" i="0" dirty="0">
                <a:solidFill>
                  <a:srgbClr val="646F79"/>
                </a:solidFill>
                <a:effectLst/>
                <a:latin typeface="Arial Narrow" panose="020B0606020202030204" pitchFamily="34" charset="0"/>
              </a:rPr>
              <a:t> L’Organisation </a:t>
            </a:r>
            <a:r>
              <a:rPr lang="fr-FR" b="0" i="0" dirty="0">
                <a:solidFill>
                  <a:srgbClr val="646F79"/>
                </a:solidFill>
                <a:effectLst/>
                <a:latin typeface="Arial Narrow" panose="020B0606020202030204" pitchFamily="34" charset="0"/>
              </a:rPr>
              <a:t>valorise les principes moraux et les standards en matière de respect des droits reconnus. Les employés sont formés pour respecter les normes éthiques et les règles de conduite fixées par l'entreprise. </a:t>
            </a:r>
          </a:p>
        </p:txBody>
      </p:sp>
      <p:pic>
        <p:nvPicPr>
          <p:cNvPr id="2" name="Image 1">
            <a:extLst>
              <a:ext uri="{FF2B5EF4-FFF2-40B4-BE49-F238E27FC236}">
                <a16:creationId xmlns:a16="http://schemas.microsoft.com/office/drawing/2014/main" id="{F380440A-2ECD-9BB5-B295-F4D179949DD3}"/>
              </a:ext>
            </a:extLst>
          </p:cNvPr>
          <p:cNvPicPr>
            <a:picLocks noChangeAspect="1"/>
          </p:cNvPicPr>
          <p:nvPr/>
        </p:nvPicPr>
        <p:blipFill>
          <a:blip r:embed="rId2"/>
          <a:stretch>
            <a:fillRect/>
          </a:stretch>
        </p:blipFill>
        <p:spPr>
          <a:xfrm>
            <a:off x="7343775" y="2310493"/>
            <a:ext cx="4537981" cy="3649436"/>
          </a:xfrm>
          <a:prstGeom prst="rect">
            <a:avLst/>
          </a:prstGeom>
        </p:spPr>
      </p:pic>
    </p:spTree>
    <p:extLst>
      <p:ext uri="{BB962C8B-B14F-4D97-AF65-F5344CB8AC3E}">
        <p14:creationId xmlns:p14="http://schemas.microsoft.com/office/powerpoint/2010/main" val="111814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339634"/>
            <a:ext cx="11864898" cy="12627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10.2 :  </a:t>
            </a:r>
          </a:p>
          <a:p>
            <a:pPr lvl="0">
              <a:lnSpc>
                <a:spcPct val="100000"/>
              </a:lnSpc>
              <a:spcBef>
                <a:spcPts val="0"/>
              </a:spcBef>
            </a:pPr>
            <a:r>
              <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Eléments clés de la culture d’entreprise (1/5)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31551" y="1850571"/>
            <a:ext cx="6704097" cy="474617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600" b="1" kern="100" dirty="0">
                <a:latin typeface="Arial Narrow" panose="020B0606020202030204" pitchFamily="34" charset="0"/>
                <a:ea typeface="Calibri" panose="020F0502020204030204" pitchFamily="34" charset="0"/>
                <a:cs typeface="Times New Roman" panose="02020603050405020304" pitchFamily="18" charset="0"/>
              </a:rPr>
              <a:t>Histoire de l’entreprise</a:t>
            </a:r>
          </a:p>
          <a:p>
            <a:pPr marL="342900" lvl="1" indent="-342900">
              <a:lnSpc>
                <a:spcPct val="100000"/>
              </a:lnSpc>
              <a:spcBef>
                <a:spcPts val="0"/>
              </a:spcBef>
              <a:buFont typeface="Courier New" panose="02070309020205020404" pitchFamily="49" charset="0"/>
              <a:buChar char="o"/>
            </a:pPr>
            <a:r>
              <a:rPr lang="fr-FR" sz="2800" kern="100" dirty="0">
                <a:latin typeface="Arial Narrow" panose="020B0606020202030204" pitchFamily="34" charset="0"/>
                <a:ea typeface="Calibri" panose="020F0502020204030204" pitchFamily="34" charset="0"/>
                <a:cs typeface="Times New Roman" panose="02020603050405020304" pitchFamily="18" charset="0"/>
              </a:rPr>
              <a:t>L’association a été créée quand, par qui et comment?</a:t>
            </a:r>
          </a:p>
          <a:p>
            <a:pPr marL="342900" lvl="1" indent="-342900">
              <a:lnSpc>
                <a:spcPct val="100000"/>
              </a:lnSpc>
              <a:spcBef>
                <a:spcPts val="0"/>
              </a:spcBef>
              <a:buFont typeface="Courier New" panose="02070309020205020404" pitchFamily="49" charset="0"/>
              <a:buChar char="o"/>
            </a:pPr>
            <a:r>
              <a:rPr lang="fr-FR" sz="2800" kern="100" dirty="0">
                <a:latin typeface="Arial Narrow" panose="020B0606020202030204" pitchFamily="34" charset="0"/>
                <a:ea typeface="Calibri" panose="020F0502020204030204" pitchFamily="34" charset="0"/>
                <a:cs typeface="Times New Roman" panose="02020603050405020304" pitchFamily="18" charset="0"/>
              </a:rPr>
              <a:t>Quel était le contexte qui a motivé la résolution des fondateurs de créer cette association ?</a:t>
            </a:r>
          </a:p>
          <a:p>
            <a:pPr marL="342900" lvl="1" indent="-342900">
              <a:lnSpc>
                <a:spcPct val="100000"/>
              </a:lnSpc>
              <a:spcBef>
                <a:spcPts val="0"/>
              </a:spcBef>
              <a:buFont typeface="Courier New" panose="02070309020205020404" pitchFamily="49" charset="0"/>
              <a:buChar char="o"/>
            </a:pPr>
            <a:r>
              <a:rPr lang="fr-FR" sz="2800" kern="100" dirty="0">
                <a:latin typeface="Arial Narrow" panose="020B0606020202030204" pitchFamily="34" charset="0"/>
                <a:ea typeface="Calibri" panose="020F0502020204030204" pitchFamily="34" charset="0"/>
                <a:cs typeface="Times New Roman" panose="02020603050405020304" pitchFamily="18" charset="0"/>
              </a:rPr>
              <a:t>De quels appuis ont-ils bénéficier lors de la création et après.</a:t>
            </a:r>
            <a:br>
              <a:rPr lang="fr-FR" sz="2800" kern="100" dirty="0">
                <a:latin typeface="Arial Narrow" panose="020B0606020202030204" pitchFamily="34" charset="0"/>
                <a:ea typeface="Calibri" panose="020F0502020204030204" pitchFamily="34" charset="0"/>
                <a:cs typeface="Times New Roman" panose="02020603050405020304" pitchFamily="18" charset="0"/>
              </a:rPr>
            </a:br>
            <a:r>
              <a:rPr lang="fr-FR" sz="2800" kern="100" dirty="0">
                <a:latin typeface="Arial Narrow" panose="020B0606020202030204" pitchFamily="34" charset="0"/>
                <a:ea typeface="Calibri" panose="020F0502020204030204" pitchFamily="34" charset="0"/>
                <a:cs typeface="Times New Roman" panose="02020603050405020304" pitchFamily="18" charset="0"/>
              </a:rPr>
              <a:t>De toutes ces informations historiques, que pouvons-nous retenir en termes de spécificité de notre association</a:t>
            </a:r>
            <a:endParaRPr lang="fr-FR" sz="2800" dirty="0">
              <a:latin typeface="Arial Narrow" panose="020B0606020202030204" pitchFamily="34" charset="0"/>
            </a:endParaRPr>
          </a:p>
        </p:txBody>
      </p:sp>
      <p:pic>
        <p:nvPicPr>
          <p:cNvPr id="2" name="Image 1">
            <a:extLst>
              <a:ext uri="{FF2B5EF4-FFF2-40B4-BE49-F238E27FC236}">
                <a16:creationId xmlns:a16="http://schemas.microsoft.com/office/drawing/2014/main" id="{417A11F5-4CB6-7DB2-024D-A6D87420290D}"/>
              </a:ext>
            </a:extLst>
          </p:cNvPr>
          <p:cNvPicPr>
            <a:picLocks noChangeAspect="1"/>
          </p:cNvPicPr>
          <p:nvPr/>
        </p:nvPicPr>
        <p:blipFill rotWithShape="1">
          <a:blip r:embed="rId2"/>
          <a:srcRect t="16055" b="6537"/>
          <a:stretch/>
        </p:blipFill>
        <p:spPr>
          <a:xfrm>
            <a:off x="7235648" y="1850571"/>
            <a:ext cx="4635223" cy="4667795"/>
          </a:xfrm>
          <a:prstGeom prst="rect">
            <a:avLst/>
          </a:prstGeom>
        </p:spPr>
      </p:pic>
    </p:spTree>
    <p:extLst>
      <p:ext uri="{BB962C8B-B14F-4D97-AF65-F5344CB8AC3E}">
        <p14:creationId xmlns:p14="http://schemas.microsoft.com/office/powerpoint/2010/main" val="19297961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2055</Words>
  <Application>Microsoft Office PowerPoint</Application>
  <PresentationFormat>Grand écran</PresentationFormat>
  <Paragraphs>175</Paragraphs>
  <Slides>25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25</vt:i4>
      </vt:variant>
    </vt:vector>
  </HeadingPairs>
  <TitlesOfParts>
    <vt:vector size="30" baseType="lpstr">
      <vt:lpstr>Arial</vt:lpstr>
      <vt:lpstr>Arial Narrow</vt:lpstr>
      <vt:lpstr>Calibri</vt:lpstr>
      <vt:lpstr>Courier New</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71</cp:revision>
  <dcterms:modified xsi:type="dcterms:W3CDTF">2024-08-08T15:31:31Z</dcterms:modified>
</cp:coreProperties>
</file>