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83" r:id="rId4"/>
    <p:sldId id="302" r:id="rId5"/>
    <p:sldId id="319" r:id="rId6"/>
    <p:sldId id="320" r:id="rId7"/>
    <p:sldId id="321" r:id="rId8"/>
    <p:sldId id="322" r:id="rId9"/>
    <p:sldId id="314" r:id="rId10"/>
    <p:sldId id="315" r:id="rId11"/>
    <p:sldId id="316" r:id="rId12"/>
    <p:sldId id="317" r:id="rId13"/>
    <p:sldId id="318" r:id="rId14"/>
    <p:sldId id="284" r:id="rId15"/>
    <p:sldId id="330" r:id="rId16"/>
    <p:sldId id="331" r:id="rId17"/>
    <p:sldId id="332" r:id="rId18"/>
    <p:sldId id="323" r:id="rId19"/>
    <p:sldId id="324" r:id="rId20"/>
    <p:sldId id="325" r:id="rId21"/>
    <p:sldId id="326" r:id="rId22"/>
    <p:sldId id="327" r:id="rId23"/>
    <p:sldId id="328" r:id="rId24"/>
    <p:sldId id="329" r:id="rId25"/>
    <p:sldId id="309" r:id="rId26"/>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99"/>
    <a:srgbClr val="CC0099"/>
    <a:srgbClr val="0000CC"/>
    <a:srgbClr val="996633"/>
    <a:srgbClr val="99CCFF"/>
    <a:srgbClr val="0000FF"/>
    <a:srgbClr val="99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913" autoAdjust="0"/>
    <p:restoredTop sz="94660"/>
  </p:normalViewPr>
  <p:slideViewPr>
    <p:cSldViewPr snapToGrid="0">
      <p:cViewPr varScale="1">
        <p:scale>
          <a:sx n="71" d="100"/>
          <a:sy n="71" d="100"/>
        </p:scale>
        <p:origin x="84"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en-US" sz="20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Organizational Development in the Context of an International Civil Society Organization (ICSO)</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en-US"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Training of Heads of FOASPS Member Organizations in Association Management and Organizational Development (OD)</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298288"/>
            <a:ext cx="12192000" cy="1723549"/>
          </a:xfrm>
          <a:prstGeom prst="rect">
            <a:avLst/>
          </a:prstGeom>
          <a:solidFill>
            <a:srgbClr val="990099"/>
          </a:solidFill>
        </p:spPr>
        <p:txBody>
          <a:bodyPr wrap="square" rtlCol="0">
            <a:spAutoFit/>
          </a:bodyPr>
          <a:lstStyle/>
          <a:p>
            <a:pPr algn="ctr"/>
            <a:r>
              <a:rPr lang="fr-FR" sz="3200" b="1" dirty="0">
                <a:solidFill>
                  <a:schemeClr val="bg1"/>
                </a:solidFill>
                <a:latin typeface="Arial Narrow" panose="020B0606020202030204" pitchFamily="34" charset="0"/>
              </a:rPr>
              <a:t>Module 10 : </a:t>
            </a:r>
          </a:p>
          <a:p>
            <a:pPr algn="ctr"/>
            <a:r>
              <a:rPr lang="it-IT" sz="4200" b="1" dirty="0">
                <a:solidFill>
                  <a:schemeClr val="bg1"/>
                </a:solidFill>
                <a:latin typeface="Arial Narrow" panose="020B0606020202030204" pitchFamily="34" charset="0"/>
              </a:rPr>
              <a:t>Organizational culture in a non-profit Organisation</a:t>
            </a:r>
          </a:p>
          <a:p>
            <a:pPr algn="ctr"/>
            <a:r>
              <a:rPr lang="fr-FR" sz="3200" b="1" dirty="0">
                <a:solidFill>
                  <a:schemeClr val="bg1"/>
                </a:solidFill>
                <a:latin typeface="Arial Narrow" panose="020B0606020202030204" pitchFamily="34" charset="0"/>
              </a:rPr>
              <a:t>(Webinar 10)</a:t>
            </a: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61250"/>
            <a:ext cx="11864898" cy="120179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10.2 :  </a:t>
            </a:r>
          </a:p>
          <a:p>
            <a:pPr lvl="0">
              <a:lnSpc>
                <a:spcPct val="100000"/>
              </a:lnSpc>
              <a:spcBef>
                <a:spcPts val="0"/>
              </a:spcBef>
            </a:pPr>
            <a:r>
              <a:rPr lang="en-US"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Key elements of corporate culture (2/5)</a:t>
            </a:r>
            <a:endParaRPr lang="fr-FR"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88655" y="1821995"/>
            <a:ext cx="6755074" cy="474617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100" b="1" kern="100" dirty="0">
                <a:latin typeface="Arial Narrow" panose="020B0606020202030204" pitchFamily="34" charset="0"/>
                <a:ea typeface="Calibri" panose="020F0502020204030204" pitchFamily="34" charset="0"/>
                <a:cs typeface="Times New Roman" panose="02020603050405020304" pitchFamily="18" charset="0"/>
              </a:rPr>
              <a:t>Vision and Mission</a:t>
            </a:r>
          </a:p>
          <a:p>
            <a:pPr marL="342900" lvl="1" indent="-342900">
              <a:lnSpc>
                <a:spcPct val="100000"/>
              </a:lnSpc>
              <a:spcBef>
                <a:spcPts val="0"/>
              </a:spcBef>
              <a:buFont typeface="Courier New" panose="02070309020205020404" pitchFamily="49" charset="0"/>
              <a:buChar char="o"/>
            </a:pPr>
            <a:r>
              <a:rPr lang="en-US" sz="3100" kern="100" dirty="0">
                <a:latin typeface="Arial Narrow" panose="020B0606020202030204" pitchFamily="34" charset="0"/>
                <a:ea typeface="Calibri" panose="020F0502020204030204" pitchFamily="34" charset="0"/>
                <a:cs typeface="Times New Roman" panose="02020603050405020304" pitchFamily="18" charset="0"/>
              </a:rPr>
              <a:t>Are the vision and mission of the association clearly defined in the legal texts?
Do this vision and missions indicate an orientation (humanitarian, social, inclusive, strategic for the country or community, etc.)?
How can these elements impact the corporate culture of our association?</a:t>
            </a:r>
            <a:endParaRPr lang="fr-FR" sz="3100" dirty="0">
              <a:latin typeface="Arial Narrow" panose="020B0606020202030204" pitchFamily="34" charset="0"/>
            </a:endParaRPr>
          </a:p>
        </p:txBody>
      </p:sp>
      <p:pic>
        <p:nvPicPr>
          <p:cNvPr id="2" name="Image 1">
            <a:extLst>
              <a:ext uri="{FF2B5EF4-FFF2-40B4-BE49-F238E27FC236}">
                <a16:creationId xmlns:a16="http://schemas.microsoft.com/office/drawing/2014/main" id="{FEDF59B5-ABDF-0A7F-6BD4-253C75687EB4}"/>
              </a:ext>
            </a:extLst>
          </p:cNvPr>
          <p:cNvPicPr>
            <a:picLocks noChangeAspect="1"/>
          </p:cNvPicPr>
          <p:nvPr/>
        </p:nvPicPr>
        <p:blipFill rotWithShape="1">
          <a:blip r:embed="rId2"/>
          <a:srcRect l="20040" r="24630"/>
          <a:stretch/>
        </p:blipFill>
        <p:spPr>
          <a:xfrm>
            <a:off x="7076315" y="1821994"/>
            <a:ext cx="4884412" cy="4746179"/>
          </a:xfrm>
          <a:prstGeom prst="rect">
            <a:avLst/>
          </a:prstGeom>
        </p:spPr>
      </p:pic>
    </p:spTree>
    <p:extLst>
      <p:ext uri="{BB962C8B-B14F-4D97-AF65-F5344CB8AC3E}">
        <p14:creationId xmlns:p14="http://schemas.microsoft.com/office/powerpoint/2010/main" val="311113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261250"/>
            <a:ext cx="11864898" cy="113211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10.2 :  </a:t>
            </a:r>
          </a:p>
          <a:p>
            <a:pPr lvl="0">
              <a:lnSpc>
                <a:spcPct val="100000"/>
              </a:lnSpc>
              <a:spcBef>
                <a:spcPts val="0"/>
              </a:spcBef>
            </a:pPr>
            <a:r>
              <a:rPr lang="en-US"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Key elements of corporate culture (3/5)</a:t>
            </a:r>
            <a:endParaRPr lang="fr-FR"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31551" y="1736271"/>
            <a:ext cx="7169412" cy="486047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3600" b="1" kern="100" dirty="0">
                <a:latin typeface="Arial Narrow" panose="020B0606020202030204" pitchFamily="34" charset="0"/>
                <a:ea typeface="Calibri" panose="020F0502020204030204" pitchFamily="34" charset="0"/>
                <a:cs typeface="Times New Roman" panose="02020603050405020304" pitchFamily="18" charset="0"/>
              </a:rPr>
              <a:t>Shared values</a:t>
            </a:r>
          </a:p>
          <a:p>
            <a:pPr marL="342900" lvl="1" indent="-342900">
              <a:lnSpc>
                <a:spcPct val="100000"/>
              </a:lnSpc>
              <a:spcBef>
                <a:spcPts val="0"/>
              </a:spcBef>
              <a:buFont typeface="Courier New" panose="02070309020205020404" pitchFamily="49" charset="0"/>
              <a:buChar char="o"/>
            </a:pPr>
            <a:r>
              <a:rPr lang="en-US" sz="2800" dirty="0">
                <a:latin typeface="Arial Narrow" panose="020B0606020202030204" pitchFamily="34" charset="0"/>
              </a:rPr>
              <a:t>Where do we find the values of the association?
In a charter of ethics
In the association's guiding principles
How do we do it when there is no document that does not provide a framework for common values?</a:t>
            </a:r>
            <a:endParaRPr lang="fr-FR" sz="2800" dirty="0">
              <a:latin typeface="Arial Narrow" panose="020B0606020202030204" pitchFamily="34" charset="0"/>
            </a:endParaRPr>
          </a:p>
          <a:p>
            <a:pPr marL="800100" lvl="2" indent="-342900">
              <a:lnSpc>
                <a:spcPct val="100000"/>
              </a:lnSpc>
              <a:spcBef>
                <a:spcPts val="0"/>
              </a:spcBef>
              <a:buFont typeface="Courier New" panose="02070309020205020404" pitchFamily="49" charset="0"/>
              <a:buChar char="o"/>
            </a:pPr>
            <a:r>
              <a:rPr lang="en-US" sz="2800" dirty="0">
                <a:latin typeface="Arial Narrow" panose="020B0606020202030204" pitchFamily="34" charset="0"/>
              </a:rPr>
              <a:t>In an appropriate exercise to identify the values common to the vast majority
Drafting of the document by a dedicated committee
A broad consultation for final validation</a:t>
            </a:r>
            <a:endParaRPr lang="fr-FR" sz="2800" dirty="0">
              <a:latin typeface="Arial Narrow" panose="020B0606020202030204" pitchFamily="34" charset="0"/>
            </a:endParaRPr>
          </a:p>
        </p:txBody>
      </p:sp>
      <p:pic>
        <p:nvPicPr>
          <p:cNvPr id="2" name="Image 1">
            <a:extLst>
              <a:ext uri="{FF2B5EF4-FFF2-40B4-BE49-F238E27FC236}">
                <a16:creationId xmlns:a16="http://schemas.microsoft.com/office/drawing/2014/main" id="{55806E85-5FAC-54D0-7A8D-8E3246B0A6A5}"/>
              </a:ext>
            </a:extLst>
          </p:cNvPr>
          <p:cNvPicPr>
            <a:picLocks noChangeAspect="1"/>
          </p:cNvPicPr>
          <p:nvPr/>
        </p:nvPicPr>
        <p:blipFill rotWithShape="1">
          <a:blip r:embed="rId2"/>
          <a:srcRect l="19175" r="10000"/>
          <a:stretch/>
        </p:blipFill>
        <p:spPr>
          <a:xfrm>
            <a:off x="7700963" y="2185637"/>
            <a:ext cx="4213186" cy="3961745"/>
          </a:xfrm>
          <a:prstGeom prst="rect">
            <a:avLst/>
          </a:prstGeom>
        </p:spPr>
      </p:pic>
    </p:spTree>
    <p:extLst>
      <p:ext uri="{BB962C8B-B14F-4D97-AF65-F5344CB8AC3E}">
        <p14:creationId xmlns:p14="http://schemas.microsoft.com/office/powerpoint/2010/main" val="1191181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42875"/>
            <a:ext cx="11864898" cy="13573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10.2 :  </a:t>
            </a:r>
          </a:p>
          <a:p>
            <a:pPr lvl="0">
              <a:lnSpc>
                <a:spcPct val="100000"/>
              </a:lnSpc>
              <a:spcBef>
                <a:spcPts val="0"/>
              </a:spcBef>
            </a:pPr>
            <a:r>
              <a:rPr lang="en-US"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Key elements of the corporate culture (4/5)</a:t>
            </a:r>
            <a:endParaRPr lang="fr-FR"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25677" y="1757363"/>
            <a:ext cx="6463430" cy="4839387"/>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600" b="1" kern="100" dirty="0">
                <a:latin typeface="Arial Narrow" panose="020B0606020202030204" pitchFamily="34" charset="0"/>
                <a:ea typeface="Calibri" panose="020F0502020204030204" pitchFamily="34" charset="0"/>
                <a:cs typeface="Times New Roman" panose="02020603050405020304" pitchFamily="18" charset="0"/>
              </a:rPr>
              <a:t>Modes of action</a:t>
            </a:r>
          </a:p>
          <a:p>
            <a:pPr marL="342900" lvl="1" indent="-342900">
              <a:lnSpc>
                <a:spcPct val="100000"/>
              </a:lnSpc>
              <a:spcBef>
                <a:spcPts val="0"/>
              </a:spcBef>
              <a:buFont typeface="Courier New" panose="02070309020205020404" pitchFamily="49" charset="0"/>
              <a:buChar char="o"/>
            </a:pPr>
            <a:r>
              <a:rPr lang="en-US" sz="2600" kern="100" dirty="0">
                <a:latin typeface="Arial Narrow" panose="020B0606020202030204" pitchFamily="34" charset="0"/>
                <a:ea typeface="Calibri" panose="020F0502020204030204" pitchFamily="34" charset="0"/>
                <a:cs typeface="Times New Roman" panose="02020603050405020304" pitchFamily="18" charset="0"/>
              </a:rPr>
              <a:t>This is a strategic aspect of the way the association intervenes. 
We can proceed by</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a:p>
            <a:pPr marL="800100" lvl="2" indent="-342900">
              <a:lnSpc>
                <a:spcPct val="100000"/>
              </a:lnSpc>
              <a:spcBef>
                <a:spcPts val="0"/>
              </a:spcBef>
              <a:buFont typeface="Courier New" panose="02070309020205020404" pitchFamily="49" charset="0"/>
              <a:buChar char="o"/>
            </a:pPr>
            <a:r>
              <a:rPr lang="en-US" sz="2600" kern="100" dirty="0">
                <a:latin typeface="Arial Narrow" panose="020B0606020202030204" pitchFamily="34" charset="0"/>
                <a:ea typeface="Calibri" panose="020F0502020204030204" pitchFamily="34" charset="0"/>
                <a:cs typeface="Times New Roman" panose="02020603050405020304" pitchFamily="18" charset="0"/>
              </a:rPr>
              <a:t>Direct interventions (execution with the association's agents)
Intervention by "subcontracting" to implementing partners 
The partnership and networking approach</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a:p>
            <a:pPr marL="342900" lvl="1" indent="-342900">
              <a:lnSpc>
                <a:spcPct val="100000"/>
              </a:lnSpc>
              <a:spcBef>
                <a:spcPts val="0"/>
              </a:spcBef>
              <a:buFont typeface="Courier New" panose="02070309020205020404" pitchFamily="49" charset="0"/>
              <a:buChar char="o"/>
            </a:pPr>
            <a:r>
              <a:rPr lang="en-US" sz="2600" kern="100" dirty="0">
                <a:latin typeface="Arial Narrow" panose="020B0606020202030204" pitchFamily="34" charset="0"/>
                <a:ea typeface="Calibri" panose="020F0502020204030204" pitchFamily="34" charset="0"/>
                <a:cs typeface="Times New Roman" panose="02020603050405020304" pitchFamily="18" charset="0"/>
              </a:rPr>
              <a:t>Does the association opt for IGA (Income Generating Activities) or only relies on subsidies?</a:t>
            </a:r>
            <a:endParaRPr lang="fr-FR" sz="2600" kern="100" dirty="0">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90ADC2D0-595F-6C22-A8FF-5BE274D0AF97}"/>
              </a:ext>
            </a:extLst>
          </p:cNvPr>
          <p:cNvPicPr>
            <a:picLocks noChangeAspect="1"/>
          </p:cNvPicPr>
          <p:nvPr/>
        </p:nvPicPr>
        <p:blipFill rotWithShape="1">
          <a:blip r:embed="rId2"/>
          <a:srcRect l="10726" r="10442"/>
          <a:stretch/>
        </p:blipFill>
        <p:spPr>
          <a:xfrm>
            <a:off x="6802535" y="1757363"/>
            <a:ext cx="4995700" cy="4839387"/>
          </a:xfrm>
          <a:prstGeom prst="rect">
            <a:avLst/>
          </a:prstGeom>
        </p:spPr>
      </p:pic>
    </p:spTree>
    <p:extLst>
      <p:ext uri="{BB962C8B-B14F-4D97-AF65-F5344CB8AC3E}">
        <p14:creationId xmlns:p14="http://schemas.microsoft.com/office/powerpoint/2010/main" val="2113974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42880"/>
            <a:ext cx="11864898" cy="13846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10.2 :  </a:t>
            </a:r>
          </a:p>
          <a:p>
            <a:pPr lvl="0">
              <a:lnSpc>
                <a:spcPct val="100000"/>
              </a:lnSpc>
              <a:spcBef>
                <a:spcPts val="0"/>
              </a:spcBef>
            </a:pPr>
            <a:r>
              <a:rPr lang="en-US"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Key elements of corporate culture (5/5)</a:t>
            </a:r>
            <a:endParaRPr lang="fr-FR" sz="5000" b="1" kern="100" dirty="0">
              <a:solidFill>
                <a:srgbClr val="FFC000"/>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619234" y="1787895"/>
            <a:ext cx="6255012" cy="477574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3600" b="1" kern="100" dirty="0">
                <a:latin typeface="Arial Narrow" panose="020B0606020202030204" pitchFamily="34" charset="0"/>
                <a:ea typeface="Calibri" panose="020F0502020204030204" pitchFamily="34" charset="0"/>
                <a:cs typeface="Times New Roman" panose="02020603050405020304" pitchFamily="18" charset="0"/>
              </a:rPr>
              <a:t>Global Communication</a:t>
            </a:r>
          </a:p>
          <a:p>
            <a:pPr marL="342900" lvl="1" indent="-342900">
              <a:lnSpc>
                <a:spcPct val="100000"/>
              </a:lnSpc>
              <a:spcBef>
                <a:spcPts val="0"/>
              </a:spcBef>
              <a:buFont typeface="Courier New" panose="02070309020205020404" pitchFamily="49" charset="0"/>
              <a:buChar char="o"/>
            </a:pPr>
            <a:r>
              <a:rPr lang="en-US" dirty="0">
                <a:latin typeface="Arial Narrow" panose="020B0606020202030204" pitchFamily="34" charset="0"/>
              </a:rPr>
              <a:t>This is an aspect that must be given great importance, through:</a:t>
            </a:r>
          </a:p>
          <a:p>
            <a:pPr marL="342900" lvl="1" indent="-342900">
              <a:lnSpc>
                <a:spcPct val="100000"/>
              </a:lnSpc>
              <a:spcBef>
                <a:spcPts val="0"/>
              </a:spcBef>
              <a:buFont typeface="Courier New" panose="02070309020205020404" pitchFamily="49" charset="0"/>
              <a:buChar char="o"/>
            </a:pPr>
            <a:r>
              <a:rPr lang="en-US" b="1" dirty="0">
                <a:latin typeface="Arial Narrow" panose="020B0606020202030204" pitchFamily="34" charset="0"/>
              </a:rPr>
              <a:t>An internal communication strategy:</a:t>
            </a:r>
          </a:p>
          <a:p>
            <a:pPr marL="800100" lvl="2" indent="-342900">
              <a:lnSpc>
                <a:spcPct val="100000"/>
              </a:lnSpc>
              <a:spcBef>
                <a:spcPts val="0"/>
              </a:spcBef>
              <a:buFont typeface="Courier New" panose="02070309020205020404" pitchFamily="49" charset="0"/>
              <a:buChar char="o"/>
            </a:pPr>
            <a:r>
              <a:rPr lang="en-US" sz="2400" dirty="0">
                <a:latin typeface="Arial Narrow" panose="020B0606020202030204" pitchFamily="34" charset="0"/>
              </a:rPr>
              <a:t>Manage how information circulates within the association with a view to the involvement of all</a:t>
            </a:r>
          </a:p>
          <a:p>
            <a:pPr marL="342900" lvl="1" indent="-342900">
              <a:lnSpc>
                <a:spcPct val="100000"/>
              </a:lnSpc>
              <a:spcBef>
                <a:spcPts val="0"/>
              </a:spcBef>
              <a:buFont typeface="Courier New" panose="02070309020205020404" pitchFamily="49" charset="0"/>
              <a:buChar char="o"/>
            </a:pPr>
            <a:r>
              <a:rPr lang="en-US" b="1" dirty="0">
                <a:latin typeface="Arial Narrow" panose="020B0606020202030204" pitchFamily="34" charset="0"/>
              </a:rPr>
              <a:t>An external communication strategy:</a:t>
            </a:r>
          </a:p>
          <a:p>
            <a:pPr marL="800100" lvl="2" indent="-342900">
              <a:lnSpc>
                <a:spcPct val="100000"/>
              </a:lnSpc>
              <a:spcBef>
                <a:spcPts val="0"/>
              </a:spcBef>
              <a:buFont typeface="Courier New" panose="02070309020205020404" pitchFamily="49" charset="0"/>
              <a:buChar char="o"/>
            </a:pPr>
            <a:r>
              <a:rPr lang="en-US" sz="2400" dirty="0">
                <a:latin typeface="Arial Narrow" panose="020B0606020202030204" pitchFamily="34" charset="0"/>
              </a:rPr>
              <a:t>Manages the means and tools for sharing information with targets outside the association</a:t>
            </a:r>
          </a:p>
          <a:p>
            <a:pPr marL="342900" lvl="1" indent="-342900">
              <a:lnSpc>
                <a:spcPct val="100000"/>
              </a:lnSpc>
              <a:spcBef>
                <a:spcPts val="0"/>
              </a:spcBef>
              <a:buFont typeface="Courier New" panose="02070309020205020404" pitchFamily="49" charset="0"/>
              <a:buChar char="o"/>
            </a:pPr>
            <a:r>
              <a:rPr lang="en-US" b="1" dirty="0">
                <a:latin typeface="Arial Narrow" panose="020B0606020202030204" pitchFamily="34" charset="0"/>
              </a:rPr>
              <a:t>A global communication strategy:</a:t>
            </a:r>
          </a:p>
          <a:p>
            <a:pPr marL="800100" lvl="2" indent="-342900">
              <a:lnSpc>
                <a:spcPct val="100000"/>
              </a:lnSpc>
              <a:spcBef>
                <a:spcPts val="0"/>
              </a:spcBef>
              <a:buFont typeface="Courier New" panose="02070309020205020404" pitchFamily="49" charset="0"/>
              <a:buChar char="o"/>
            </a:pPr>
            <a:r>
              <a:rPr lang="en-US" sz="2400" dirty="0">
                <a:latin typeface="Arial Narrow" panose="020B0606020202030204" pitchFamily="34" charset="0"/>
              </a:rPr>
              <a:t>Ensures consistency between the two strategies</a:t>
            </a:r>
          </a:p>
        </p:txBody>
      </p:sp>
      <p:pic>
        <p:nvPicPr>
          <p:cNvPr id="2" name="Image 1">
            <a:extLst>
              <a:ext uri="{FF2B5EF4-FFF2-40B4-BE49-F238E27FC236}">
                <a16:creationId xmlns:a16="http://schemas.microsoft.com/office/drawing/2014/main" id="{48DAC462-5E83-B895-AB2B-A41E4BC84E2F}"/>
              </a:ext>
            </a:extLst>
          </p:cNvPr>
          <p:cNvPicPr>
            <a:picLocks noChangeAspect="1"/>
          </p:cNvPicPr>
          <p:nvPr/>
        </p:nvPicPr>
        <p:blipFill rotWithShape="1">
          <a:blip r:embed="rId2"/>
          <a:srcRect l="15306" r="6001"/>
          <a:stretch/>
        </p:blipFill>
        <p:spPr>
          <a:xfrm>
            <a:off x="6874246" y="1845040"/>
            <a:ext cx="4638766" cy="4718598"/>
          </a:xfrm>
          <a:prstGeom prst="rect">
            <a:avLst/>
          </a:prstGeom>
        </p:spPr>
      </p:pic>
    </p:spTree>
    <p:extLst>
      <p:ext uri="{BB962C8B-B14F-4D97-AF65-F5344CB8AC3E}">
        <p14:creationId xmlns:p14="http://schemas.microsoft.com/office/powerpoint/2010/main" val="785004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10.3 : </a:t>
            </a:r>
          </a:p>
          <a:p>
            <a:pPr>
              <a:lnSpc>
                <a:spcPct val="100000"/>
              </a:lnSpc>
              <a:spcBef>
                <a:spcPts val="0"/>
              </a:spcBef>
              <a:spcAft>
                <a:spcPts val="800"/>
              </a:spcAft>
            </a:pPr>
            <a:r>
              <a:rPr lang="en-US"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Knowledge Management for Sustainability (1/6)</a:t>
            </a:r>
            <a:endPar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550142" y="1907145"/>
            <a:ext cx="6916459" cy="459386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spcBef>
                <a:spcPts val="0"/>
              </a:spcBef>
            </a:pPr>
            <a:r>
              <a:rPr lang="en-US" sz="2900" kern="0" dirty="0">
                <a:solidFill>
                  <a:srgbClr val="333333"/>
                </a:solidFill>
                <a:latin typeface="Arial Narrow" panose="020B0606020202030204" pitchFamily="34" charset="0"/>
                <a:cs typeface="Times New Roman" panose="02020603050405020304" pitchFamily="18" charset="0"/>
              </a:rPr>
              <a:t>Knowledge management is a guarantee of the sustainability of organizations
It is defined as the process of seeking, organizing, curating, and disseminating information so that a specific group of people can access and work with that information
A standardized knowledge management process helps an association to organize its activities well in the long term and to remain efficient.</a:t>
            </a:r>
            <a:endParaRPr lang="fr-FR" sz="2900" kern="0" dirty="0">
              <a:solidFill>
                <a:srgbClr val="333333"/>
              </a:solidFill>
              <a:latin typeface="Arial Narrow" panose="020B0606020202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9891B653-911C-D880-617D-C475586A62CA}"/>
              </a:ext>
            </a:extLst>
          </p:cNvPr>
          <p:cNvPicPr>
            <a:picLocks noChangeAspect="1"/>
          </p:cNvPicPr>
          <p:nvPr/>
        </p:nvPicPr>
        <p:blipFill rotWithShape="1">
          <a:blip r:embed="rId2"/>
          <a:srcRect l="10044"/>
          <a:stretch/>
        </p:blipFill>
        <p:spPr>
          <a:xfrm>
            <a:off x="7474672" y="1907145"/>
            <a:ext cx="4132444" cy="4593863"/>
          </a:xfrm>
          <a:prstGeom prst="rect">
            <a:avLst/>
          </a:prstGeom>
        </p:spPr>
      </p:pic>
    </p:spTree>
    <p:extLst>
      <p:ext uri="{BB962C8B-B14F-4D97-AF65-F5344CB8AC3E}">
        <p14:creationId xmlns:p14="http://schemas.microsoft.com/office/powerpoint/2010/main" val="2319744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10.3 : </a:t>
            </a:r>
          </a:p>
          <a:p>
            <a:pPr>
              <a:lnSpc>
                <a:spcPct val="100000"/>
              </a:lnSpc>
              <a:spcBef>
                <a:spcPts val="0"/>
              </a:spcBef>
              <a:spcAft>
                <a:spcPts val="800"/>
              </a:spcAft>
            </a:pPr>
            <a:r>
              <a:rPr lang="en-US"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Knowledge Management for Sustainability (2/6)</a:t>
            </a:r>
            <a:endPar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671638"/>
            <a:ext cx="7115397"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en-US" sz="3200" b="1" dirty="0">
                <a:solidFill>
                  <a:srgbClr val="0000CC"/>
                </a:solidFill>
                <a:latin typeface="Arial Narrow" panose="020B0606020202030204" pitchFamily="34" charset="0"/>
              </a:rPr>
              <a:t>Three types of knowledge to consider:</a:t>
            </a:r>
            <a:endParaRPr lang="fr-FR" sz="3200" b="1" i="0" dirty="0">
              <a:solidFill>
                <a:srgbClr val="0000CC"/>
              </a:solidFill>
              <a:effectLst/>
              <a:latin typeface="Arial Narrow" panose="020B0606020202030204" pitchFamily="34" charset="0"/>
            </a:endParaRPr>
          </a:p>
          <a:p>
            <a:pPr fontAlgn="base">
              <a:lnSpc>
                <a:spcPct val="100000"/>
              </a:lnSpc>
              <a:spcBef>
                <a:spcPts val="0"/>
              </a:spcBef>
            </a:pPr>
            <a:r>
              <a:rPr lang="en-US" sz="3100" b="1" dirty="0">
                <a:solidFill>
                  <a:srgbClr val="161616"/>
                </a:solidFill>
                <a:latin typeface="Arial Narrow" panose="020B0606020202030204" pitchFamily="34" charset="0"/>
              </a:rPr>
              <a:t>Tacit knowledge:</a:t>
            </a:r>
            <a:endParaRPr lang="en-US" sz="3100" b="0" i="0" dirty="0">
              <a:solidFill>
                <a:srgbClr val="161616"/>
              </a:solidFill>
              <a:effectLst/>
              <a:latin typeface="Arial Narrow" panose="020B0606020202030204" pitchFamily="34" charset="0"/>
            </a:endParaRPr>
          </a:p>
          <a:p>
            <a:pPr lvl="1" fontAlgn="base">
              <a:lnSpc>
                <a:spcPct val="100000"/>
              </a:lnSpc>
              <a:spcBef>
                <a:spcPts val="0"/>
              </a:spcBef>
            </a:pPr>
            <a:r>
              <a:rPr lang="en-US" sz="3100" dirty="0">
                <a:solidFill>
                  <a:srgbClr val="161616"/>
                </a:solidFill>
                <a:latin typeface="Arial Narrow" panose="020B0606020202030204" pitchFamily="34" charset="0"/>
              </a:rPr>
              <a:t>This knowledge is usually acquired through experience, and is understood intuitively.
It is difficult to articulate and codify them, and therefore to transmit them to other people.
Examples include language, facial recognition ability, leadership skills, and the ability to take initiative</a:t>
            </a:r>
            <a:r>
              <a:rPr lang="en-US" sz="2800" dirty="0">
                <a:solidFill>
                  <a:srgbClr val="161616"/>
                </a:solidFill>
                <a:latin typeface="Arial Narrow" panose="020B0606020202030204" pitchFamily="34" charset="0"/>
              </a:rPr>
              <a:t>.</a:t>
            </a:r>
            <a:endParaRPr lang="fr-FR" sz="2800" b="0" i="0" dirty="0">
              <a:solidFill>
                <a:srgbClr val="161616"/>
              </a:solidFill>
              <a:effectLst/>
              <a:latin typeface="Arial Narrow" panose="020B0606020202030204" pitchFamily="34" charset="0"/>
            </a:endParaRPr>
          </a:p>
        </p:txBody>
      </p:sp>
      <p:pic>
        <p:nvPicPr>
          <p:cNvPr id="2" name="Image 1">
            <a:extLst>
              <a:ext uri="{FF2B5EF4-FFF2-40B4-BE49-F238E27FC236}">
                <a16:creationId xmlns:a16="http://schemas.microsoft.com/office/drawing/2014/main" id="{2A9B307D-148D-BAA8-0E31-14F86BA5096D}"/>
              </a:ext>
            </a:extLst>
          </p:cNvPr>
          <p:cNvPicPr>
            <a:picLocks noChangeAspect="1"/>
          </p:cNvPicPr>
          <p:nvPr/>
        </p:nvPicPr>
        <p:blipFill rotWithShape="1">
          <a:blip r:embed="rId2"/>
          <a:srcRect l="8339" r="39001"/>
          <a:stretch/>
        </p:blipFill>
        <p:spPr>
          <a:xfrm>
            <a:off x="7472362" y="1671638"/>
            <a:ext cx="4362671" cy="4957761"/>
          </a:xfrm>
          <a:prstGeom prst="rect">
            <a:avLst/>
          </a:prstGeom>
        </p:spPr>
      </p:pic>
    </p:spTree>
    <p:extLst>
      <p:ext uri="{BB962C8B-B14F-4D97-AF65-F5344CB8AC3E}">
        <p14:creationId xmlns:p14="http://schemas.microsoft.com/office/powerpoint/2010/main" val="3723752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Gestion des connaissances pour la pérennisation (3/6)</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99846" y="1757366"/>
            <a:ext cx="6916459"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en-US" sz="3200" b="1" dirty="0">
                <a:solidFill>
                  <a:srgbClr val="0000CC"/>
                </a:solidFill>
                <a:latin typeface="Arial Narrow" panose="020B0606020202030204" pitchFamily="34" charset="0"/>
              </a:rPr>
              <a:t>Three types of knowledge to consider:</a:t>
            </a:r>
          </a:p>
          <a:p>
            <a:pPr marL="0" indent="0" fontAlgn="base">
              <a:lnSpc>
                <a:spcPct val="100000"/>
              </a:lnSpc>
              <a:spcBef>
                <a:spcPts val="0"/>
              </a:spcBef>
              <a:buNone/>
            </a:pPr>
            <a:r>
              <a:rPr lang="en-US" sz="2600" b="1" dirty="0">
                <a:solidFill>
                  <a:srgbClr val="161616"/>
                </a:solidFill>
                <a:latin typeface="Arial Narrow" panose="020B0606020202030204" pitchFamily="34" charset="0"/>
              </a:rPr>
              <a:t>Implicit knowledge:</a:t>
            </a:r>
            <a:endParaRPr lang="en-US" sz="2600" b="0" i="0" dirty="0">
              <a:solidFill>
                <a:srgbClr val="161616"/>
              </a:solidFill>
              <a:effectLst/>
              <a:latin typeface="Arial Narrow" panose="020B0606020202030204" pitchFamily="34" charset="0"/>
            </a:endParaRPr>
          </a:p>
          <a:p>
            <a:pPr lvl="1" fontAlgn="base">
              <a:lnSpc>
                <a:spcPct val="100000"/>
              </a:lnSpc>
              <a:spcBef>
                <a:spcPts val="0"/>
              </a:spcBef>
            </a:pPr>
            <a:r>
              <a:rPr lang="en-US" sz="2600" dirty="0">
                <a:solidFill>
                  <a:srgbClr val="161616"/>
                </a:solidFill>
                <a:latin typeface="Arial Narrow" panose="020B0606020202030204" pitchFamily="34" charset="0"/>
              </a:rPr>
              <a:t>While some experts equate implicit knowledge with tacit knowledge, others differentiate between them, arguing that the definition of tacit knowledge is more nuanced than one might think. 
While tacit knowledge is difficult to codify, implicit knowledge does not necessarily pose the same problem. 
Implicit information should be documented.
They tend to exist within processes, and can be described as knowledge of "know-how".</a:t>
            </a:r>
            <a:endParaRPr lang="fr-FR" sz="2600" b="0" i="0" dirty="0">
              <a:solidFill>
                <a:srgbClr val="161616"/>
              </a:solidFill>
              <a:effectLst/>
              <a:latin typeface="Arial Narrow" panose="020B0606020202030204" pitchFamily="34" charset="0"/>
            </a:endParaRPr>
          </a:p>
        </p:txBody>
      </p:sp>
      <p:pic>
        <p:nvPicPr>
          <p:cNvPr id="2" name="Image 1">
            <a:extLst>
              <a:ext uri="{FF2B5EF4-FFF2-40B4-BE49-F238E27FC236}">
                <a16:creationId xmlns:a16="http://schemas.microsoft.com/office/drawing/2014/main" id="{B7A9DF1A-E6D9-EA74-8394-78AA115FF76C}"/>
              </a:ext>
            </a:extLst>
          </p:cNvPr>
          <p:cNvPicPr>
            <a:picLocks noChangeAspect="1"/>
          </p:cNvPicPr>
          <p:nvPr/>
        </p:nvPicPr>
        <p:blipFill rotWithShape="1">
          <a:blip r:embed="rId2"/>
          <a:srcRect l="23239" r="16102"/>
          <a:stretch/>
        </p:blipFill>
        <p:spPr>
          <a:xfrm>
            <a:off x="7416305" y="1778796"/>
            <a:ext cx="4348385" cy="4914899"/>
          </a:xfrm>
          <a:prstGeom prst="rect">
            <a:avLst/>
          </a:prstGeom>
        </p:spPr>
      </p:pic>
    </p:spTree>
    <p:extLst>
      <p:ext uri="{BB962C8B-B14F-4D97-AF65-F5344CB8AC3E}">
        <p14:creationId xmlns:p14="http://schemas.microsoft.com/office/powerpoint/2010/main" val="1557820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Chapitre 10.3 : </a:t>
            </a:r>
          </a:p>
          <a:p>
            <a:pPr>
              <a:lnSpc>
                <a:spcPct val="100000"/>
              </a:lnSpc>
              <a:spcBef>
                <a:spcPts val="0"/>
              </a:spcBef>
              <a:spcAft>
                <a:spcPts val="800"/>
              </a:spcAft>
            </a:pPr>
            <a:r>
              <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Gestion des connaissances pour la pérennisation (4/6)</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759320"/>
            <a:ext cx="7644034"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en-US" sz="2800" b="1" dirty="0">
                <a:solidFill>
                  <a:srgbClr val="0000CC"/>
                </a:solidFill>
                <a:latin typeface="Arial Narrow" panose="020B0606020202030204" pitchFamily="34" charset="0"/>
              </a:rPr>
              <a:t>Three types of knowledge to consider: </a:t>
            </a:r>
          </a:p>
          <a:p>
            <a:pPr marL="0" indent="0" fontAlgn="base">
              <a:lnSpc>
                <a:spcPct val="100000"/>
              </a:lnSpc>
              <a:spcBef>
                <a:spcPts val="0"/>
              </a:spcBef>
              <a:buNone/>
            </a:pPr>
            <a:r>
              <a:rPr lang="fr-FR" b="1" dirty="0">
                <a:solidFill>
                  <a:srgbClr val="161616"/>
                </a:solidFill>
                <a:latin typeface="Arial Narrow" panose="020B0606020202030204" pitchFamily="34" charset="0"/>
              </a:rPr>
              <a:t>Explicit </a:t>
            </a:r>
            <a:r>
              <a:rPr lang="fr-FR" b="1" dirty="0" err="1">
                <a:solidFill>
                  <a:srgbClr val="161616"/>
                </a:solidFill>
                <a:latin typeface="Arial Narrow" panose="020B0606020202030204" pitchFamily="34" charset="0"/>
              </a:rPr>
              <a:t>knowledge</a:t>
            </a:r>
            <a:r>
              <a:rPr lang="fr-FR" b="1" dirty="0">
                <a:solidFill>
                  <a:srgbClr val="161616"/>
                </a:solidFill>
                <a:latin typeface="Arial Narrow" panose="020B0606020202030204" pitchFamily="34" charset="0"/>
              </a:rPr>
              <a:t>:</a:t>
            </a:r>
            <a:endParaRPr lang="fr-FR" b="0" i="0" dirty="0">
              <a:solidFill>
                <a:srgbClr val="161616"/>
              </a:solidFill>
              <a:effectLst/>
              <a:latin typeface="Arial Narrow" panose="020B0606020202030204" pitchFamily="34" charset="0"/>
            </a:endParaRPr>
          </a:p>
          <a:p>
            <a:pPr lvl="1" fontAlgn="base">
              <a:lnSpc>
                <a:spcPct val="100000"/>
              </a:lnSpc>
              <a:spcBef>
                <a:spcPts val="0"/>
              </a:spcBef>
            </a:pPr>
            <a:r>
              <a:rPr lang="en-US" sz="2800" dirty="0">
                <a:solidFill>
                  <a:srgbClr val="161616"/>
                </a:solidFill>
                <a:latin typeface="Arial Narrow" panose="020B0606020202030204" pitchFamily="34" charset="0"/>
              </a:rPr>
              <a:t>Explicit knowledge is recorded in various types of documents such as manuals, reports, and guides, 
This type of knowledge is probably the best known. 
Databases, white papers, and case studies are examples of this. 
This form of knowledge is important for retaining intellectual capital within an organization and for facilitating the transfer of knowledge to new employees.</a:t>
            </a:r>
            <a:endParaRPr lang="fr-FR" sz="2800" b="0" i="0" dirty="0">
              <a:solidFill>
                <a:srgbClr val="161616"/>
              </a:solidFill>
              <a:effectLst/>
              <a:latin typeface="Arial Narrow" panose="020B0606020202030204" pitchFamily="34" charset="0"/>
            </a:endParaRPr>
          </a:p>
        </p:txBody>
      </p:sp>
      <p:pic>
        <p:nvPicPr>
          <p:cNvPr id="3" name="Image 2">
            <a:extLst>
              <a:ext uri="{FF2B5EF4-FFF2-40B4-BE49-F238E27FC236}">
                <a16:creationId xmlns:a16="http://schemas.microsoft.com/office/drawing/2014/main" id="{2B759DD3-6B82-AEAD-474F-9A78341702E7}"/>
              </a:ext>
            </a:extLst>
          </p:cNvPr>
          <p:cNvPicPr>
            <a:picLocks noChangeAspect="1"/>
          </p:cNvPicPr>
          <p:nvPr/>
        </p:nvPicPr>
        <p:blipFill>
          <a:blip r:embed="rId2"/>
          <a:stretch>
            <a:fillRect/>
          </a:stretch>
        </p:blipFill>
        <p:spPr>
          <a:xfrm>
            <a:off x="8025034" y="1759320"/>
            <a:ext cx="3713678" cy="4957761"/>
          </a:xfrm>
          <a:prstGeom prst="rect">
            <a:avLst/>
          </a:prstGeom>
        </p:spPr>
      </p:pic>
    </p:spTree>
    <p:extLst>
      <p:ext uri="{BB962C8B-B14F-4D97-AF65-F5344CB8AC3E}">
        <p14:creationId xmlns:p14="http://schemas.microsoft.com/office/powerpoint/2010/main" val="4290293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074816E-95B5-44CA-2060-D92CF8ABC125}"/>
              </a:ext>
            </a:extLst>
          </p:cNvPr>
          <p:cNvPicPr>
            <a:picLocks noChangeAspect="1"/>
          </p:cNvPicPr>
          <p:nvPr/>
        </p:nvPicPr>
        <p:blipFill>
          <a:blip r:embed="rId2"/>
          <a:stretch>
            <a:fillRect/>
          </a:stretch>
        </p:blipFill>
        <p:spPr>
          <a:xfrm>
            <a:off x="356966" y="1785943"/>
            <a:ext cx="11564953" cy="495776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10.3 : </a:t>
            </a:r>
          </a:p>
          <a:p>
            <a:pPr>
              <a:lnSpc>
                <a:spcPct val="100000"/>
              </a:lnSpc>
              <a:spcBef>
                <a:spcPts val="0"/>
              </a:spcBef>
              <a:spcAft>
                <a:spcPts val="800"/>
              </a:spcAft>
            </a:pPr>
            <a:r>
              <a:rPr lang="en-US"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Knowledge Management for Sustainability (5/6)</a:t>
            </a:r>
            <a:endPar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785942"/>
            <a:ext cx="7384119"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fr-FR" sz="3200" b="1" kern="0" dirty="0" err="1">
                <a:solidFill>
                  <a:srgbClr val="FFFF00"/>
                </a:solidFill>
                <a:latin typeface="Arial Narrow" panose="020B0606020202030204" pitchFamily="34" charset="0"/>
                <a:cs typeface="Times New Roman" panose="02020603050405020304" pitchFamily="18" charset="0"/>
              </a:rPr>
              <a:t>Knowledge</a:t>
            </a:r>
            <a:r>
              <a:rPr lang="fr-FR" sz="3200" b="1" kern="0" dirty="0">
                <a:solidFill>
                  <a:srgbClr val="FFFF00"/>
                </a:solidFill>
                <a:latin typeface="Arial Narrow" panose="020B0606020202030204" pitchFamily="34" charset="0"/>
                <a:cs typeface="Times New Roman" panose="02020603050405020304" pitchFamily="18" charset="0"/>
              </a:rPr>
              <a:t> Management Insights</a:t>
            </a:r>
          </a:p>
          <a:p>
            <a:pPr>
              <a:lnSpc>
                <a:spcPct val="100000"/>
              </a:lnSpc>
              <a:spcBef>
                <a:spcPts val="0"/>
              </a:spcBef>
            </a:pPr>
            <a:r>
              <a:rPr lang="fr-FR" sz="2600" b="1" dirty="0">
                <a:solidFill>
                  <a:schemeClr val="bg1"/>
                </a:solidFill>
                <a:latin typeface="Arial Narrow" panose="020B0606020202030204" pitchFamily="34" charset="0"/>
              </a:rPr>
              <a:t>Computer science</a:t>
            </a:r>
            <a:endParaRPr lang="fr-FR" sz="2600" b="1" i="0" dirty="0">
              <a:solidFill>
                <a:schemeClr val="bg1"/>
              </a:solidFill>
              <a:effectLst/>
              <a:latin typeface="Arial Narrow" panose="020B0606020202030204" pitchFamily="34" charset="0"/>
            </a:endParaRPr>
          </a:p>
          <a:p>
            <a:pPr lvl="1">
              <a:lnSpc>
                <a:spcPct val="100000"/>
              </a:lnSpc>
              <a:spcBef>
                <a:spcPts val="0"/>
              </a:spcBef>
            </a:pPr>
            <a:r>
              <a:rPr lang="en-US" sz="2600" dirty="0">
                <a:solidFill>
                  <a:schemeClr val="bg1"/>
                </a:solidFill>
                <a:latin typeface="Arial Narrow" panose="020B0606020202030204" pitchFamily="34" charset="0"/>
              </a:rPr>
              <a:t>Ways of accessing the different platforms/work tools available to staff
When and how to send a request for support from the IT department/service?
Rules and procedures for downloading new software</a:t>
            </a:r>
            <a:endParaRPr lang="fr-FR" sz="2600" b="0" i="0" dirty="0">
              <a:solidFill>
                <a:schemeClr val="bg1"/>
              </a:solidFill>
              <a:effectLst/>
              <a:latin typeface="Arial Narrow" panose="020B0606020202030204" pitchFamily="34" charset="0"/>
            </a:endParaRPr>
          </a:p>
          <a:p>
            <a:pPr>
              <a:lnSpc>
                <a:spcPct val="100000"/>
              </a:lnSpc>
              <a:spcBef>
                <a:spcPts val="0"/>
              </a:spcBef>
            </a:pPr>
            <a:r>
              <a:rPr lang="fr-FR" sz="2600" b="1" dirty="0">
                <a:solidFill>
                  <a:schemeClr val="bg1"/>
                </a:solidFill>
                <a:latin typeface="Arial Narrow" panose="020B0606020202030204" pitchFamily="34" charset="0"/>
              </a:rPr>
              <a:t>Human </a:t>
            </a:r>
            <a:r>
              <a:rPr lang="fr-FR" sz="2600" b="1" dirty="0" err="1">
                <a:solidFill>
                  <a:schemeClr val="bg1"/>
                </a:solidFill>
                <a:latin typeface="Arial Narrow" panose="020B0606020202030204" pitchFamily="34" charset="0"/>
              </a:rPr>
              <a:t>resources</a:t>
            </a:r>
            <a:endParaRPr lang="fr-FR" sz="2600" b="1" i="0" dirty="0">
              <a:solidFill>
                <a:schemeClr val="bg1"/>
              </a:solidFill>
              <a:effectLst/>
              <a:latin typeface="Arial Narrow" panose="020B0606020202030204" pitchFamily="34" charset="0"/>
            </a:endParaRPr>
          </a:p>
          <a:p>
            <a:pPr lvl="1">
              <a:lnSpc>
                <a:spcPct val="100000"/>
              </a:lnSpc>
              <a:spcBef>
                <a:spcPts val="0"/>
              </a:spcBef>
            </a:pPr>
            <a:r>
              <a:rPr lang="en-US" sz="2600" dirty="0">
                <a:solidFill>
                  <a:schemeClr val="bg1"/>
                </a:solidFill>
                <a:latin typeface="Arial Narrow" panose="020B0606020202030204" pitchFamily="34" charset="0"/>
              </a:rPr>
              <a:t>Guide for new staff and the employee in general
How do I access </a:t>
            </a:r>
            <a:r>
              <a:rPr lang="en-US" sz="2600" dirty="0" err="1">
                <a:solidFill>
                  <a:schemeClr val="bg1"/>
                </a:solidFill>
                <a:latin typeface="Arial Narrow" panose="020B0606020202030204" pitchFamily="34" charset="0"/>
              </a:rPr>
              <a:t>payslips</a:t>
            </a:r>
            <a:r>
              <a:rPr lang="en-US" sz="2600" dirty="0">
                <a:solidFill>
                  <a:schemeClr val="bg1"/>
                </a:solidFill>
                <a:latin typeface="Arial Narrow" panose="020B0606020202030204" pitchFamily="34" charset="0"/>
              </a:rPr>
              <a:t> and other reporting tools?
How do I submit a travel/leave request?</a:t>
            </a:r>
            <a:endParaRPr lang="fr-FR" sz="2600" b="0" i="0" dirty="0">
              <a:solidFill>
                <a:schemeClr val="bg1"/>
              </a:solidFill>
              <a:effectLst/>
              <a:latin typeface="Arial Narrow" panose="020B0606020202030204" pitchFamily="34" charset="0"/>
            </a:endParaRPr>
          </a:p>
        </p:txBody>
      </p:sp>
    </p:spTree>
    <p:extLst>
      <p:ext uri="{BB962C8B-B14F-4D97-AF65-F5344CB8AC3E}">
        <p14:creationId xmlns:p14="http://schemas.microsoft.com/office/powerpoint/2010/main" val="2786247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10.3 : </a:t>
            </a:r>
          </a:p>
          <a:p>
            <a:pPr>
              <a:lnSpc>
                <a:spcPct val="100000"/>
              </a:lnSpc>
              <a:spcBef>
                <a:spcPts val="0"/>
              </a:spcBef>
              <a:spcAft>
                <a:spcPts val="800"/>
              </a:spcAft>
            </a:pPr>
            <a:r>
              <a:rPr lang="en-US"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Knowledge Management for Sustainability (6/6)</a:t>
            </a:r>
            <a:endParaRPr lang="fr-FR" sz="4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671638"/>
            <a:ext cx="7186834"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ts val="0"/>
              </a:spcBef>
              <a:buNone/>
            </a:pPr>
            <a:r>
              <a:rPr lang="en-US" b="1" kern="0" dirty="0">
                <a:solidFill>
                  <a:srgbClr val="0000CC"/>
                </a:solidFill>
                <a:latin typeface="Arial Narrow" panose="020B0606020202030204" pitchFamily="34" charset="0"/>
                <a:cs typeface="Times New Roman" panose="02020603050405020304" pitchFamily="18" charset="0"/>
              </a:rPr>
              <a:t>Knowledge Management Insights</a:t>
            </a:r>
          </a:p>
          <a:p>
            <a:pPr>
              <a:lnSpc>
                <a:spcPct val="100000"/>
              </a:lnSpc>
              <a:spcBef>
                <a:spcPts val="0"/>
              </a:spcBef>
            </a:pPr>
            <a:r>
              <a:rPr lang="en-US" sz="2400" b="1" dirty="0">
                <a:latin typeface="Arial Narrow" panose="020B0606020202030204" pitchFamily="34" charset="0"/>
              </a:rPr>
              <a:t>Communication and marketing</a:t>
            </a:r>
            <a:endParaRPr lang="en-US" sz="2400" b="1" i="0" dirty="0">
              <a:effectLst/>
              <a:latin typeface="Arial Narrow" panose="020B0606020202030204" pitchFamily="34" charset="0"/>
            </a:endParaRPr>
          </a:p>
          <a:p>
            <a:pPr lvl="1">
              <a:lnSpc>
                <a:spcPct val="100000"/>
              </a:lnSpc>
              <a:spcBef>
                <a:spcPts val="0"/>
              </a:spcBef>
            </a:pPr>
            <a:r>
              <a:rPr lang="en-US" dirty="0">
                <a:latin typeface="Arial Narrow" panose="020B0606020202030204" pitchFamily="34" charset="0"/>
              </a:rPr>
              <a:t>Guidelines for the use of the brand charter and the different forms of the brand
Best practices to adopt on social networks
External communication and press relations management systems</a:t>
            </a:r>
            <a:endParaRPr lang="en-US" b="0" i="0" dirty="0">
              <a:effectLst/>
              <a:latin typeface="Arial Narrow" panose="020B0606020202030204" pitchFamily="34" charset="0"/>
            </a:endParaRPr>
          </a:p>
          <a:p>
            <a:pPr>
              <a:lnSpc>
                <a:spcPct val="100000"/>
              </a:lnSpc>
              <a:spcBef>
                <a:spcPts val="0"/>
              </a:spcBef>
            </a:pPr>
            <a:r>
              <a:rPr lang="en-US" sz="2400" b="1" dirty="0">
                <a:latin typeface="Arial Narrow" panose="020B0606020202030204" pitchFamily="34" charset="0"/>
              </a:rPr>
              <a:t>Sales</a:t>
            </a:r>
            <a:endParaRPr lang="en-US" sz="2400" b="1" i="0" dirty="0">
              <a:effectLst/>
              <a:latin typeface="Arial Narrow" panose="020B0606020202030204" pitchFamily="34" charset="0"/>
            </a:endParaRPr>
          </a:p>
          <a:p>
            <a:pPr lvl="1">
              <a:lnSpc>
                <a:spcPct val="100000"/>
              </a:lnSpc>
              <a:spcBef>
                <a:spcPts val="0"/>
              </a:spcBef>
            </a:pPr>
            <a:r>
              <a:rPr lang="en-US" dirty="0">
                <a:latin typeface="Arial Narrow" panose="020B0606020202030204" pitchFamily="34" charset="0"/>
              </a:rPr>
              <a:t>Competitive and partner information
Promotional and sales materials (e.g. brochures and brochures)
Information about commissions and proposal response templates</a:t>
            </a:r>
            <a:endParaRPr lang="en-US" sz="2400" kern="0" dirty="0">
              <a:latin typeface="Arial Narrow" panose="020B0606020202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A69FDF53-1839-06E2-8572-3168FFBA0DDD}"/>
              </a:ext>
            </a:extLst>
          </p:cNvPr>
          <p:cNvPicPr>
            <a:picLocks noChangeAspect="1"/>
          </p:cNvPicPr>
          <p:nvPr/>
        </p:nvPicPr>
        <p:blipFill rotWithShape="1">
          <a:blip r:embed="rId2"/>
          <a:srcRect l="23361" r="9266"/>
          <a:stretch/>
        </p:blipFill>
        <p:spPr>
          <a:xfrm>
            <a:off x="7543800" y="1671637"/>
            <a:ext cx="4488366" cy="4957761"/>
          </a:xfrm>
          <a:prstGeom prst="rect">
            <a:avLst/>
          </a:prstGeom>
        </p:spPr>
      </p:pic>
    </p:spTree>
    <p:extLst>
      <p:ext uri="{BB962C8B-B14F-4D97-AF65-F5344CB8AC3E}">
        <p14:creationId xmlns:p14="http://schemas.microsoft.com/office/powerpoint/2010/main" val="216857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00D41D9-A3CE-017C-DCAB-EE09B8B402FE}"/>
              </a:ext>
            </a:extLst>
          </p:cNvPr>
          <p:cNvPicPr>
            <a:picLocks noChangeAspect="1"/>
          </p:cNvPicPr>
          <p:nvPr/>
        </p:nvPicPr>
        <p:blipFill rotWithShape="1">
          <a:blip r:embed="rId2"/>
          <a:srcRect t="10952" b="3063"/>
          <a:stretch/>
        </p:blipFill>
        <p:spPr>
          <a:xfrm>
            <a:off x="3676454" y="1649690"/>
            <a:ext cx="8263775" cy="4901011"/>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10</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Objective</a:t>
            </a:r>
            <a:endPar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418025" y="1826624"/>
            <a:ext cx="6397114" cy="472407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300" b="1" dirty="0">
                <a:latin typeface="Arial Narrow" panose="020B0606020202030204" pitchFamily="34" charset="0"/>
                <a:ea typeface="Calibri" panose="020F0502020204030204" pitchFamily="34" charset="0"/>
                <a:cs typeface="Times New Roman" panose="02020603050405020304" pitchFamily="18" charset="0"/>
              </a:rPr>
              <a:t>By the end of the session, participants will have:</a:t>
            </a:r>
            <a:endParaRPr lang="fr-FR" sz="3300" b="1"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spcBef>
                <a:spcPts val="0"/>
              </a:spcBef>
              <a:buFont typeface="Courier New" panose="02070309020205020404" pitchFamily="49" charset="0"/>
              <a:buChar char="o"/>
            </a:pPr>
            <a:r>
              <a:rPr lang="en-US" sz="3300" kern="100" dirty="0">
                <a:latin typeface="Arial Narrow" panose="020B0606020202030204" pitchFamily="34" charset="0"/>
                <a:ea typeface="Calibri" panose="020F0502020204030204" pitchFamily="34" charset="0"/>
                <a:cs typeface="Times New Roman" panose="02020603050405020304" pitchFamily="18" charset="0"/>
              </a:rPr>
              <a:t>A definition of corporate culture and an understanding of its challenges
Clarification of key elements of corporate culture and the links between them
Mastery of knowledge management for sustainability</a:t>
            </a:r>
            <a:endParaRPr lang="fr-FR" sz="3300" kern="100" dirty="0">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3622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10.3 : </a:t>
            </a:r>
          </a:p>
          <a:p>
            <a:pPr>
              <a:lnSpc>
                <a:spcPct val="100000"/>
              </a:lnSpc>
              <a:spcBef>
                <a:spcPts val="0"/>
              </a:spcBef>
              <a:spcAft>
                <a:spcPts val="800"/>
              </a:spcAft>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Knowledge Management Process (1/5)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07066" y="1671638"/>
            <a:ext cx="7186834"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Arial Narrow" panose="020B0606020202030204" pitchFamily="34" charset="0"/>
              </a:rPr>
              <a:t>Gather information</a:t>
            </a:r>
            <a:endParaRPr lang="en-US" b="1" i="0" dirty="0">
              <a:effectLst/>
              <a:latin typeface="Arial Narrow" panose="020B0606020202030204" pitchFamily="34" charset="0"/>
            </a:endParaRPr>
          </a:p>
          <a:p>
            <a:pPr lvl="1">
              <a:lnSpc>
                <a:spcPct val="100000"/>
              </a:lnSpc>
              <a:spcBef>
                <a:spcPts val="0"/>
              </a:spcBef>
            </a:pPr>
            <a:r>
              <a:rPr lang="en-US" dirty="0">
                <a:solidFill>
                  <a:srgbClr val="2A2B2C"/>
                </a:solidFill>
                <a:latin typeface="Arial Narrow" panose="020B0606020202030204" pitchFamily="34" charset="0"/>
              </a:rPr>
              <a:t>Gather as much useful information as possible. 
This is the most difficult part
Ask current team members about their roles and responsibilities. 
Glimpse the structure of the current team with its development prospects
Identify and assemble all existing documentation and put it into shareable formats
For an older / bigger organization, you can use the service of an external consultant
Decide whether to prioritize the information to be included in the knowledge management model</a:t>
            </a:r>
            <a:endParaRPr lang="en-US" dirty="0">
              <a:latin typeface="Arial Narrow" panose="020B0606020202030204" pitchFamily="34" charset="0"/>
            </a:endParaRPr>
          </a:p>
        </p:txBody>
      </p:sp>
      <p:pic>
        <p:nvPicPr>
          <p:cNvPr id="3" name="Image 2">
            <a:extLst>
              <a:ext uri="{FF2B5EF4-FFF2-40B4-BE49-F238E27FC236}">
                <a16:creationId xmlns:a16="http://schemas.microsoft.com/office/drawing/2014/main" id="{DA3A295D-34E9-CC2F-6462-9E6372D4B921}"/>
              </a:ext>
            </a:extLst>
          </p:cNvPr>
          <p:cNvPicPr>
            <a:picLocks noChangeAspect="1"/>
          </p:cNvPicPr>
          <p:nvPr/>
        </p:nvPicPr>
        <p:blipFill rotWithShape="1">
          <a:blip r:embed="rId2"/>
          <a:srcRect l="21617" r="26649"/>
          <a:stretch/>
        </p:blipFill>
        <p:spPr>
          <a:xfrm>
            <a:off x="7393900" y="1671637"/>
            <a:ext cx="4488366" cy="4957761"/>
          </a:xfrm>
          <a:prstGeom prst="rect">
            <a:avLst/>
          </a:prstGeom>
        </p:spPr>
      </p:pic>
    </p:spTree>
    <p:extLst>
      <p:ext uri="{BB962C8B-B14F-4D97-AF65-F5344CB8AC3E}">
        <p14:creationId xmlns:p14="http://schemas.microsoft.com/office/powerpoint/2010/main" val="763463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3E66A92-885F-B7E0-569A-E1BDD0BBDBA4}"/>
              </a:ext>
            </a:extLst>
          </p:cNvPr>
          <p:cNvPicPr>
            <a:picLocks noChangeAspect="1"/>
          </p:cNvPicPr>
          <p:nvPr/>
        </p:nvPicPr>
        <p:blipFill>
          <a:blip r:embed="rId2"/>
          <a:stretch>
            <a:fillRect/>
          </a:stretch>
        </p:blipFill>
        <p:spPr>
          <a:xfrm>
            <a:off x="7002041" y="2245353"/>
            <a:ext cx="5206435" cy="381033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10.3 : </a:t>
            </a:r>
          </a:p>
          <a:p>
            <a:pPr>
              <a:lnSpc>
                <a:spcPct val="100000"/>
              </a:lnSpc>
              <a:spcBef>
                <a:spcPts val="0"/>
              </a:spcBef>
              <a:spcAft>
                <a:spcPts val="800"/>
              </a:spcAft>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Knowledge Management Process (2/5)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71238" y="1671638"/>
            <a:ext cx="7343997"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a:latin typeface="Arial Narrow" panose="020B0606020202030204" pitchFamily="34" charset="0"/>
              </a:rPr>
              <a:t>Organize and store the data collected</a:t>
            </a:r>
            <a:endParaRPr lang="en-US" b="1" i="0" kern="0">
              <a:effectLst/>
              <a:latin typeface="Arial Narrow" panose="020B0606020202030204" pitchFamily="34" charset="0"/>
              <a:cs typeface="Times New Roman" panose="02020603050405020304" pitchFamily="18" charset="0"/>
            </a:endParaRPr>
          </a:p>
          <a:p>
            <a:pPr lvl="1">
              <a:lnSpc>
                <a:spcPct val="100000"/>
              </a:lnSpc>
              <a:spcBef>
                <a:spcPts val="0"/>
              </a:spcBef>
            </a:pPr>
            <a:r>
              <a:rPr lang="en-US" sz="2600">
                <a:latin typeface="Arial Narrow" panose="020B0606020202030204" pitchFamily="34" charset="0"/>
              </a:rPr>
              <a:t>This is the core of the team's work. 
Determine which knowledge base to use, but also how to store the information and organize it by asking yourself a few questions:</a:t>
            </a:r>
            <a:endParaRPr lang="en-US" sz="2600" b="0" i="0">
              <a:effectLst/>
              <a:latin typeface="Arial Narrow" panose="020B0606020202030204" pitchFamily="34" charset="0"/>
            </a:endParaRPr>
          </a:p>
          <a:p>
            <a:pPr lvl="2">
              <a:lnSpc>
                <a:spcPct val="100000"/>
              </a:lnSpc>
              <a:spcBef>
                <a:spcPts val="0"/>
              </a:spcBef>
            </a:pPr>
            <a:r>
              <a:rPr lang="en-US" sz="2600">
                <a:latin typeface="Arial Narrow" panose="020B0606020202030204" pitchFamily="34" charset="0"/>
              </a:rPr>
              <a:t>How do you want your employees to access the information you store?
How often will they consult this information?
What information do you want to keep?</a:t>
            </a:r>
            <a:endParaRPr lang="en-US" sz="2600" b="0" i="0">
              <a:effectLst/>
              <a:latin typeface="Arial Narrow" panose="020B0606020202030204" pitchFamily="34" charset="0"/>
            </a:endParaRPr>
          </a:p>
          <a:p>
            <a:pPr lvl="1">
              <a:lnSpc>
                <a:spcPct val="100000"/>
              </a:lnSpc>
              <a:spcBef>
                <a:spcPts val="0"/>
              </a:spcBef>
            </a:pPr>
            <a:r>
              <a:rPr lang="en-US" sz="2600">
                <a:latin typeface="Arial Narrow" panose="020B0606020202030204" pitchFamily="34" charset="0"/>
              </a:rPr>
              <a:t>Adopt a knowledge management tool, allowing you to list all the documents you need, so that everyone can refer to them if necessary</a:t>
            </a:r>
          </a:p>
        </p:txBody>
      </p:sp>
    </p:spTree>
    <p:extLst>
      <p:ext uri="{BB962C8B-B14F-4D97-AF65-F5344CB8AC3E}">
        <p14:creationId xmlns:p14="http://schemas.microsoft.com/office/powerpoint/2010/main" val="3462439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9C61755-30AD-46C6-D23F-6D1222FC0E74}"/>
              </a:ext>
            </a:extLst>
          </p:cNvPr>
          <p:cNvPicPr>
            <a:picLocks noChangeAspect="1"/>
          </p:cNvPicPr>
          <p:nvPr/>
        </p:nvPicPr>
        <p:blipFill rotWithShape="1">
          <a:blip r:embed="rId2"/>
          <a:srcRect l="11833" r="12917"/>
          <a:stretch/>
        </p:blipFill>
        <p:spPr>
          <a:xfrm>
            <a:off x="7429500" y="2016918"/>
            <a:ext cx="4300539" cy="4267200"/>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10.3 : </a:t>
            </a:r>
          </a:p>
          <a:p>
            <a:pPr>
              <a:lnSpc>
                <a:spcPct val="100000"/>
              </a:lnSpc>
              <a:spcBef>
                <a:spcPts val="0"/>
              </a:spcBef>
              <a:spcAft>
                <a:spcPts val="800"/>
              </a:spcAft>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Knowledge Management Process (3/5)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5" y="1671638"/>
            <a:ext cx="7396645"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Arial Narrow" panose="020B0606020202030204" pitchFamily="34" charset="0"/>
              </a:rPr>
              <a:t>Disseminating information</a:t>
            </a:r>
            <a:endParaRPr lang="en-US" b="1" i="0" dirty="0">
              <a:effectLst/>
              <a:latin typeface="Arial Narrow" panose="020B0606020202030204" pitchFamily="34" charset="0"/>
            </a:endParaRPr>
          </a:p>
          <a:p>
            <a:pPr lvl="1">
              <a:lnSpc>
                <a:spcPct val="100000"/>
              </a:lnSpc>
              <a:spcBef>
                <a:spcPts val="0"/>
              </a:spcBef>
            </a:pPr>
            <a:r>
              <a:rPr lang="en-US" sz="2500" dirty="0">
                <a:solidFill>
                  <a:srgbClr val="2A2B2C"/>
                </a:solidFill>
                <a:latin typeface="Arial Narrow" panose="020B0606020202030204" pitchFamily="34" charset="0"/>
              </a:rPr>
              <a:t>You need to make stored information accessible to everyone who needs it. 
Train your team and communicate regularly with everyone to determine when and how to use the knowledge management platform.
Don't let your colleagues know out of the blue. You risk causing confusion or malfunctions in existing processes. 
Develop a change management process and adopt best practices to ensure that your new knowledge base is right for your team, and that it can be integrated into that same process in the future.</a:t>
            </a:r>
            <a:endParaRPr lang="fr-FR" sz="2500" b="0" i="0" dirty="0">
              <a:solidFill>
                <a:srgbClr val="2A2B2C"/>
              </a:solidFill>
              <a:effectLst/>
              <a:latin typeface="Arial Narrow" panose="020B0606020202030204" pitchFamily="34" charset="0"/>
            </a:endParaRPr>
          </a:p>
        </p:txBody>
      </p:sp>
    </p:spTree>
    <p:extLst>
      <p:ext uri="{BB962C8B-B14F-4D97-AF65-F5344CB8AC3E}">
        <p14:creationId xmlns:p14="http://schemas.microsoft.com/office/powerpoint/2010/main" val="2823414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10.3 : </a:t>
            </a:r>
          </a:p>
          <a:p>
            <a:pPr>
              <a:lnSpc>
                <a:spcPct val="100000"/>
              </a:lnSpc>
              <a:spcBef>
                <a:spcPts val="0"/>
              </a:spcBef>
              <a:spcAft>
                <a:spcPts val="800"/>
              </a:spcAft>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Knowledge Management Process (4/5)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6966" y="1671638"/>
            <a:ext cx="6903174" cy="495776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Arial Narrow" panose="020B0606020202030204" pitchFamily="34" charset="0"/>
              </a:rPr>
              <a:t>Harnessing knowledge</a:t>
            </a:r>
            <a:endParaRPr lang="en-US" b="1" i="0" dirty="0">
              <a:effectLst/>
              <a:latin typeface="Arial Narrow" panose="020B0606020202030204" pitchFamily="34" charset="0"/>
            </a:endParaRPr>
          </a:p>
          <a:p>
            <a:pPr lvl="1">
              <a:lnSpc>
                <a:spcPct val="100000"/>
              </a:lnSpc>
              <a:spcBef>
                <a:spcPts val="0"/>
              </a:spcBef>
            </a:pPr>
            <a:r>
              <a:rPr lang="en-US" dirty="0">
                <a:solidFill>
                  <a:srgbClr val="2A2B2C"/>
                </a:solidFill>
                <a:latin typeface="Arial Narrow" panose="020B0606020202030204" pitchFamily="34" charset="0"/>
              </a:rPr>
              <a:t>The knowledge base and knowledge management process are in place, 
Your team should now be able to access the knowledge base whenever needed.
Make sure that your team regularly updates the data in this database to ensure maximum accuracy. 
Appoint a manager in each team who is responsible for checking and updating information on a quarterly basis. 
Once teams are accustomed to the knowledge management process, updating the knowledge database can be regularly integrated into the process</a:t>
            </a:r>
            <a:endParaRPr lang="fr-FR" b="0" i="0" dirty="0">
              <a:solidFill>
                <a:srgbClr val="2A2B2C"/>
              </a:solidFill>
              <a:effectLst/>
              <a:latin typeface="Arial Narrow" panose="020B0606020202030204" pitchFamily="34" charset="0"/>
            </a:endParaRPr>
          </a:p>
        </p:txBody>
      </p:sp>
      <p:pic>
        <p:nvPicPr>
          <p:cNvPr id="2" name="Image 1">
            <a:extLst>
              <a:ext uri="{FF2B5EF4-FFF2-40B4-BE49-F238E27FC236}">
                <a16:creationId xmlns:a16="http://schemas.microsoft.com/office/drawing/2014/main" id="{88C321E8-9D75-0119-DE40-AD8FFBC40152}"/>
              </a:ext>
            </a:extLst>
          </p:cNvPr>
          <p:cNvPicPr>
            <a:picLocks noChangeAspect="1"/>
          </p:cNvPicPr>
          <p:nvPr/>
        </p:nvPicPr>
        <p:blipFill rotWithShape="1">
          <a:blip r:embed="rId2"/>
          <a:srcRect l="19345" r="21012"/>
          <a:stretch/>
        </p:blipFill>
        <p:spPr>
          <a:xfrm>
            <a:off x="7260140" y="2095925"/>
            <a:ext cx="4574894" cy="4109185"/>
          </a:xfrm>
          <a:prstGeom prst="rect">
            <a:avLst/>
          </a:prstGeom>
        </p:spPr>
      </p:pic>
    </p:spTree>
    <p:extLst>
      <p:ext uri="{BB962C8B-B14F-4D97-AF65-F5344CB8AC3E}">
        <p14:creationId xmlns:p14="http://schemas.microsoft.com/office/powerpoint/2010/main" val="34796089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13211"/>
            <a:ext cx="11864898" cy="1412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800"/>
              </a:spcAft>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10.3 : </a:t>
            </a:r>
          </a:p>
          <a:p>
            <a:pPr>
              <a:lnSpc>
                <a:spcPct val="100000"/>
              </a:lnSpc>
              <a:spcBef>
                <a:spcPts val="0"/>
              </a:spcBef>
              <a:spcAft>
                <a:spcPts val="800"/>
              </a:spcAft>
            </a:pPr>
            <a:r>
              <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Processus de gestion des connaissances (5/5)</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06861" y="1821951"/>
            <a:ext cx="7471801" cy="479179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dirty="0">
                <a:latin typeface="Arial Narrow" panose="020B0606020202030204" pitchFamily="34" charset="0"/>
              </a:rPr>
              <a:t>Some common mistakes in knowledge management</a:t>
            </a:r>
            <a:endParaRPr lang="fr-FR" sz="3200" b="1" i="0" dirty="0">
              <a:effectLst/>
              <a:latin typeface="Arial Narrow" panose="020B0606020202030204" pitchFamily="34" charset="0"/>
            </a:endParaRPr>
          </a:p>
          <a:p>
            <a:pPr lvl="1">
              <a:lnSpc>
                <a:spcPct val="100000"/>
              </a:lnSpc>
              <a:spcBef>
                <a:spcPts val="0"/>
              </a:spcBef>
            </a:pPr>
            <a:r>
              <a:rPr lang="en-US" sz="3000" dirty="0">
                <a:solidFill>
                  <a:srgbClr val="2A2B2C"/>
                </a:solidFill>
                <a:latin typeface="Arial Narrow" panose="020B0606020202030204" pitchFamily="34" charset="0"/>
              </a:rPr>
              <a:t>Thinking that you can do Knowledge Management (KM) effortlessly
Knowledge management is a reliable process, but without regular updates,
Information not shared by some team members
Incorrect or outdated information in the knowledge base
Knowledge base too complex</a:t>
            </a:r>
            <a:endParaRPr lang="fr-FR" sz="3000" b="1" dirty="0">
              <a:latin typeface="Arial Narrow" panose="020B0606020202030204" pitchFamily="34" charset="0"/>
            </a:endParaRPr>
          </a:p>
          <a:p>
            <a:pPr algn="l" fontAlgn="auto">
              <a:lnSpc>
                <a:spcPct val="100000"/>
              </a:lnSpc>
              <a:spcBef>
                <a:spcPts val="0"/>
              </a:spcBef>
            </a:pPr>
            <a:endParaRPr lang="fr-FR" sz="3200" kern="0" dirty="0">
              <a:latin typeface="Arial Narrow" panose="020B0606020202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1009C5D1-0B37-69D4-B398-5074CBD2F294}"/>
              </a:ext>
            </a:extLst>
          </p:cNvPr>
          <p:cNvPicPr>
            <a:picLocks noChangeAspect="1"/>
          </p:cNvPicPr>
          <p:nvPr/>
        </p:nvPicPr>
        <p:blipFill rotWithShape="1">
          <a:blip r:embed="rId2"/>
          <a:srcRect l="17917" r="13268"/>
          <a:stretch/>
        </p:blipFill>
        <p:spPr>
          <a:xfrm>
            <a:off x="7739904" y="1821950"/>
            <a:ext cx="4242158" cy="4791791"/>
          </a:xfrm>
          <a:prstGeom prst="rect">
            <a:avLst/>
          </a:prstGeom>
        </p:spPr>
      </p:pic>
    </p:spTree>
    <p:extLst>
      <p:ext uri="{BB962C8B-B14F-4D97-AF65-F5344CB8AC3E}">
        <p14:creationId xmlns:p14="http://schemas.microsoft.com/office/powerpoint/2010/main" val="2213373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243295"/>
            <a:ext cx="11864898"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en-US" sz="6600" b="1" dirty="0">
                <a:solidFill>
                  <a:schemeClr val="bg1"/>
                </a:solidFill>
                <a:latin typeface="Arial Narrow" panose="020B0606020202030204" pitchFamily="34" charset="0"/>
              </a:rPr>
              <a:t>CONCLUSION</a:t>
            </a:r>
          </a:p>
        </p:txBody>
      </p:sp>
      <p:sp>
        <p:nvSpPr>
          <p:cNvPr id="2" name="Espace réservé du contenu 2">
            <a:extLst>
              <a:ext uri="{FF2B5EF4-FFF2-40B4-BE49-F238E27FC236}">
                <a16:creationId xmlns:a16="http://schemas.microsoft.com/office/drawing/2014/main" id="{185F340D-A851-1E08-A09A-3EA9B9305AE4}"/>
              </a:ext>
            </a:extLst>
          </p:cNvPr>
          <p:cNvSpPr txBox="1">
            <a:spLocks/>
          </p:cNvSpPr>
          <p:nvPr/>
        </p:nvSpPr>
        <p:spPr>
          <a:xfrm>
            <a:off x="354097" y="1843087"/>
            <a:ext cx="6499126" cy="477161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00000"/>
              </a:lnSpc>
              <a:spcBef>
                <a:spcPts val="0"/>
              </a:spcBef>
              <a:buFont typeface="Courier New" panose="02070309020205020404" pitchFamily="49" charset="0"/>
              <a:buChar char="o"/>
            </a:pPr>
            <a:r>
              <a:rPr lang="en-US" dirty="0">
                <a:solidFill>
                  <a:srgbClr val="212529"/>
                </a:solidFill>
                <a:latin typeface="Arial Narrow" panose="020B0606020202030204" pitchFamily="34" charset="0"/>
              </a:rPr>
              <a:t>Corporate culture or organizational culture is a complex topic that can be difficult to cover in a single session
What must be remembered, however, is that this subject is important and deserves special attention
We can only recommend to leaders, team leaders, to find from time to time opportunities to put this subject on the agenda of certain meetings of their departments
This will then be an opportunity to see if there is harmony, coherence and shared opinions within the teams, and to decide on the course of action to be taken</a:t>
            </a:r>
            <a:endParaRPr lang="fr-FR" dirty="0">
              <a:solidFill>
                <a:srgbClr val="212529"/>
              </a:solidFill>
              <a:latin typeface="Arial Narrow" panose="020B0606020202030204" pitchFamily="34" charset="0"/>
            </a:endParaRPr>
          </a:p>
        </p:txBody>
      </p:sp>
      <p:pic>
        <p:nvPicPr>
          <p:cNvPr id="3" name="Image 2">
            <a:extLst>
              <a:ext uri="{FF2B5EF4-FFF2-40B4-BE49-F238E27FC236}">
                <a16:creationId xmlns:a16="http://schemas.microsoft.com/office/drawing/2014/main" id="{4C324F2D-33A7-AE8F-CC3F-A1EF1F03A668}"/>
              </a:ext>
            </a:extLst>
          </p:cNvPr>
          <p:cNvPicPr>
            <a:picLocks noChangeAspect="1"/>
          </p:cNvPicPr>
          <p:nvPr/>
        </p:nvPicPr>
        <p:blipFill rotWithShape="1">
          <a:blip r:embed="rId2"/>
          <a:srcRect l="8735" r="9164"/>
          <a:stretch/>
        </p:blipFill>
        <p:spPr>
          <a:xfrm>
            <a:off x="6853223" y="1813660"/>
            <a:ext cx="4984680" cy="4801045"/>
          </a:xfrm>
          <a:prstGeom prst="rect">
            <a:avLst/>
          </a:prstGeom>
        </p:spPr>
      </p:pic>
    </p:spTree>
    <p:extLst>
      <p:ext uri="{BB962C8B-B14F-4D97-AF65-F5344CB8AC3E}">
        <p14:creationId xmlns:p14="http://schemas.microsoft.com/office/powerpoint/2010/main" val="76555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5F5A759-4A24-76B4-DFD2-8054D0FAD574}"/>
              </a:ext>
            </a:extLst>
          </p:cNvPr>
          <p:cNvPicPr>
            <a:picLocks noChangeAspect="1"/>
          </p:cNvPicPr>
          <p:nvPr/>
        </p:nvPicPr>
        <p:blipFill rotWithShape="1">
          <a:blip r:embed="rId2"/>
          <a:srcRect r="6799"/>
          <a:stretch/>
        </p:blipFill>
        <p:spPr>
          <a:xfrm>
            <a:off x="5741051" y="1849326"/>
            <a:ext cx="6022316" cy="4637988"/>
          </a:xfrm>
          <a:prstGeom prst="rect">
            <a:avLst/>
          </a:prstGeom>
        </p:spPr>
      </p:pic>
      <p:sp>
        <p:nvSpPr>
          <p:cNvPr id="6" name="ZoneTexte 5">
            <a:extLst>
              <a:ext uri="{FF2B5EF4-FFF2-40B4-BE49-F238E27FC236}">
                <a16:creationId xmlns:a16="http://schemas.microsoft.com/office/drawing/2014/main" id="{38825E48-A4DA-40B6-0633-4184EBE534B0}"/>
              </a:ext>
            </a:extLst>
          </p:cNvPr>
          <p:cNvSpPr txBox="1"/>
          <p:nvPr/>
        </p:nvSpPr>
        <p:spPr>
          <a:xfrm>
            <a:off x="428633" y="1912714"/>
            <a:ext cx="5757863" cy="4637988"/>
          </a:xfrm>
          <a:prstGeom prst="rect">
            <a:avLst/>
          </a:prstGeom>
          <a:noFill/>
        </p:spPr>
        <p:txBody>
          <a:bodyPr wrap="square" rtlCol="0">
            <a:spAutoFit/>
          </a:bodyPr>
          <a:lstStyle/>
          <a:p>
            <a:endParaRPr lang="fr-FR" dirty="0"/>
          </a:p>
        </p:txBody>
      </p:sp>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Structure and Outline</a:t>
            </a:r>
            <a:endPar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14E17DF-43E5-EBD4-4685-92B5DB352E65}"/>
              </a:ext>
            </a:extLst>
          </p:cNvPr>
          <p:cNvSpPr txBox="1">
            <a:spLocks/>
          </p:cNvSpPr>
          <p:nvPr/>
        </p:nvSpPr>
        <p:spPr>
          <a:xfrm>
            <a:off x="452390" y="1785938"/>
            <a:ext cx="6374295" cy="476476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Bef>
                <a:spcPts val="0"/>
              </a:spcBef>
              <a:buFont typeface="Courier New" panose="02070309020205020404" pitchFamily="49" charset="0"/>
              <a:buChar char="o"/>
            </a:pPr>
            <a:r>
              <a:rPr lang="en-US" sz="3300" kern="100" dirty="0">
                <a:latin typeface="Arial Narrow" panose="020B0606020202030204" pitchFamily="34" charset="0"/>
                <a:ea typeface="Calibri" panose="020F0502020204030204" pitchFamily="34" charset="0"/>
                <a:cs typeface="Times New Roman" panose="02020603050405020304" pitchFamily="18" charset="0"/>
              </a:rPr>
              <a:t>Chapter 10.1: Corporate Culture: Definition and Issues
Chapter 10.2: Key elements of the corporate culture (Company history, vision and mission, common values, operating methods, global communication)
Chapter 10.3: Knowledge Management for Sustainability</a:t>
            </a:r>
            <a:endParaRPr lang="fr-FR" sz="3300"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96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61250"/>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10.1 : </a:t>
            </a:r>
          </a:p>
          <a:p>
            <a:pPr>
              <a:lnSpc>
                <a:spcPct val="100000"/>
              </a:lnSpc>
              <a:spcBef>
                <a:spcPts val="0"/>
              </a:spcBef>
            </a:pP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Corporate Culture: Definition and Challenges</a:t>
            </a:r>
            <a:r>
              <a:rPr lang="fr-FR"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(1/2)</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10242" y="1850571"/>
            <a:ext cx="6848502" cy="474617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Font typeface="Courier New" panose="02070309020205020404" pitchFamily="49" charset="0"/>
              <a:buChar char="o"/>
            </a:pPr>
            <a:r>
              <a:rPr lang="en-US" sz="3500" dirty="0">
                <a:solidFill>
                  <a:srgbClr val="212529"/>
                </a:solidFill>
                <a:latin typeface="Arial Narrow" panose="020B0606020202030204" pitchFamily="34" charset="0"/>
              </a:rPr>
              <a:t>Corporate culture is also called organizational culture.
It is a set of values, norms, beliefs, and behaviors that characterize a company. 
This is what gives an Organization its unique personality and determines how leaders and employees interact with each other and with customers.</a:t>
            </a:r>
            <a:endParaRPr lang="fr-FR" sz="35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CE255D86-C171-D52E-0074-B22407667EB3}"/>
              </a:ext>
            </a:extLst>
          </p:cNvPr>
          <p:cNvPicPr>
            <a:picLocks noChangeAspect="1"/>
          </p:cNvPicPr>
          <p:nvPr/>
        </p:nvPicPr>
        <p:blipFill rotWithShape="1">
          <a:blip r:embed="rId2"/>
          <a:srcRect l="7402" r="10880"/>
          <a:stretch/>
        </p:blipFill>
        <p:spPr>
          <a:xfrm>
            <a:off x="7258744" y="1850571"/>
            <a:ext cx="4523014" cy="4746179"/>
          </a:xfrm>
          <a:prstGeom prst="rect">
            <a:avLst/>
          </a:prstGeom>
        </p:spPr>
      </p:pic>
    </p:spTree>
    <p:extLst>
      <p:ext uri="{BB962C8B-B14F-4D97-AF65-F5344CB8AC3E}">
        <p14:creationId xmlns:p14="http://schemas.microsoft.com/office/powerpoint/2010/main" val="108119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261250"/>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10.1: </a:t>
            </a:r>
          </a:p>
          <a:p>
            <a:pPr>
              <a:lnSpc>
                <a:spcPct val="100000"/>
              </a:lnSpc>
              <a:spcBef>
                <a:spcPts val="0"/>
              </a:spcBef>
            </a:pPr>
            <a:r>
              <a:rPr lang="en-US" sz="4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Corporate Culture: Definition and Challenges (2/2)</a:t>
            </a:r>
            <a:endParaRPr lang="fr-FR" sz="46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79610" y="1771650"/>
            <a:ext cx="6890672" cy="49434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A2B2C"/>
                </a:solidFill>
                <a:latin typeface="Arial Narrow" panose="020B0606020202030204" pitchFamily="34" charset="0"/>
              </a:rPr>
              <a:t>This notion of organizational culture includes:</a:t>
            </a:r>
            <a:r>
              <a:rPr lang="fr-FR" b="0" i="0" dirty="0">
                <a:solidFill>
                  <a:srgbClr val="2A2B2C"/>
                </a:solidFill>
                <a:effectLst/>
                <a:latin typeface="Arial Narrow" panose="020B0606020202030204" pitchFamily="34" charset="0"/>
              </a:rPr>
              <a:t> </a:t>
            </a:r>
          </a:p>
          <a:p>
            <a:pPr lvl="1"/>
            <a:r>
              <a:rPr lang="en-US" sz="2800" dirty="0">
                <a:solidFill>
                  <a:srgbClr val="2A2B2C"/>
                </a:solidFill>
                <a:latin typeface="Arial Narrow" panose="020B0606020202030204" pitchFamily="34" charset="0"/>
              </a:rPr>
              <a:t>The history of the company: it is by understanding this history that one can understand the values and practices of the company at a specific time
The employer brand: which makes it possible to analyze the sense of belonging of all stakeholders, including employees
HRM: which allows you to see how relationships between employees are managed, and their place in the maintenance or refocusing of the corporate culture.</a:t>
            </a:r>
            <a:endParaRPr lang="fr-FR" sz="2800" dirty="0">
              <a:solidFill>
                <a:srgbClr val="2A2B2C"/>
              </a:solidFill>
              <a:latin typeface="Arial Narrow" panose="020B0606020202030204" pitchFamily="34" charset="0"/>
            </a:endParaRPr>
          </a:p>
        </p:txBody>
      </p:sp>
      <p:pic>
        <p:nvPicPr>
          <p:cNvPr id="2" name="Image 1">
            <a:extLst>
              <a:ext uri="{FF2B5EF4-FFF2-40B4-BE49-F238E27FC236}">
                <a16:creationId xmlns:a16="http://schemas.microsoft.com/office/drawing/2014/main" id="{1A569245-60CE-5670-FBBA-E5FCD4FB4770}"/>
              </a:ext>
            </a:extLst>
          </p:cNvPr>
          <p:cNvPicPr>
            <a:picLocks noChangeAspect="1"/>
          </p:cNvPicPr>
          <p:nvPr/>
        </p:nvPicPr>
        <p:blipFill rotWithShape="1">
          <a:blip r:embed="rId2"/>
          <a:srcRect l="9476" r="27174"/>
          <a:stretch/>
        </p:blipFill>
        <p:spPr>
          <a:xfrm>
            <a:off x="7170282" y="1771649"/>
            <a:ext cx="4695158" cy="4943475"/>
          </a:xfrm>
          <a:prstGeom prst="rect">
            <a:avLst/>
          </a:prstGeom>
        </p:spPr>
      </p:pic>
    </p:spTree>
    <p:extLst>
      <p:ext uri="{BB962C8B-B14F-4D97-AF65-F5344CB8AC3E}">
        <p14:creationId xmlns:p14="http://schemas.microsoft.com/office/powerpoint/2010/main" val="2026675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53676"/>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10.1 : </a:t>
            </a:r>
          </a:p>
          <a:p>
            <a:pP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Some aspects of the corporate culture (1/3)</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10242" y="2100261"/>
            <a:ext cx="7133558" cy="4286251"/>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rgbClr val="646F79"/>
                </a:solidFill>
                <a:latin typeface="Arial Narrow" panose="020B0606020202030204" pitchFamily="34" charset="0"/>
              </a:rPr>
              <a:t>Performance culture: </a:t>
            </a:r>
            <a:r>
              <a:rPr lang="en-US" sz="3200" dirty="0">
                <a:solidFill>
                  <a:srgbClr val="646F79"/>
                </a:solidFill>
                <a:latin typeface="Arial Narrow" panose="020B0606020202030204" pitchFamily="34" charset="0"/>
              </a:rPr>
              <a:t>The Organization emphasizes efficiency. Employees are results-driven and are required to meet deadlines and targets</a:t>
            </a:r>
            <a:r>
              <a:rPr lang="fr-FR" sz="3200" b="0" i="0" dirty="0">
                <a:solidFill>
                  <a:srgbClr val="646F79"/>
                </a:solidFill>
                <a:effectLst/>
                <a:latin typeface="Arial Narrow" panose="020B0606020202030204" pitchFamily="34" charset="0"/>
              </a:rPr>
              <a:t>.</a:t>
            </a:r>
          </a:p>
          <a:p>
            <a:r>
              <a:rPr lang="fr-FR" sz="3200" b="1" dirty="0">
                <a:solidFill>
                  <a:srgbClr val="646F79"/>
                </a:solidFill>
                <a:latin typeface="Arial Narrow" panose="020B0606020202030204" pitchFamily="34" charset="0"/>
              </a:rPr>
              <a:t>Culture of collaboration</a:t>
            </a:r>
            <a:r>
              <a:rPr lang="fr-FR" sz="3200" b="1" i="0" dirty="0">
                <a:solidFill>
                  <a:srgbClr val="646F79"/>
                </a:solidFill>
                <a:effectLst/>
                <a:latin typeface="Arial Narrow" panose="020B0606020202030204" pitchFamily="34" charset="0"/>
              </a:rPr>
              <a:t>:</a:t>
            </a:r>
            <a:r>
              <a:rPr lang="fr-FR" sz="3200" b="0" i="0" dirty="0">
                <a:solidFill>
                  <a:srgbClr val="646F79"/>
                </a:solidFill>
                <a:effectLst/>
                <a:latin typeface="Arial Narrow" panose="020B0606020202030204" pitchFamily="34" charset="0"/>
              </a:rPr>
              <a:t> </a:t>
            </a:r>
            <a:r>
              <a:rPr lang="en-US" sz="3200" dirty="0">
                <a:solidFill>
                  <a:srgbClr val="646F79"/>
                </a:solidFill>
                <a:latin typeface="Arial Narrow" panose="020B0606020202030204" pitchFamily="34" charset="0"/>
              </a:rPr>
              <a:t>The Organization values teamwork and fosters collaboration at all levels. Employees work together to achieve common goals and there is a strong culture of communication and cooperation.</a:t>
            </a:r>
            <a:endParaRPr lang="fr-FR" sz="3200" b="0" i="0" dirty="0">
              <a:solidFill>
                <a:srgbClr val="646F79"/>
              </a:solidFill>
              <a:effectLst/>
              <a:latin typeface="Arial Narrow" panose="020B0606020202030204" pitchFamily="34" charset="0"/>
            </a:endParaRPr>
          </a:p>
        </p:txBody>
      </p:sp>
      <p:pic>
        <p:nvPicPr>
          <p:cNvPr id="3" name="Image 2">
            <a:extLst>
              <a:ext uri="{FF2B5EF4-FFF2-40B4-BE49-F238E27FC236}">
                <a16:creationId xmlns:a16="http://schemas.microsoft.com/office/drawing/2014/main" id="{3B281FF4-D97C-8707-A0EC-E37311028616}"/>
              </a:ext>
            </a:extLst>
          </p:cNvPr>
          <p:cNvPicPr>
            <a:picLocks noChangeAspect="1"/>
          </p:cNvPicPr>
          <p:nvPr/>
        </p:nvPicPr>
        <p:blipFill rotWithShape="1">
          <a:blip r:embed="rId2"/>
          <a:srcRect l="14553" r="18599"/>
          <a:stretch/>
        </p:blipFill>
        <p:spPr>
          <a:xfrm>
            <a:off x="7543800" y="2100262"/>
            <a:ext cx="4297897" cy="4286250"/>
          </a:xfrm>
          <a:prstGeom prst="rect">
            <a:avLst/>
          </a:prstGeom>
        </p:spPr>
      </p:pic>
    </p:spTree>
    <p:extLst>
      <p:ext uri="{BB962C8B-B14F-4D97-AF65-F5344CB8AC3E}">
        <p14:creationId xmlns:p14="http://schemas.microsoft.com/office/powerpoint/2010/main" val="60617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F51D894-2524-03F2-FA3C-653AA9C3E50D}"/>
              </a:ext>
            </a:extLst>
          </p:cNvPr>
          <p:cNvPicPr>
            <a:picLocks noChangeAspect="1"/>
          </p:cNvPicPr>
          <p:nvPr/>
        </p:nvPicPr>
        <p:blipFill>
          <a:blip r:embed="rId2"/>
          <a:stretch>
            <a:fillRect/>
          </a:stretch>
        </p:blipFill>
        <p:spPr>
          <a:xfrm>
            <a:off x="410242" y="1771650"/>
            <a:ext cx="11371518" cy="4943475"/>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53676"/>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1101 : </a:t>
            </a:r>
          </a:p>
          <a:p>
            <a:pP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Some aspects of the corporate culture (2/3)</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10241" y="1771650"/>
            <a:ext cx="7076409" cy="49434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200" b="1" dirty="0">
                <a:solidFill>
                  <a:schemeClr val="bg1"/>
                </a:solidFill>
                <a:latin typeface="Arial Narrow" panose="020B0606020202030204" pitchFamily="34" charset="0"/>
              </a:rPr>
              <a:t>Culture of innovation: </a:t>
            </a:r>
            <a:r>
              <a:rPr lang="en-US" sz="3200" dirty="0">
                <a:solidFill>
                  <a:schemeClr val="bg1"/>
                </a:solidFill>
                <a:latin typeface="Arial Narrow" panose="020B0606020202030204" pitchFamily="34" charset="0"/>
              </a:rPr>
              <a:t>The Organization values creativity. Employees are encouraged to think innovatively and come up with innovative ideas to improve processes and outcomes</a:t>
            </a:r>
            <a:endParaRPr lang="fr-FR" sz="3200" b="0" i="0" dirty="0">
              <a:solidFill>
                <a:schemeClr val="bg1"/>
              </a:solidFill>
              <a:effectLst/>
              <a:latin typeface="Arial Narrow" panose="020B0606020202030204" pitchFamily="34" charset="0"/>
            </a:endParaRPr>
          </a:p>
          <a:p>
            <a:r>
              <a:rPr lang="fr-FR" sz="3200" b="1" dirty="0">
                <a:solidFill>
                  <a:schemeClr val="bg1"/>
                </a:solidFill>
                <a:latin typeface="Arial Narrow" panose="020B0606020202030204" pitchFamily="34" charset="0"/>
              </a:rPr>
              <a:t>Workplace </a:t>
            </a:r>
            <a:r>
              <a:rPr lang="fr-FR" sz="3200" b="1" dirty="0" err="1">
                <a:solidFill>
                  <a:schemeClr val="bg1"/>
                </a:solidFill>
                <a:latin typeface="Arial Narrow" panose="020B0606020202030204" pitchFamily="34" charset="0"/>
              </a:rPr>
              <a:t>Safety</a:t>
            </a:r>
            <a:r>
              <a:rPr lang="fr-FR" sz="3200" b="1" dirty="0">
                <a:solidFill>
                  <a:schemeClr val="bg1"/>
                </a:solidFill>
                <a:latin typeface="Arial Narrow" panose="020B0606020202030204" pitchFamily="34" charset="0"/>
              </a:rPr>
              <a:t> Culture</a:t>
            </a:r>
            <a:r>
              <a:rPr lang="fr-FR" sz="3200" b="1" i="0" dirty="0">
                <a:solidFill>
                  <a:schemeClr val="bg1"/>
                </a:solidFill>
                <a:effectLst/>
                <a:latin typeface="Arial Narrow" panose="020B0606020202030204" pitchFamily="34" charset="0"/>
              </a:rPr>
              <a:t>: </a:t>
            </a:r>
            <a:r>
              <a:rPr lang="en-US" sz="3200" dirty="0">
                <a:solidFill>
                  <a:schemeClr val="bg1"/>
                </a:solidFill>
                <a:latin typeface="Arial Narrow" panose="020B0606020202030204" pitchFamily="34" charset="0"/>
              </a:rPr>
              <a:t>The Organization trains its employees to take into account risks, and to work in complete safety with the aim of avoiding accidents and human and material damage</a:t>
            </a:r>
            <a:endParaRPr lang="fr-FR" sz="3200" b="0" i="0" dirty="0">
              <a:solidFill>
                <a:schemeClr val="bg1"/>
              </a:solidFill>
              <a:effectLst/>
              <a:latin typeface="Arial Narrow" panose="020B0606020202030204" pitchFamily="34" charset="0"/>
            </a:endParaRPr>
          </a:p>
        </p:txBody>
      </p:sp>
    </p:spTree>
    <p:extLst>
      <p:ext uri="{BB962C8B-B14F-4D97-AF65-F5344CB8AC3E}">
        <p14:creationId xmlns:p14="http://schemas.microsoft.com/office/powerpoint/2010/main" val="3704682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53676"/>
            <a:ext cx="11864898" cy="134112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10.1: </a:t>
            </a:r>
          </a:p>
          <a:p>
            <a:pPr>
              <a:lnSpc>
                <a:spcPct val="100000"/>
              </a:lnSpc>
              <a:spcBef>
                <a:spcPts val="0"/>
              </a:spcBef>
            </a:pPr>
            <a:r>
              <a:rPr lang="en-US"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Some aspects of the corporate culture (3/3)</a:t>
            </a:r>
            <a:endParaRPr lang="fr-FR" sz="48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52895" y="1710745"/>
            <a:ext cx="7125143" cy="49434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a:solidFill>
                  <a:srgbClr val="646F79"/>
                </a:solidFill>
                <a:latin typeface="Arial Narrow" panose="020B0606020202030204" pitchFamily="34" charset="0"/>
              </a:rPr>
              <a:t>Culture of Shared Results: </a:t>
            </a:r>
            <a:r>
              <a:rPr lang="en-US" sz="3200">
                <a:solidFill>
                  <a:srgbClr val="646F79"/>
                </a:solidFill>
                <a:latin typeface="Arial Narrow" panose="020B0606020202030204" pitchFamily="34" charset="0"/>
              </a:rPr>
              <a:t>The Organization gives great importance to the well-being of staff and associates them with achievements, successes and good organizational performance as well as failures and underperformances</a:t>
            </a:r>
            <a:endParaRPr lang="en-US" sz="3200" i="0">
              <a:solidFill>
                <a:srgbClr val="646F79"/>
              </a:solidFill>
              <a:effectLst/>
              <a:latin typeface="Arial Narrow" panose="020B0606020202030204" pitchFamily="34" charset="0"/>
            </a:endParaRPr>
          </a:p>
          <a:p>
            <a:r>
              <a:rPr lang="en-US" sz="3200" b="1">
                <a:solidFill>
                  <a:srgbClr val="646F79"/>
                </a:solidFill>
                <a:latin typeface="Arial Narrow" panose="020B0606020202030204" pitchFamily="34" charset="0"/>
              </a:rPr>
              <a:t>Culture of ethics</a:t>
            </a:r>
            <a:r>
              <a:rPr lang="en-US" sz="3200" b="1" i="0">
                <a:solidFill>
                  <a:srgbClr val="646F79"/>
                </a:solidFill>
                <a:effectLst/>
                <a:latin typeface="Arial Narrow" panose="020B0606020202030204" pitchFamily="34" charset="0"/>
              </a:rPr>
              <a:t>: </a:t>
            </a:r>
            <a:r>
              <a:rPr lang="en-US" sz="3200" b="0" i="0">
                <a:solidFill>
                  <a:srgbClr val="646F79"/>
                </a:solidFill>
                <a:effectLst/>
                <a:latin typeface="Arial Narrow" panose="020B0606020202030204" pitchFamily="34" charset="0"/>
              </a:rPr>
              <a:t> </a:t>
            </a:r>
            <a:r>
              <a:rPr lang="en-US" sz="3200">
                <a:solidFill>
                  <a:srgbClr val="646F79"/>
                </a:solidFill>
                <a:latin typeface="Arial Narrow" panose="020B0606020202030204" pitchFamily="34" charset="0"/>
              </a:rPr>
              <a:t>The Organization values moral principles and standards of respect for recognized rights. Employees are trained to adhere to the ethical standards and rules of conduct set by the company.</a:t>
            </a:r>
            <a:endParaRPr lang="en-US" sz="3200" b="0" i="0">
              <a:solidFill>
                <a:srgbClr val="646F79"/>
              </a:solidFill>
              <a:effectLst/>
              <a:latin typeface="Arial Narrow" panose="020B0606020202030204" pitchFamily="34" charset="0"/>
            </a:endParaRPr>
          </a:p>
        </p:txBody>
      </p:sp>
      <p:pic>
        <p:nvPicPr>
          <p:cNvPr id="3" name="Image 2">
            <a:extLst>
              <a:ext uri="{FF2B5EF4-FFF2-40B4-BE49-F238E27FC236}">
                <a16:creationId xmlns:a16="http://schemas.microsoft.com/office/drawing/2014/main" id="{1620A9D0-A3F0-001D-9205-A863F9622C40}"/>
              </a:ext>
            </a:extLst>
          </p:cNvPr>
          <p:cNvPicPr>
            <a:picLocks noChangeAspect="1"/>
          </p:cNvPicPr>
          <p:nvPr/>
        </p:nvPicPr>
        <p:blipFill rotWithShape="1">
          <a:blip r:embed="rId2"/>
          <a:srcRect b="5269"/>
          <a:stretch/>
        </p:blipFill>
        <p:spPr>
          <a:xfrm>
            <a:off x="7478038" y="1710745"/>
            <a:ext cx="4305942" cy="4943475"/>
          </a:xfrm>
          <a:prstGeom prst="rect">
            <a:avLst/>
          </a:prstGeom>
          <a:ln>
            <a:noFill/>
          </a:ln>
        </p:spPr>
      </p:pic>
    </p:spTree>
    <p:extLst>
      <p:ext uri="{BB962C8B-B14F-4D97-AF65-F5344CB8AC3E}">
        <p14:creationId xmlns:p14="http://schemas.microsoft.com/office/powerpoint/2010/main" val="1118148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339634"/>
            <a:ext cx="11864898" cy="12627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10.2 :  </a:t>
            </a:r>
          </a:p>
          <a:p>
            <a:pPr lvl="0">
              <a:lnSpc>
                <a:spcPct val="100000"/>
              </a:lnSpc>
              <a:spcBef>
                <a:spcPts val="0"/>
              </a:spcBef>
            </a:pPr>
            <a:r>
              <a:rPr lang="en-US"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Key elements of corporate culture (1/5)</a:t>
            </a:r>
            <a:endParaRPr lang="fr-FR" sz="5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21129" y="1847290"/>
            <a:ext cx="6270082" cy="474617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fr-FR" sz="3600" b="1" kern="100" dirty="0" err="1">
                <a:latin typeface="Arial Narrow" panose="020B0606020202030204" pitchFamily="34" charset="0"/>
                <a:ea typeface="Calibri" panose="020F0502020204030204" pitchFamily="34" charset="0"/>
                <a:cs typeface="Times New Roman" panose="02020603050405020304" pitchFamily="18" charset="0"/>
              </a:rPr>
              <a:t>Company</a:t>
            </a:r>
            <a:r>
              <a:rPr lang="fr-FR" sz="3600" b="1" kern="100" dirty="0">
                <a:latin typeface="Arial Narrow" panose="020B0606020202030204" pitchFamily="34" charset="0"/>
                <a:ea typeface="Calibri" panose="020F0502020204030204" pitchFamily="34" charset="0"/>
                <a:cs typeface="Times New Roman" panose="02020603050405020304" pitchFamily="18" charset="0"/>
              </a:rPr>
              <a:t> </a:t>
            </a:r>
            <a:r>
              <a:rPr lang="fr-FR" sz="3600" b="1" kern="100" dirty="0" err="1">
                <a:latin typeface="Arial Narrow" panose="020B0606020202030204" pitchFamily="34" charset="0"/>
                <a:ea typeface="Calibri" panose="020F0502020204030204" pitchFamily="34" charset="0"/>
                <a:cs typeface="Times New Roman" panose="02020603050405020304" pitchFamily="18" charset="0"/>
              </a:rPr>
              <a:t>History</a:t>
            </a:r>
            <a:endParaRPr lang="fr-FR" sz="3600" b="1" kern="100" dirty="0">
              <a:latin typeface="Arial Narrow" panose="020B0606020202030204" pitchFamily="34" charset="0"/>
              <a:ea typeface="Calibri" panose="020F0502020204030204" pitchFamily="34" charset="0"/>
              <a:cs typeface="Times New Roman" panose="02020603050405020304" pitchFamily="18" charset="0"/>
            </a:endParaRPr>
          </a:p>
          <a:p>
            <a:pPr marL="342900" lvl="1" indent="-342900">
              <a:lnSpc>
                <a:spcPct val="100000"/>
              </a:lnSpc>
              <a:spcBef>
                <a:spcPts val="0"/>
              </a:spcBef>
              <a:buFont typeface="Courier New" panose="02070309020205020404" pitchFamily="49" charset="0"/>
              <a:buChar char="o"/>
            </a:pPr>
            <a:r>
              <a:rPr lang="en-US" sz="2800" kern="100" dirty="0">
                <a:latin typeface="Arial Narrow" panose="020B0606020202030204" pitchFamily="34" charset="0"/>
                <a:ea typeface="Calibri" panose="020F0502020204030204" pitchFamily="34" charset="0"/>
                <a:cs typeface="Times New Roman" panose="02020603050405020304" pitchFamily="18" charset="0"/>
              </a:rPr>
              <a:t>When was the association created, by whom and how?
What was the context that motivated the founders' decision to create this association?
What support did they receive during the creation and after?</a:t>
            </a:r>
            <a:br>
              <a:rPr lang="en-US" sz="2800" kern="100" dirty="0">
                <a:latin typeface="Arial Narrow" panose="020B0606020202030204" pitchFamily="34" charset="0"/>
                <a:ea typeface="Calibri" panose="020F0502020204030204" pitchFamily="34" charset="0"/>
                <a:cs typeface="Times New Roman" panose="02020603050405020304" pitchFamily="18" charset="0"/>
              </a:rPr>
            </a:br>
            <a:r>
              <a:rPr lang="en-US" sz="2800" kern="100" dirty="0">
                <a:latin typeface="Arial Narrow" panose="020B0606020202030204" pitchFamily="34" charset="0"/>
                <a:ea typeface="Calibri" panose="020F0502020204030204" pitchFamily="34" charset="0"/>
                <a:cs typeface="Times New Roman" panose="02020603050405020304" pitchFamily="18" charset="0"/>
              </a:rPr>
              <a:t>From all this historical information, what can we retain in terms of the specificity of our association</a:t>
            </a:r>
            <a:endParaRPr lang="fr-FR" sz="2800" dirty="0">
              <a:latin typeface="Arial Narrow" panose="020B0606020202030204" pitchFamily="34" charset="0"/>
            </a:endParaRPr>
          </a:p>
        </p:txBody>
      </p:sp>
      <p:pic>
        <p:nvPicPr>
          <p:cNvPr id="2" name="Image 1">
            <a:extLst>
              <a:ext uri="{FF2B5EF4-FFF2-40B4-BE49-F238E27FC236}">
                <a16:creationId xmlns:a16="http://schemas.microsoft.com/office/drawing/2014/main" id="{417A11F5-4CB6-7DB2-024D-A6D87420290D}"/>
              </a:ext>
            </a:extLst>
          </p:cNvPr>
          <p:cNvPicPr>
            <a:picLocks noChangeAspect="1"/>
          </p:cNvPicPr>
          <p:nvPr/>
        </p:nvPicPr>
        <p:blipFill rotWithShape="1">
          <a:blip r:embed="rId2"/>
          <a:srcRect t="16055" b="6537"/>
          <a:stretch/>
        </p:blipFill>
        <p:spPr>
          <a:xfrm>
            <a:off x="6506264" y="1850571"/>
            <a:ext cx="5364608" cy="4742898"/>
          </a:xfrm>
          <a:prstGeom prst="rect">
            <a:avLst/>
          </a:prstGeom>
        </p:spPr>
      </p:pic>
    </p:spTree>
    <p:extLst>
      <p:ext uri="{BB962C8B-B14F-4D97-AF65-F5344CB8AC3E}">
        <p14:creationId xmlns:p14="http://schemas.microsoft.com/office/powerpoint/2010/main" val="192979617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1935</Words>
  <Application>Microsoft Office PowerPoint</Application>
  <PresentationFormat>Grand écran</PresentationFormat>
  <Paragraphs>114</Paragraphs>
  <Slides>25</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25</vt:i4>
      </vt:variant>
    </vt:vector>
  </HeadingPairs>
  <TitlesOfParts>
    <vt:vector size="30" baseType="lpstr">
      <vt:lpstr>Arial</vt:lpstr>
      <vt:lpstr>Arial Narrow</vt:lpstr>
      <vt:lpstr>Calibri</vt:lpstr>
      <vt:lpstr>Courier New</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73</cp:revision>
  <dcterms:modified xsi:type="dcterms:W3CDTF">2024-08-18T18:56:06Z</dcterms:modified>
</cp:coreProperties>
</file>