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70" r:id="rId3"/>
    <p:sldId id="260" r:id="rId4"/>
    <p:sldId id="264" r:id="rId5"/>
    <p:sldId id="275" r:id="rId6"/>
    <p:sldId id="278" r:id="rId7"/>
    <p:sldId id="279" r:id="rId8"/>
    <p:sldId id="280" r:id="rId9"/>
    <p:sldId id="276" r:id="rId10"/>
    <p:sldId id="281" r:id="rId11"/>
    <p:sldId id="277" r:id="rId12"/>
    <p:sldId id="271" r:id="rId13"/>
    <p:sldId id="287" r:id="rId14"/>
    <p:sldId id="284" r:id="rId15"/>
    <p:sldId id="283" r:id="rId16"/>
    <p:sldId id="285" r:id="rId17"/>
    <p:sldId id="286" r:id="rId18"/>
    <p:sldId id="288" r:id="rId19"/>
    <p:sldId id="274" r:id="rId20"/>
    <p:sldId id="289" r:id="rId21"/>
    <p:sldId id="290" r:id="rId22"/>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59" autoAdjust="0"/>
    <p:restoredTop sz="94660"/>
  </p:normalViewPr>
  <p:slideViewPr>
    <p:cSldViewPr snapToGrid="0">
      <p:cViewPr varScale="1">
        <p:scale>
          <a:sx n="73" d="100"/>
          <a:sy n="73" d="100"/>
        </p:scale>
        <p:origin x="2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AE63-6E5D-4176-98B2-07A468F15460}" type="datetimeFigureOut">
              <a:rPr lang="fr-FR" smtClean="0"/>
              <a:t>22/05/2025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A8FBA-4856-48DB-A717-ED4A714B421E}" type="slidenum">
              <a:rPr lang="fr-FR" smtClean="0"/>
              <a:t>‹N°›</a:t>
            </a:fld>
            <a:endParaRPr lang="fr-FR"/>
          </a:p>
        </p:txBody>
      </p:sp>
    </p:spTree>
    <p:extLst>
      <p:ext uri="{BB962C8B-B14F-4D97-AF65-F5344CB8AC3E}">
        <p14:creationId xmlns:p14="http://schemas.microsoft.com/office/powerpoint/2010/main" val="332297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16A8FBA-4856-48DB-A717-ED4A714B421E}" type="slidenum">
              <a:rPr lang="fr-FR" smtClean="0"/>
              <a:t>1</a:t>
            </a:fld>
            <a:endParaRPr lang="fr-FR"/>
          </a:p>
        </p:txBody>
      </p:sp>
    </p:spTree>
    <p:extLst>
      <p:ext uri="{BB962C8B-B14F-4D97-AF65-F5344CB8AC3E}">
        <p14:creationId xmlns:p14="http://schemas.microsoft.com/office/powerpoint/2010/main" val="3673828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fr-FR" sz="20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Organizational Development in the context of International Civil Society Organization (CSO)</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095033"/>
            <a:ext cx="8854396" cy="862352"/>
          </a:xfrm>
          <a:prstGeom prst="rect">
            <a:avLst/>
          </a:prstGeom>
          <a:noFill/>
        </p:spPr>
        <p:txBody>
          <a:bodyPr wrap="square" rtlCol="0">
            <a:spAutoFit/>
          </a:bodyPr>
          <a:lstStyle/>
          <a:p>
            <a:pPr algn="ctr">
              <a:lnSpc>
                <a:spcPct val="107000"/>
              </a:lnSpc>
              <a:spcAft>
                <a:spcPts val="800"/>
              </a:spcAft>
            </a:pPr>
            <a:r>
              <a:rPr lang="en-US" sz="2400" b="1" kern="0">
                <a:solidFill>
                  <a:srgbClr val="000000"/>
                </a:solidFill>
                <a:latin typeface="Arial Narrow" panose="020B0606020202030204" pitchFamily="34" charset="0"/>
                <a:ea typeface="Times New Roman" panose="02020603050405020304" pitchFamily="18" charset="0"/>
                <a:cs typeface="Calibri" panose="020F0502020204030204" pitchFamily="34" charset="0"/>
              </a:rPr>
              <a:t>Training</a:t>
            </a:r>
            <a:r>
              <a:rPr lang="en-US" sz="2400" b="1" kern="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in Association Management and </a:t>
            </a:r>
            <a:r>
              <a:rPr lang="en-US" sz="2400" b="1" kern="0" dirty="0" err="1">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Organisational</a:t>
            </a:r>
            <a:r>
              <a:rPr lang="en-US" sz="2400" b="1" kern="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 Development (OD) </a:t>
            </a:r>
            <a:r>
              <a:rPr lang="en-US"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for Heads of Member </a:t>
            </a:r>
            <a:r>
              <a:rPr lang="en-US" sz="2400" b="1" kern="0" dirty="0" err="1">
                <a:solidFill>
                  <a:srgbClr val="000000"/>
                </a:solidFill>
                <a:latin typeface="Arial Narrow" panose="020B0606020202030204" pitchFamily="34" charset="0"/>
                <a:ea typeface="Times New Roman" panose="02020603050405020304" pitchFamily="18" charset="0"/>
                <a:cs typeface="Calibri" panose="020F0502020204030204" pitchFamily="34" charset="0"/>
              </a:rPr>
              <a:t>Organisations</a:t>
            </a:r>
            <a:r>
              <a:rPr lang="en-US"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0F5D59B5-8FF4-A3A4-1F20-335EB26FE41E}"/>
              </a:ext>
            </a:extLst>
          </p:cNvPr>
          <p:cNvSpPr txBox="1"/>
          <p:nvPr/>
        </p:nvSpPr>
        <p:spPr>
          <a:xfrm>
            <a:off x="1" y="3139127"/>
            <a:ext cx="12191999" cy="1781666"/>
          </a:xfrm>
          <a:prstGeom prst="rect">
            <a:avLst/>
          </a:prstGeom>
          <a:solidFill>
            <a:schemeClr val="accent2">
              <a:lumMod val="75000"/>
            </a:schemeClr>
          </a:solidFill>
        </p:spPr>
        <p:txBody>
          <a:bodyPr wrap="square" rtlCol="0">
            <a:spAutoFit/>
          </a:bodyPr>
          <a:lstStyle/>
          <a:p>
            <a:endParaRPr lang="fr-FR" dirty="0"/>
          </a:p>
        </p:txBody>
      </p:sp>
      <p:sp>
        <p:nvSpPr>
          <p:cNvPr id="11" name="ZoneTexte 10">
            <a:extLst>
              <a:ext uri="{FF2B5EF4-FFF2-40B4-BE49-F238E27FC236}">
                <a16:creationId xmlns:a16="http://schemas.microsoft.com/office/drawing/2014/main" id="{EBA872D3-4E45-1897-31F0-4FDE7FBBE503}"/>
              </a:ext>
            </a:extLst>
          </p:cNvPr>
          <p:cNvSpPr txBox="1"/>
          <p:nvPr/>
        </p:nvSpPr>
        <p:spPr>
          <a:xfrm>
            <a:off x="300038" y="3302372"/>
            <a:ext cx="11644311" cy="1692771"/>
          </a:xfrm>
          <a:prstGeom prst="rect">
            <a:avLst/>
          </a:prstGeom>
          <a:noFill/>
        </p:spPr>
        <p:txBody>
          <a:bodyPr wrap="square" rtlCol="0">
            <a:spAutoFit/>
          </a:bodyPr>
          <a:lstStyle/>
          <a:p>
            <a:pPr algn="ctr"/>
            <a:r>
              <a:rPr lang="fr-FR" sz="2800" b="1" dirty="0">
                <a:solidFill>
                  <a:schemeClr val="bg1"/>
                </a:solidFill>
                <a:latin typeface="Arial Narrow" panose="020B0606020202030204" pitchFamily="34" charset="0"/>
              </a:rPr>
              <a:t>Module 1 :  </a:t>
            </a:r>
          </a:p>
          <a:p>
            <a:pPr algn="ctr"/>
            <a:r>
              <a:rPr lang="fr-FR" sz="4400" b="1" dirty="0">
                <a:solidFill>
                  <a:schemeClr val="bg1"/>
                </a:solidFill>
                <a:latin typeface="Arial Narrow" panose="020B0606020202030204" pitchFamily="34" charset="0"/>
              </a:rPr>
              <a:t>Administrative Management of Associations</a:t>
            </a:r>
          </a:p>
          <a:p>
            <a:pPr algn="ctr"/>
            <a:r>
              <a:rPr lang="fr-FR" sz="2800" b="1" dirty="0">
                <a:solidFill>
                  <a:schemeClr val="bg1"/>
                </a:solidFill>
                <a:latin typeface="Arial Narrow" panose="020B0606020202030204" pitchFamily="34" charset="0"/>
              </a:rPr>
              <a:t>(Webinar 1)</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1B03954-7C06-2D9B-FF09-E124856DBCEC}"/>
              </a:ext>
            </a:extLst>
          </p:cNvPr>
          <p:cNvPicPr>
            <a:picLocks noChangeAspect="1"/>
          </p:cNvPicPr>
          <p:nvPr/>
        </p:nvPicPr>
        <p:blipFill>
          <a:blip r:embed="rId2"/>
          <a:stretch>
            <a:fillRect/>
          </a:stretch>
        </p:blipFill>
        <p:spPr>
          <a:xfrm>
            <a:off x="5339720" y="1865376"/>
            <a:ext cx="6636746" cy="4590686"/>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1.1 (7/8): </a:t>
            </a:r>
          </a:p>
          <a:p>
            <a:pPr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 for creating an association</a:t>
            </a:r>
            <a:endPar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8" y="1865376"/>
            <a:ext cx="6946828" cy="459068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kern="100" dirty="0">
                <a:latin typeface="Arial Narrow" panose="020B0606020202030204" pitchFamily="34" charset="0"/>
                <a:ea typeface="Calibri" panose="020F0502020204030204" pitchFamily="34" charset="0"/>
                <a:cs typeface="Times New Roman" panose="02020603050405020304" pitchFamily="18" charset="0"/>
              </a:rPr>
              <a:t>STRUCTURE OF THE ASSOCIATION'S INTERNAL REGULATIONS</a:t>
            </a:r>
          </a:p>
          <a:p>
            <a:pPr>
              <a:lnSpc>
                <a:spcPct val="100000"/>
              </a:lnSpc>
              <a:spcBef>
                <a:spcPts val="0"/>
              </a:spcBef>
            </a:pPr>
            <a:r>
              <a:rPr lang="en-US" sz="1800" kern="100" dirty="0">
                <a:latin typeface="Arial Narrow" panose="020B0606020202030204" pitchFamily="34" charset="0"/>
                <a:ea typeface="Calibri" panose="020F0502020204030204" pitchFamily="34" charset="0"/>
                <a:cs typeface="Times New Roman" panose="02020603050405020304" pitchFamily="18" charset="0"/>
              </a:rPr>
              <a:t>Article 15: Bureau of the Standing Committees
Article 16: Resources of the Standing Committees
Article 17: Functioning of the Technical Advisory Committees:
Article 18: Powers, functioning and resources of the Administrative Secretariat
Article 19: Recruitment of the Administrative Secretary
Article 20: Performance agreement of the Administrative Secretary
Article 21: Attributions, functioning and resources of the regional antenna 
Article 22: Rules of solidarity within the Platform
Article 23: Loss of membership
Article 24: Suspension, reprimand and disbarment
Article 25: Resignation of a member
Article 26: Exclusion
Article 27: Dispute and Disputes Resolution 
Article 28: Modification and amendment
Article 29: Transitional Provisions</a:t>
            </a:r>
            <a:endParaRPr lang="fr-FR" sz="18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buFont typeface="Wingdings" panose="05000000000000000000" pitchFamily="2" charset="2"/>
              <a:buChar char="§"/>
            </a:pPr>
            <a:endParaRPr lang="fr-FR" sz="18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096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1.1 (8/8): </a:t>
            </a:r>
          </a:p>
          <a:p>
            <a:pPr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 for creating an association</a:t>
            </a:r>
            <a:endPar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0590" y="1746504"/>
            <a:ext cx="7622178" cy="491032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200" b="1" kern="100" dirty="0">
                <a:latin typeface="Arial Narrow" panose="020B0606020202030204" pitchFamily="34" charset="0"/>
                <a:ea typeface="Calibri" panose="020F0502020204030204" pitchFamily="34" charset="0"/>
                <a:cs typeface="Times New Roman" panose="02020603050405020304" pitchFamily="18" charset="0"/>
              </a:rPr>
              <a:t>DIFFERENCE BETWEEN THE STATUTES AND THE RULES OF PROCEDURE</a:t>
            </a:r>
          </a:p>
          <a:p>
            <a:pPr>
              <a:lnSpc>
                <a:spcPct val="100000"/>
              </a:lnSpc>
              <a:spcBef>
                <a:spcPts val="0"/>
              </a:spcBef>
            </a:pPr>
            <a:r>
              <a:rPr lang="en-US" sz="2100" kern="100" dirty="0">
                <a:latin typeface="Arial Narrow" panose="020B0606020202030204" pitchFamily="34" charset="0"/>
                <a:ea typeface="Calibri" panose="020F0502020204030204" pitchFamily="34" charset="0"/>
                <a:cs typeface="Times New Roman" panose="02020603050405020304" pitchFamily="18" charset="0"/>
              </a:rPr>
              <a:t>The articles of association are filed with the administration and should therefore contain general provisions that are not likely to change every three years
Any changes to the articles of association must be brought to the attention of the administration, which a priori verifies their constitutionality
The internal regulations are not subject to the administration and can be modified if necessary without suffering from some administrative constraints 
The internal regulations must not take up the articles of the statutes, but operationalize them by developing the conditions for implementation 
The templates provided in the participants' manual (model proposed by the Ministry of the Interior of Togo) give more details on what should be included in the statutes and internal regulations</a:t>
            </a:r>
            <a:endParaRPr lang="fr-FR" sz="21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5D00728D-877C-EE29-8425-D098F46A6270}"/>
              </a:ext>
            </a:extLst>
          </p:cNvPr>
          <p:cNvPicPr>
            <a:picLocks noChangeAspect="1"/>
          </p:cNvPicPr>
          <p:nvPr/>
        </p:nvPicPr>
        <p:blipFill rotWithShape="1">
          <a:blip r:embed="rId2"/>
          <a:srcRect l="46765"/>
          <a:stretch/>
        </p:blipFill>
        <p:spPr>
          <a:xfrm>
            <a:off x="8008927" y="2364377"/>
            <a:ext cx="3912290" cy="3674582"/>
          </a:xfrm>
          <a:prstGeom prst="rect">
            <a:avLst/>
          </a:prstGeom>
        </p:spPr>
      </p:pic>
    </p:spTree>
    <p:extLst>
      <p:ext uri="{BB962C8B-B14F-4D97-AF65-F5344CB8AC3E}">
        <p14:creationId xmlns:p14="http://schemas.microsoft.com/office/powerpoint/2010/main" val="2244056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512063"/>
            <a:ext cx="11864898" cy="8412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1.2: Membership Management (1/7)</a:t>
            </a:r>
            <a:endParaRPr lang="en-US"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24608" y="2177253"/>
            <a:ext cx="6303192" cy="403304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3600" b="1" dirty="0">
                <a:latin typeface="Arial Narrow" panose="020B0606020202030204" pitchFamily="34" charset="0"/>
                <a:cs typeface="Times New Roman" panose="02020603050405020304" pitchFamily="18" charset="0"/>
              </a:rPr>
              <a:t>Objective of </a:t>
            </a:r>
            <a:r>
              <a:rPr lang="fr-FR" sz="3600" b="1" dirty="0" err="1">
                <a:latin typeface="Arial Narrow" panose="020B0606020202030204" pitchFamily="34" charset="0"/>
                <a:cs typeface="Times New Roman" panose="02020603050405020304" pitchFamily="18" charset="0"/>
              </a:rPr>
              <a:t>this</a:t>
            </a:r>
            <a:r>
              <a:rPr lang="fr-FR" sz="3600" b="1" dirty="0">
                <a:latin typeface="Arial Narrow" panose="020B0606020202030204" pitchFamily="34" charset="0"/>
                <a:cs typeface="Times New Roman" panose="02020603050405020304" pitchFamily="18" charset="0"/>
              </a:rPr>
              <a:t> component:</a:t>
            </a:r>
          </a:p>
          <a:p>
            <a:pPr marL="0" indent="0">
              <a:lnSpc>
                <a:spcPct val="100000"/>
              </a:lnSpc>
              <a:spcBef>
                <a:spcPts val="0"/>
              </a:spcBef>
              <a:buNone/>
            </a:pPr>
            <a:r>
              <a:rPr lang="en-US" sz="3600" dirty="0">
                <a:latin typeface="Arial Narrow" panose="020B0606020202030204" pitchFamily="34" charset="0"/>
                <a:cs typeface="Times New Roman" panose="02020603050405020304" pitchFamily="18" charset="0"/>
              </a:rPr>
              <a:t>To allow participants to equip themselves for</a:t>
            </a:r>
            <a:r>
              <a:rPr lang="fr-FR" sz="3600" dirty="0">
                <a:latin typeface="Arial Narrow" panose="020B0606020202030204" pitchFamily="34" charset="0"/>
                <a:cs typeface="Times New Roman" panose="02020603050405020304" pitchFamily="18" charset="0"/>
              </a:rPr>
              <a:t>:</a:t>
            </a:r>
          </a:p>
          <a:p>
            <a:pPr lvl="0">
              <a:lnSpc>
                <a:spcPct val="100000"/>
              </a:lnSpc>
              <a:spcBef>
                <a:spcPts val="0"/>
              </a:spcBef>
            </a:pPr>
            <a:r>
              <a:rPr lang="en-US" sz="3600" dirty="0">
                <a:latin typeface="Arial Narrow" panose="020B0606020202030204" pitchFamily="34" charset="0"/>
                <a:cs typeface="Times New Roman" panose="02020603050405020304" pitchFamily="18" charset="0"/>
              </a:rPr>
              <a:t>Growing and retaining their membership 
Strengthen members’ buy in to the association's services</a:t>
            </a:r>
            <a:endParaRPr lang="fr-FR" sz="36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334E9E6B-9B3E-E9E0-7C2E-A3E4779573B1}"/>
              </a:ext>
            </a:extLst>
          </p:cNvPr>
          <p:cNvPicPr>
            <a:picLocks noChangeAspect="1"/>
          </p:cNvPicPr>
          <p:nvPr/>
        </p:nvPicPr>
        <p:blipFill rotWithShape="1">
          <a:blip r:embed="rId2"/>
          <a:srcRect l="3497" r="8556"/>
          <a:stretch/>
        </p:blipFill>
        <p:spPr>
          <a:xfrm>
            <a:off x="6527800" y="2177252"/>
            <a:ext cx="5364312" cy="4033047"/>
          </a:xfrm>
          <a:prstGeom prst="rect">
            <a:avLst/>
          </a:prstGeom>
        </p:spPr>
      </p:pic>
    </p:spTree>
    <p:extLst>
      <p:ext uri="{BB962C8B-B14F-4D97-AF65-F5344CB8AC3E}">
        <p14:creationId xmlns:p14="http://schemas.microsoft.com/office/powerpoint/2010/main" val="1002989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E467C8-DCDF-E9B5-84D1-26B4C1580BEF}"/>
              </a:ext>
            </a:extLst>
          </p:cNvPr>
          <p:cNvPicPr>
            <a:picLocks noChangeAspect="1"/>
          </p:cNvPicPr>
          <p:nvPr/>
        </p:nvPicPr>
        <p:blipFill>
          <a:blip r:embed="rId2"/>
          <a:stretch>
            <a:fillRect/>
          </a:stretch>
        </p:blipFill>
        <p:spPr>
          <a:xfrm>
            <a:off x="6926796" y="1907540"/>
            <a:ext cx="5101653" cy="4690871"/>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438911"/>
            <a:ext cx="11864898" cy="9144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4400" b="1" kern="100" dirty="0" err="1">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a:t>
            </a: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2.2 : </a:t>
            </a: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Membership Management </a:t>
            </a: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(2/7) </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78672" y="1807029"/>
            <a:ext cx="7029124" cy="479138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Arial Narrow" panose="020B0606020202030204" pitchFamily="34" charset="0"/>
                <a:cs typeface="Times New Roman" panose="02020603050405020304" pitchFamily="18" charset="0"/>
              </a:rPr>
              <a:t>Let's talk little, but let's talk well?</a:t>
            </a:r>
          </a:p>
          <a:p>
            <a:pPr>
              <a:lnSpc>
                <a:spcPct val="100000"/>
              </a:lnSpc>
              <a:spcBef>
                <a:spcPts val="0"/>
              </a:spcBef>
            </a:pPr>
            <a:r>
              <a:rPr lang="en-US" sz="3100" dirty="0">
                <a:latin typeface="Arial Narrow" panose="020B0606020202030204" pitchFamily="34" charset="0"/>
              </a:rPr>
              <a:t>What are the articles of your constitutions and internal regulations that give indications on conviviality between members?
What are the activities you carry out in the direction of developing good relations between members?
What can we do differently to retain our organization’s members and establish a real conviviality?</a:t>
            </a:r>
            <a:endParaRPr lang="fr-FR" sz="3100" dirty="0">
              <a:latin typeface="Arial Narrow" panose="020B0606020202030204" pitchFamily="34" charset="0"/>
            </a:endParaRPr>
          </a:p>
        </p:txBody>
      </p:sp>
    </p:spTree>
    <p:extLst>
      <p:ext uri="{BB962C8B-B14F-4D97-AF65-F5344CB8AC3E}">
        <p14:creationId xmlns:p14="http://schemas.microsoft.com/office/powerpoint/2010/main" val="3663524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62753"/>
            <a:ext cx="11864898" cy="14291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1.2: </a:t>
            </a:r>
            <a:r>
              <a:rPr lang="fr-FR"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Membership</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Management (3/7): 
MEMBER MOTIVATION MODEL</a:t>
            </a:r>
            <a:endPar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 name="Oval 2">
            <a:extLst>
              <a:ext uri="{FF2B5EF4-FFF2-40B4-BE49-F238E27FC236}">
                <a16:creationId xmlns:a16="http://schemas.microsoft.com/office/drawing/2014/main" id="{A08B4EF5-C833-2D72-1FC2-64E0F0420763}"/>
              </a:ext>
            </a:extLst>
          </p:cNvPr>
          <p:cNvSpPr>
            <a:spLocks noChangeArrowheads="1"/>
          </p:cNvSpPr>
          <p:nvPr/>
        </p:nvSpPr>
        <p:spPr bwMode="auto">
          <a:xfrm>
            <a:off x="2716213" y="2482533"/>
            <a:ext cx="21336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 name="Oval 3">
            <a:extLst>
              <a:ext uri="{FF2B5EF4-FFF2-40B4-BE49-F238E27FC236}">
                <a16:creationId xmlns:a16="http://schemas.microsoft.com/office/drawing/2014/main" id="{5891E556-D0B9-893F-E406-FA8129AB0ACB}"/>
              </a:ext>
            </a:extLst>
          </p:cNvPr>
          <p:cNvSpPr>
            <a:spLocks noChangeArrowheads="1"/>
          </p:cNvSpPr>
          <p:nvPr/>
        </p:nvSpPr>
        <p:spPr bwMode="auto">
          <a:xfrm>
            <a:off x="2640013" y="4408869"/>
            <a:ext cx="22098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6" name="Oval 4">
            <a:extLst>
              <a:ext uri="{FF2B5EF4-FFF2-40B4-BE49-F238E27FC236}">
                <a16:creationId xmlns:a16="http://schemas.microsoft.com/office/drawing/2014/main" id="{8CF6AC83-2AFB-2C68-0C2C-CC392C25776C}"/>
              </a:ext>
            </a:extLst>
          </p:cNvPr>
          <p:cNvSpPr>
            <a:spLocks noChangeArrowheads="1"/>
          </p:cNvSpPr>
          <p:nvPr/>
        </p:nvSpPr>
        <p:spPr bwMode="auto">
          <a:xfrm>
            <a:off x="5078413" y="5378133"/>
            <a:ext cx="22098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7" name="Oval 5">
            <a:extLst>
              <a:ext uri="{FF2B5EF4-FFF2-40B4-BE49-F238E27FC236}">
                <a16:creationId xmlns:a16="http://schemas.microsoft.com/office/drawing/2014/main" id="{198FFF49-A217-5C61-EE43-A843DA9BC03A}"/>
              </a:ext>
            </a:extLst>
          </p:cNvPr>
          <p:cNvSpPr>
            <a:spLocks noChangeArrowheads="1"/>
          </p:cNvSpPr>
          <p:nvPr/>
        </p:nvSpPr>
        <p:spPr bwMode="auto">
          <a:xfrm>
            <a:off x="7516813" y="4463733"/>
            <a:ext cx="22098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8" name="Oval 6">
            <a:extLst>
              <a:ext uri="{FF2B5EF4-FFF2-40B4-BE49-F238E27FC236}">
                <a16:creationId xmlns:a16="http://schemas.microsoft.com/office/drawing/2014/main" id="{DBAEE7F1-D795-0035-BF4D-91A9B82FEB4F}"/>
              </a:ext>
            </a:extLst>
          </p:cNvPr>
          <p:cNvSpPr>
            <a:spLocks noChangeArrowheads="1"/>
          </p:cNvSpPr>
          <p:nvPr/>
        </p:nvSpPr>
        <p:spPr bwMode="auto">
          <a:xfrm>
            <a:off x="7440613" y="2482533"/>
            <a:ext cx="21336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9" name="Oval 7">
            <a:extLst>
              <a:ext uri="{FF2B5EF4-FFF2-40B4-BE49-F238E27FC236}">
                <a16:creationId xmlns:a16="http://schemas.microsoft.com/office/drawing/2014/main" id="{283169E6-8073-44EE-B770-FC172156E6C5}"/>
              </a:ext>
            </a:extLst>
          </p:cNvPr>
          <p:cNvSpPr>
            <a:spLocks noChangeArrowheads="1"/>
          </p:cNvSpPr>
          <p:nvPr/>
        </p:nvSpPr>
        <p:spPr bwMode="auto">
          <a:xfrm>
            <a:off x="5078413" y="1568133"/>
            <a:ext cx="2209800" cy="1447800"/>
          </a:xfrm>
          <a:prstGeom prst="ellipse">
            <a:avLst/>
          </a:prstGeom>
          <a:solidFill>
            <a:schemeClr val="accent5">
              <a:lumMod val="60000"/>
              <a:lumOff val="40000"/>
            </a:schemeClr>
          </a:solidFill>
          <a:ln w="28575">
            <a:solidFill>
              <a:schemeClr val="tx1"/>
            </a:solidFill>
            <a:round/>
            <a:headEnd/>
            <a:tailEnd/>
          </a:ln>
          <a:effectLst>
            <a:outerShdw dist="107763" dir="8100000" algn="ctr" rotWithShape="0">
              <a:schemeClr val="bg2"/>
            </a:outerShdw>
          </a:effectLst>
        </p:spPr>
        <p:txBody>
          <a:bodyPr wrap="none" anchor="ctr"/>
          <a:lstStyle/>
          <a:p>
            <a:pPr>
              <a:defRPr/>
            </a:pPr>
            <a:endParaRPr lang="fr-FR" dirty="0">
              <a:latin typeface="Arial" charset="0"/>
            </a:endParaRPr>
          </a:p>
        </p:txBody>
      </p:sp>
      <p:sp>
        <p:nvSpPr>
          <p:cNvPr id="10" name="WordArt 9">
            <a:extLst>
              <a:ext uri="{FF2B5EF4-FFF2-40B4-BE49-F238E27FC236}">
                <a16:creationId xmlns:a16="http://schemas.microsoft.com/office/drawing/2014/main" id="{A984ACDF-E9ED-5880-489B-4FF041AC3923}"/>
              </a:ext>
            </a:extLst>
          </p:cNvPr>
          <p:cNvSpPr>
            <a:spLocks noChangeArrowheads="1" noChangeShapeType="1" noTextEdit="1"/>
          </p:cNvSpPr>
          <p:nvPr/>
        </p:nvSpPr>
        <p:spPr bwMode="auto">
          <a:xfrm>
            <a:off x="5230813" y="2025333"/>
            <a:ext cx="19050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Creating a new vision</a:t>
            </a:r>
            <a:endPar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endParaRPr>
          </a:p>
        </p:txBody>
      </p:sp>
      <p:sp>
        <p:nvSpPr>
          <p:cNvPr id="11" name="WordArt 10">
            <a:extLst>
              <a:ext uri="{FF2B5EF4-FFF2-40B4-BE49-F238E27FC236}">
                <a16:creationId xmlns:a16="http://schemas.microsoft.com/office/drawing/2014/main" id="{F34AF019-2FB3-5F58-CB37-896D9D3CD649}"/>
              </a:ext>
            </a:extLst>
          </p:cNvPr>
          <p:cNvSpPr>
            <a:spLocks noChangeArrowheads="1" noChangeShapeType="1" noTextEdit="1"/>
          </p:cNvSpPr>
          <p:nvPr/>
        </p:nvSpPr>
        <p:spPr bwMode="auto">
          <a:xfrm>
            <a:off x="7593013" y="3015933"/>
            <a:ext cx="19050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Leading by example</a:t>
            </a:r>
            <a:endPar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endParaRPr>
          </a:p>
        </p:txBody>
      </p:sp>
      <p:sp>
        <p:nvSpPr>
          <p:cNvPr id="12" name="WordArt 11">
            <a:extLst>
              <a:ext uri="{FF2B5EF4-FFF2-40B4-BE49-F238E27FC236}">
                <a16:creationId xmlns:a16="http://schemas.microsoft.com/office/drawing/2014/main" id="{9F812E8F-610B-175B-A9FF-34D65A20F3EA}"/>
              </a:ext>
            </a:extLst>
          </p:cNvPr>
          <p:cNvSpPr>
            <a:spLocks noChangeArrowheads="1" noChangeShapeType="1" noTextEdit="1"/>
          </p:cNvSpPr>
          <p:nvPr/>
        </p:nvSpPr>
        <p:spPr bwMode="auto">
          <a:xfrm>
            <a:off x="7745413" y="5073333"/>
            <a:ext cx="1752600" cy="381000"/>
          </a:xfrm>
          <a:prstGeom prst="rect">
            <a:avLst/>
          </a:prstGeom>
        </p:spPr>
        <p:txBody>
          <a:bodyPr wrap="none" fromWordArt="1">
            <a:prstTxWarp prst="textPlain">
              <a:avLst>
                <a:gd name="adj" fmla="val 50000"/>
              </a:avLst>
            </a:prstTxWarp>
          </a:bodyPr>
          <a:lstStyle/>
          <a:p>
            <a:pPr algn="ctr"/>
            <a:r>
              <a:rPr lang="fr-FR" sz="3600" kern="10" dirty="0" err="1">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Empowering</a:t>
            </a:r>
            <a:r>
              <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 </a:t>
            </a:r>
            <a:r>
              <a:rPr lang="fr-FR" sz="3600" kern="10" dirty="0" err="1">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its</a:t>
            </a:r>
            <a:r>
              <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 </a:t>
            </a:r>
            <a:r>
              <a:rPr lang="fr-FR" sz="3600" kern="10" dirty="0" err="1">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members</a:t>
            </a:r>
            <a:endPar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endParaRPr>
          </a:p>
        </p:txBody>
      </p:sp>
      <p:sp>
        <p:nvSpPr>
          <p:cNvPr id="13" name="WordArt 12">
            <a:extLst>
              <a:ext uri="{FF2B5EF4-FFF2-40B4-BE49-F238E27FC236}">
                <a16:creationId xmlns:a16="http://schemas.microsoft.com/office/drawing/2014/main" id="{D9124989-B26B-0432-E039-F05693B06254}"/>
              </a:ext>
            </a:extLst>
          </p:cNvPr>
          <p:cNvSpPr>
            <a:spLocks noChangeArrowheads="1" noChangeShapeType="1" noTextEdit="1"/>
          </p:cNvSpPr>
          <p:nvPr/>
        </p:nvSpPr>
        <p:spPr bwMode="auto">
          <a:xfrm>
            <a:off x="5307013" y="5911533"/>
            <a:ext cx="17526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Defending their cause</a:t>
            </a:r>
            <a:endPar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endParaRPr>
          </a:p>
        </p:txBody>
      </p:sp>
      <p:sp>
        <p:nvSpPr>
          <p:cNvPr id="14" name="WordArt 13">
            <a:extLst>
              <a:ext uri="{FF2B5EF4-FFF2-40B4-BE49-F238E27FC236}">
                <a16:creationId xmlns:a16="http://schemas.microsoft.com/office/drawing/2014/main" id="{75520063-8210-F03D-B9BF-58A50CABC304}"/>
              </a:ext>
            </a:extLst>
          </p:cNvPr>
          <p:cNvSpPr>
            <a:spLocks noChangeArrowheads="1" noChangeShapeType="1" noTextEdit="1"/>
          </p:cNvSpPr>
          <p:nvPr/>
        </p:nvSpPr>
        <p:spPr bwMode="auto">
          <a:xfrm>
            <a:off x="2868613" y="5073333"/>
            <a:ext cx="1795462" cy="381000"/>
          </a:xfrm>
          <a:prstGeom prst="rect">
            <a:avLst/>
          </a:prstGeom>
        </p:spPr>
        <p:txBody>
          <a:bodyPr wrap="none" fromWordArt="1">
            <a:prstTxWarp prst="textPlain">
              <a:avLst>
                <a:gd name="adj" fmla="val 50000"/>
              </a:avLst>
            </a:prstTxWarp>
          </a:bodyPr>
          <a:lstStyle/>
          <a:p>
            <a:pPr algn="ctr"/>
            <a:r>
              <a:rPr lang="fr-FR" sz="3600" kern="10" dirty="0" err="1">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Celebrating</a:t>
            </a:r>
            <a:r>
              <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 </a:t>
            </a:r>
            <a:r>
              <a:rPr lang="fr-FR" sz="3600" kern="10" dirty="0" err="1">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Successes</a:t>
            </a:r>
            <a:endPar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endParaRPr>
          </a:p>
        </p:txBody>
      </p:sp>
      <p:sp>
        <p:nvSpPr>
          <p:cNvPr id="15" name="WordArt 14">
            <a:extLst>
              <a:ext uri="{FF2B5EF4-FFF2-40B4-BE49-F238E27FC236}">
                <a16:creationId xmlns:a16="http://schemas.microsoft.com/office/drawing/2014/main" id="{A7681AFC-AC40-5C99-7348-64CD4A7B0422}"/>
              </a:ext>
            </a:extLst>
          </p:cNvPr>
          <p:cNvSpPr>
            <a:spLocks noChangeArrowheads="1" noChangeShapeType="1" noTextEdit="1"/>
          </p:cNvSpPr>
          <p:nvPr/>
        </p:nvSpPr>
        <p:spPr bwMode="auto">
          <a:xfrm>
            <a:off x="2868613" y="3092133"/>
            <a:ext cx="1752600" cy="381000"/>
          </a:xfrm>
          <a:prstGeom prst="rect">
            <a:avLst/>
          </a:prstGeom>
        </p:spPr>
        <p:txBody>
          <a:bodyPr wrap="none" fromWordArt="1">
            <a:prstTxWarp prst="textPlain">
              <a:avLst>
                <a:gd name="adj" fmla="val 50000"/>
              </a:avLst>
            </a:prstTxWarp>
          </a:bodyPr>
          <a:lstStyle/>
          <a:p>
            <a:pPr algn="ctr"/>
            <a:r>
              <a:rPr lang="fr-FR" sz="3600" kern="1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rPr>
              <a:t>Striving for perfection</a:t>
            </a:r>
            <a:endParaRPr lang="fr-FR" sz="3600" kern="10" dirty="0">
              <a:ln w="19050">
                <a:solidFill>
                  <a:srgbClr val="993366"/>
                </a:solidFill>
                <a:round/>
                <a:headEnd/>
                <a:tailEnd/>
              </a:ln>
              <a:solidFill>
                <a:schemeClr val="bg1"/>
              </a:solidFill>
              <a:effectLst>
                <a:outerShdw dist="35921" dir="2700000" algn="ctr" rotWithShape="0">
                  <a:srgbClr val="990000"/>
                </a:outerShdw>
              </a:effectLst>
              <a:latin typeface="Impact" panose="020B0806030902050204" pitchFamily="34" charset="0"/>
            </a:endParaRPr>
          </a:p>
        </p:txBody>
      </p:sp>
      <p:sp>
        <p:nvSpPr>
          <p:cNvPr id="16" name="WordArt 21">
            <a:extLst>
              <a:ext uri="{FF2B5EF4-FFF2-40B4-BE49-F238E27FC236}">
                <a16:creationId xmlns:a16="http://schemas.microsoft.com/office/drawing/2014/main" id="{D81D85A1-ABEB-EA38-9F95-2761F2E06F78}"/>
              </a:ext>
            </a:extLst>
          </p:cNvPr>
          <p:cNvSpPr>
            <a:spLocks noChangeArrowheads="1" noChangeShapeType="1" noTextEdit="1"/>
          </p:cNvSpPr>
          <p:nvPr/>
        </p:nvSpPr>
        <p:spPr bwMode="auto">
          <a:xfrm rot="20648566">
            <a:off x="5160233" y="3263804"/>
            <a:ext cx="2483698" cy="1635712"/>
          </a:xfrm>
          <a:prstGeom prst="rect">
            <a:avLst/>
          </a:prstGeom>
        </p:spPr>
        <p:txBody>
          <a:bodyPr wrap="none" fromWordArt="1">
            <a:prstTxWarp prst="textDeflateBottom">
              <a:avLst>
                <a:gd name="adj" fmla="val 100000"/>
              </a:avLst>
            </a:prstTxWarp>
            <a:scene3d>
              <a:camera prst="legacyPerspectiveFront">
                <a:rot lat="19799986" lon="19439992" rev="0"/>
              </a:camera>
              <a:lightRig rig="legacyNormal2" dir="t"/>
            </a:scene3d>
            <a:sp3d extrusionH="354000" prstMaterial="legacyMatte">
              <a:extrusionClr>
                <a:srgbClr val="939676"/>
              </a:extrusionClr>
              <a:contourClr>
                <a:srgbClr val="707070"/>
              </a:contourClr>
            </a:sp3d>
          </a:bodyPr>
          <a:lstStyle/>
          <a:p>
            <a:pPr algn="ctr"/>
            <a:r>
              <a:rPr lang="fr-FR" sz="3600" kern="10" dirty="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CONFIDENCE 
&amp; MUTUAL</a:t>
            </a:r>
          </a:p>
          <a:p>
            <a:pPr algn="ctr"/>
            <a:r>
              <a:rPr lang="fr-FR" sz="3600" kern="10" dirty="0">
                <a:ln w="9525">
                  <a:round/>
                  <a:headEnd/>
                  <a:tailEnd/>
                </a:ln>
                <a:gradFill rotWithShape="1">
                  <a:gsLst>
                    <a:gs pos="0">
                      <a:srgbClr val="707070"/>
                    </a:gs>
                    <a:gs pos="50000">
                      <a:srgbClr val="FFFFFF"/>
                    </a:gs>
                    <a:gs pos="100000">
                      <a:srgbClr val="707070"/>
                    </a:gs>
                  </a:gsLst>
                  <a:lin ang="2700000" scaled="1"/>
                </a:gradFill>
                <a:latin typeface="Impact" panose="020B0806030902050204" pitchFamily="34" charset="0"/>
              </a:rPr>
              <a:t> RESPECT</a:t>
            </a:r>
          </a:p>
        </p:txBody>
      </p:sp>
      <p:sp>
        <p:nvSpPr>
          <p:cNvPr id="17" name="Text Box 22">
            <a:extLst>
              <a:ext uri="{FF2B5EF4-FFF2-40B4-BE49-F238E27FC236}">
                <a16:creationId xmlns:a16="http://schemas.microsoft.com/office/drawing/2014/main" id="{48D58542-15EC-11A2-295E-BE52F9DCACF4}"/>
              </a:ext>
            </a:extLst>
          </p:cNvPr>
          <p:cNvSpPr txBox="1">
            <a:spLocks noChangeArrowheads="1"/>
          </p:cNvSpPr>
          <p:nvPr/>
        </p:nvSpPr>
        <p:spPr bwMode="auto">
          <a:xfrm>
            <a:off x="5992813" y="1598607"/>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1</a:t>
            </a:r>
            <a:endParaRPr lang="en-US" altLang="fr-FR" sz="2400" b="1" dirty="0">
              <a:cs typeface="Arial" panose="020B0604020202020204" pitchFamily="34" charset="0"/>
            </a:endParaRPr>
          </a:p>
        </p:txBody>
      </p:sp>
      <p:sp>
        <p:nvSpPr>
          <p:cNvPr id="18" name="Text Box 23">
            <a:extLst>
              <a:ext uri="{FF2B5EF4-FFF2-40B4-BE49-F238E27FC236}">
                <a16:creationId xmlns:a16="http://schemas.microsoft.com/office/drawing/2014/main" id="{5E62570A-A56C-0F88-BD9C-D5A943828203}"/>
              </a:ext>
            </a:extLst>
          </p:cNvPr>
          <p:cNvSpPr txBox="1">
            <a:spLocks noChangeArrowheads="1"/>
          </p:cNvSpPr>
          <p:nvPr/>
        </p:nvSpPr>
        <p:spPr bwMode="auto">
          <a:xfrm>
            <a:off x="8372431" y="2539134"/>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2</a:t>
            </a:r>
            <a:endParaRPr lang="en-US" altLang="fr-FR" sz="2400" b="1" dirty="0">
              <a:cs typeface="Arial" panose="020B0604020202020204" pitchFamily="34" charset="0"/>
            </a:endParaRPr>
          </a:p>
        </p:txBody>
      </p:sp>
      <p:sp>
        <p:nvSpPr>
          <p:cNvPr id="19" name="Text Box 24">
            <a:extLst>
              <a:ext uri="{FF2B5EF4-FFF2-40B4-BE49-F238E27FC236}">
                <a16:creationId xmlns:a16="http://schemas.microsoft.com/office/drawing/2014/main" id="{186002E6-7C42-228C-439E-915AD4CD2FA2}"/>
              </a:ext>
            </a:extLst>
          </p:cNvPr>
          <p:cNvSpPr txBox="1">
            <a:spLocks noChangeArrowheads="1"/>
          </p:cNvSpPr>
          <p:nvPr/>
        </p:nvSpPr>
        <p:spPr bwMode="auto">
          <a:xfrm>
            <a:off x="8398558" y="4590006"/>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3</a:t>
            </a:r>
            <a:endParaRPr lang="en-US" altLang="fr-FR" sz="2400" b="1" dirty="0">
              <a:cs typeface="Arial" panose="020B0604020202020204" pitchFamily="34" charset="0"/>
            </a:endParaRPr>
          </a:p>
        </p:txBody>
      </p:sp>
      <p:sp>
        <p:nvSpPr>
          <p:cNvPr id="20" name="Text Box 25">
            <a:extLst>
              <a:ext uri="{FF2B5EF4-FFF2-40B4-BE49-F238E27FC236}">
                <a16:creationId xmlns:a16="http://schemas.microsoft.com/office/drawing/2014/main" id="{426C9843-F4F2-B7B1-E486-5832DD3DA977}"/>
              </a:ext>
            </a:extLst>
          </p:cNvPr>
          <p:cNvSpPr txBox="1">
            <a:spLocks noChangeArrowheads="1"/>
          </p:cNvSpPr>
          <p:nvPr/>
        </p:nvSpPr>
        <p:spPr bwMode="auto">
          <a:xfrm>
            <a:off x="5992813" y="5428206"/>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4</a:t>
            </a:r>
            <a:endParaRPr lang="en-US" altLang="fr-FR" sz="2400" b="1" dirty="0">
              <a:cs typeface="Arial" panose="020B0604020202020204" pitchFamily="34" charset="0"/>
            </a:endParaRPr>
          </a:p>
        </p:txBody>
      </p:sp>
      <p:sp>
        <p:nvSpPr>
          <p:cNvPr id="21" name="Text Box 26">
            <a:extLst>
              <a:ext uri="{FF2B5EF4-FFF2-40B4-BE49-F238E27FC236}">
                <a16:creationId xmlns:a16="http://schemas.microsoft.com/office/drawing/2014/main" id="{138827B8-39BE-C299-452A-AD729FBA0997}"/>
              </a:ext>
            </a:extLst>
          </p:cNvPr>
          <p:cNvSpPr txBox="1">
            <a:spLocks noChangeArrowheads="1"/>
          </p:cNvSpPr>
          <p:nvPr/>
        </p:nvSpPr>
        <p:spPr bwMode="auto">
          <a:xfrm>
            <a:off x="3502159" y="4648788"/>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5</a:t>
            </a:r>
            <a:endParaRPr lang="en-US" altLang="fr-FR" sz="2400" b="1" dirty="0">
              <a:cs typeface="Arial" panose="020B0604020202020204" pitchFamily="34" charset="0"/>
            </a:endParaRPr>
          </a:p>
        </p:txBody>
      </p:sp>
      <p:sp>
        <p:nvSpPr>
          <p:cNvPr id="22" name="Text Box 27">
            <a:extLst>
              <a:ext uri="{FF2B5EF4-FFF2-40B4-BE49-F238E27FC236}">
                <a16:creationId xmlns:a16="http://schemas.microsoft.com/office/drawing/2014/main" id="{5F0CF04C-77D6-69D4-7BAD-44161A96CAD2}"/>
              </a:ext>
            </a:extLst>
          </p:cNvPr>
          <p:cNvSpPr txBox="1">
            <a:spLocks noChangeArrowheads="1"/>
          </p:cNvSpPr>
          <p:nvPr/>
        </p:nvSpPr>
        <p:spPr bwMode="auto">
          <a:xfrm>
            <a:off x="3571831" y="2600097"/>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2400" b="1" dirty="0">
                <a:cs typeface="Arial" panose="020B0604020202020204" pitchFamily="34" charset="0"/>
              </a:rPr>
              <a:t>6</a:t>
            </a:r>
            <a:endParaRPr lang="en-US" altLang="fr-FR" sz="2400" b="1" dirty="0">
              <a:cs typeface="Arial" panose="020B0604020202020204" pitchFamily="34" charset="0"/>
            </a:endParaRPr>
          </a:p>
        </p:txBody>
      </p:sp>
      <p:sp>
        <p:nvSpPr>
          <p:cNvPr id="23" name="ZoneTexte 22">
            <a:extLst>
              <a:ext uri="{FF2B5EF4-FFF2-40B4-BE49-F238E27FC236}">
                <a16:creationId xmlns:a16="http://schemas.microsoft.com/office/drawing/2014/main" id="{2918AD20-5263-B1EC-A710-6A0EADA034BD}"/>
              </a:ext>
            </a:extLst>
          </p:cNvPr>
          <p:cNvSpPr txBox="1"/>
          <p:nvPr/>
        </p:nvSpPr>
        <p:spPr>
          <a:xfrm>
            <a:off x="7711285" y="1642714"/>
            <a:ext cx="4302896" cy="707886"/>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1- </a:t>
            </a:r>
            <a:r>
              <a:rPr lang="en-US" sz="2000" b="1" dirty="0">
                <a:latin typeface="Arial Narrow" panose="020B0604020202020204" pitchFamily="34" charset="0"/>
                <a:cs typeface="Arial Narrow" panose="020B0604020202020204" pitchFamily="34" charset="0"/>
              </a:rPr>
              <a:t>This involves unifying activities and projects, which create enthusiasm</a:t>
            </a:r>
            <a:endParaRPr lang="fr-FR" sz="2000" b="1" dirty="0">
              <a:latin typeface="Arial Narrow" panose="020B0604020202020204" pitchFamily="34" charset="0"/>
              <a:cs typeface="Arial Narrow" panose="020B0604020202020204" pitchFamily="34" charset="0"/>
            </a:endParaRPr>
          </a:p>
        </p:txBody>
      </p:sp>
      <p:sp>
        <p:nvSpPr>
          <p:cNvPr id="24" name="ZoneTexte 23">
            <a:extLst>
              <a:ext uri="{FF2B5EF4-FFF2-40B4-BE49-F238E27FC236}">
                <a16:creationId xmlns:a16="http://schemas.microsoft.com/office/drawing/2014/main" id="{C7BEBE3F-DC7A-27C1-283A-86580F2AB619}"/>
              </a:ext>
            </a:extLst>
          </p:cNvPr>
          <p:cNvSpPr txBox="1"/>
          <p:nvPr/>
        </p:nvSpPr>
        <p:spPr>
          <a:xfrm>
            <a:off x="9645400" y="2667561"/>
            <a:ext cx="2286834" cy="1323439"/>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2- </a:t>
            </a:r>
            <a:r>
              <a:rPr lang="en-US" sz="2000" b="1" dirty="0">
                <a:latin typeface="Arial Narrow" panose="020B0604020202020204" pitchFamily="34" charset="0"/>
                <a:cs typeface="Arial Narrow" panose="020B0604020202020204" pitchFamily="34" charset="0"/>
              </a:rPr>
              <a:t>By doing what you want others to do in the association and in the teams</a:t>
            </a:r>
            <a:endParaRPr lang="fr-FR" sz="2000" b="1" dirty="0">
              <a:latin typeface="Arial Narrow" panose="020B0604020202020204" pitchFamily="34" charset="0"/>
              <a:cs typeface="Arial Narrow" panose="020B0604020202020204" pitchFamily="34" charset="0"/>
            </a:endParaRPr>
          </a:p>
        </p:txBody>
      </p:sp>
      <p:sp>
        <p:nvSpPr>
          <p:cNvPr id="25" name="ZoneTexte 24">
            <a:extLst>
              <a:ext uri="{FF2B5EF4-FFF2-40B4-BE49-F238E27FC236}">
                <a16:creationId xmlns:a16="http://schemas.microsoft.com/office/drawing/2014/main" id="{26C9DC7F-F00D-0397-64AD-83C84E226670}"/>
              </a:ext>
            </a:extLst>
          </p:cNvPr>
          <p:cNvSpPr txBox="1"/>
          <p:nvPr/>
        </p:nvSpPr>
        <p:spPr>
          <a:xfrm>
            <a:off x="9732210" y="4683189"/>
            <a:ext cx="2360347" cy="1938992"/>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3- </a:t>
            </a:r>
            <a:r>
              <a:rPr lang="en-US" sz="2000" b="1" dirty="0">
                <a:latin typeface="Arial Narrow" panose="020B0604020202020204" pitchFamily="34" charset="0"/>
                <a:cs typeface="Arial Narrow" panose="020B0604020202020204" pitchFamily="34" charset="0"/>
              </a:rPr>
              <a:t>In an association, it is necessary to ensure that every member is part of a project team (or is active)</a:t>
            </a:r>
            <a:endParaRPr lang="fr-FR" sz="2000" b="1" dirty="0">
              <a:latin typeface="Arial Narrow" panose="020B0604020202020204" pitchFamily="34" charset="0"/>
              <a:cs typeface="Arial Narrow" panose="020B0604020202020204" pitchFamily="34" charset="0"/>
            </a:endParaRPr>
          </a:p>
        </p:txBody>
      </p:sp>
      <p:sp>
        <p:nvSpPr>
          <p:cNvPr id="26" name="ZoneTexte 25">
            <a:extLst>
              <a:ext uri="{FF2B5EF4-FFF2-40B4-BE49-F238E27FC236}">
                <a16:creationId xmlns:a16="http://schemas.microsoft.com/office/drawing/2014/main" id="{76D0B743-B8B1-18D9-9A3D-62FB3D05D3F5}"/>
              </a:ext>
            </a:extLst>
          </p:cNvPr>
          <p:cNvSpPr txBox="1"/>
          <p:nvPr/>
        </p:nvSpPr>
        <p:spPr>
          <a:xfrm>
            <a:off x="1616675" y="5877557"/>
            <a:ext cx="3494098" cy="1015663"/>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4- </a:t>
            </a:r>
            <a:r>
              <a:rPr lang="en-US" sz="2000" b="1" dirty="0">
                <a:latin typeface="Arial Narrow" panose="020B0604020202020204" pitchFamily="34" charset="0"/>
                <a:cs typeface="Arial Narrow" panose="020B0604020202020204" pitchFamily="34" charset="0"/>
              </a:rPr>
              <a:t>It is about defending and promoting members and bringing them to the forefront</a:t>
            </a:r>
            <a:endParaRPr lang="fr-FR" sz="2000" b="1" dirty="0">
              <a:latin typeface="Arial Narrow" panose="020B0604020202020204" pitchFamily="34" charset="0"/>
              <a:cs typeface="Arial Narrow" panose="020B0604020202020204" pitchFamily="34" charset="0"/>
            </a:endParaRPr>
          </a:p>
        </p:txBody>
      </p:sp>
      <p:sp>
        <p:nvSpPr>
          <p:cNvPr id="27" name="ZoneTexte 26">
            <a:extLst>
              <a:ext uri="{FF2B5EF4-FFF2-40B4-BE49-F238E27FC236}">
                <a16:creationId xmlns:a16="http://schemas.microsoft.com/office/drawing/2014/main" id="{3C9DA68A-FB6B-9BE0-7829-47C1B4C8CC3B}"/>
              </a:ext>
            </a:extLst>
          </p:cNvPr>
          <p:cNvSpPr txBox="1"/>
          <p:nvPr/>
        </p:nvSpPr>
        <p:spPr>
          <a:xfrm>
            <a:off x="582064" y="3761131"/>
            <a:ext cx="2508878" cy="1938992"/>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5- </a:t>
            </a:r>
            <a:r>
              <a:rPr lang="en-US" sz="2000" b="1" dirty="0">
                <a:latin typeface="Arial Narrow" panose="020B0604020202020204" pitchFamily="34" charset="0"/>
                <a:cs typeface="Arial Narrow" panose="020B0604020202020204" pitchFamily="34" charset="0"/>
              </a:rPr>
              <a:t>It is a question of identifying symbols to create events that celebrate the successes of 
The association</a:t>
            </a:r>
            <a:endParaRPr lang="fr-FR" sz="2000" b="1" dirty="0">
              <a:latin typeface="Arial Narrow" panose="020B0604020202020204" pitchFamily="34" charset="0"/>
              <a:cs typeface="Arial Narrow" panose="020B0604020202020204" pitchFamily="34" charset="0"/>
            </a:endParaRPr>
          </a:p>
        </p:txBody>
      </p:sp>
      <p:sp>
        <p:nvSpPr>
          <p:cNvPr id="28" name="ZoneTexte 27">
            <a:extLst>
              <a:ext uri="{FF2B5EF4-FFF2-40B4-BE49-F238E27FC236}">
                <a16:creationId xmlns:a16="http://schemas.microsoft.com/office/drawing/2014/main" id="{26EC0B02-5925-1DA9-C3BF-070A42B8C5CB}"/>
              </a:ext>
            </a:extLst>
          </p:cNvPr>
          <p:cNvSpPr txBox="1"/>
          <p:nvPr/>
        </p:nvSpPr>
        <p:spPr>
          <a:xfrm>
            <a:off x="304456" y="2003997"/>
            <a:ext cx="3126271" cy="1323439"/>
          </a:xfrm>
          <a:prstGeom prst="rect">
            <a:avLst/>
          </a:prstGeom>
          <a:noFill/>
        </p:spPr>
        <p:txBody>
          <a:bodyPr wrap="square" rtlCol="0">
            <a:spAutoFit/>
          </a:bodyPr>
          <a:lstStyle/>
          <a:p>
            <a:r>
              <a:rPr lang="fr-FR" sz="2000" b="1" dirty="0">
                <a:latin typeface="Arial Narrow" panose="020B0604020202020204" pitchFamily="34" charset="0"/>
                <a:cs typeface="Arial Narrow" panose="020B0604020202020204" pitchFamily="34" charset="0"/>
              </a:rPr>
              <a:t>6- </a:t>
            </a:r>
            <a:r>
              <a:rPr lang="en-US" sz="2000" b="1" dirty="0">
                <a:latin typeface="Arial Narrow" panose="020B0604020202020204" pitchFamily="34" charset="0"/>
                <a:cs typeface="Arial Narrow" panose="020B0604020202020204" pitchFamily="34" charset="0"/>
              </a:rPr>
              <a:t>Don't settle for the little, but set the bar high enough. And aim for optimal performance</a:t>
            </a:r>
            <a:endParaRPr lang="fr-FR" sz="2000" b="1" dirty="0">
              <a:latin typeface="Arial Narrow" panose="020B0604020202020204" pitchFamily="34" charset="0"/>
              <a:cs typeface="Arial Narrow" panose="020B0604020202020204" pitchFamily="34" charset="0"/>
            </a:endParaRPr>
          </a:p>
        </p:txBody>
      </p:sp>
      <p:sp>
        <p:nvSpPr>
          <p:cNvPr id="29" name="AutoShape 15">
            <a:extLst>
              <a:ext uri="{FF2B5EF4-FFF2-40B4-BE49-F238E27FC236}">
                <a16:creationId xmlns:a16="http://schemas.microsoft.com/office/drawing/2014/main" id="{5673EF21-BB4E-18DA-52C4-C51A52DB98CB}"/>
              </a:ext>
            </a:extLst>
          </p:cNvPr>
          <p:cNvSpPr>
            <a:spLocks noChangeArrowheads="1"/>
          </p:cNvSpPr>
          <p:nvPr/>
        </p:nvSpPr>
        <p:spPr bwMode="auto">
          <a:xfrm rot="19337927">
            <a:off x="4694241" y="2325370"/>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0" name="AutoShape 16">
            <a:extLst>
              <a:ext uri="{FF2B5EF4-FFF2-40B4-BE49-F238E27FC236}">
                <a16:creationId xmlns:a16="http://schemas.microsoft.com/office/drawing/2014/main" id="{9A49155A-8C71-7817-ECC9-40DAC099F7AD}"/>
              </a:ext>
            </a:extLst>
          </p:cNvPr>
          <p:cNvSpPr>
            <a:spLocks noChangeArrowheads="1"/>
          </p:cNvSpPr>
          <p:nvPr/>
        </p:nvSpPr>
        <p:spPr bwMode="auto">
          <a:xfrm rot="2004975">
            <a:off x="7135816" y="2330133"/>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1" name="AutoShape 17">
            <a:extLst>
              <a:ext uri="{FF2B5EF4-FFF2-40B4-BE49-F238E27FC236}">
                <a16:creationId xmlns:a16="http://schemas.microsoft.com/office/drawing/2014/main" id="{DCA9C69B-BA99-1A00-F0D1-48379F44977F}"/>
              </a:ext>
            </a:extLst>
          </p:cNvPr>
          <p:cNvSpPr>
            <a:spLocks noChangeArrowheads="1"/>
          </p:cNvSpPr>
          <p:nvPr/>
        </p:nvSpPr>
        <p:spPr bwMode="auto">
          <a:xfrm rot="5400000">
            <a:off x="8312153" y="3820796"/>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2" name="AutoShape 18">
            <a:extLst>
              <a:ext uri="{FF2B5EF4-FFF2-40B4-BE49-F238E27FC236}">
                <a16:creationId xmlns:a16="http://schemas.microsoft.com/office/drawing/2014/main" id="{9B6ACE6C-1C42-B33D-B6E1-9F1DE1978033}"/>
              </a:ext>
            </a:extLst>
          </p:cNvPr>
          <p:cNvSpPr>
            <a:spLocks noChangeArrowheads="1"/>
          </p:cNvSpPr>
          <p:nvPr/>
        </p:nvSpPr>
        <p:spPr bwMode="auto">
          <a:xfrm rot="8908936">
            <a:off x="7212016" y="5378133"/>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3" name="AutoShape 19">
            <a:extLst>
              <a:ext uri="{FF2B5EF4-FFF2-40B4-BE49-F238E27FC236}">
                <a16:creationId xmlns:a16="http://schemas.microsoft.com/office/drawing/2014/main" id="{EFE20B4E-15AB-A016-255E-03CEE84E5325}"/>
              </a:ext>
            </a:extLst>
          </p:cNvPr>
          <p:cNvSpPr>
            <a:spLocks noChangeArrowheads="1"/>
          </p:cNvSpPr>
          <p:nvPr/>
        </p:nvSpPr>
        <p:spPr bwMode="auto">
          <a:xfrm rot="12752257">
            <a:off x="4602928" y="5350701"/>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a:latin typeface="Arial" charset="0"/>
            </a:endParaRPr>
          </a:p>
        </p:txBody>
      </p:sp>
      <p:sp>
        <p:nvSpPr>
          <p:cNvPr id="34" name="AutoShape 20">
            <a:extLst>
              <a:ext uri="{FF2B5EF4-FFF2-40B4-BE49-F238E27FC236}">
                <a16:creationId xmlns:a16="http://schemas.microsoft.com/office/drawing/2014/main" id="{9A351B88-DF84-ACE5-1579-048E13E39D8F}"/>
              </a:ext>
            </a:extLst>
          </p:cNvPr>
          <p:cNvSpPr>
            <a:spLocks noChangeArrowheads="1"/>
          </p:cNvSpPr>
          <p:nvPr/>
        </p:nvSpPr>
        <p:spPr bwMode="auto">
          <a:xfrm rot="16200000">
            <a:off x="3435353" y="3820796"/>
            <a:ext cx="542925" cy="762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28575">
            <a:solidFill>
              <a:schemeClr val="tx1"/>
            </a:solidFill>
            <a:miter lim="800000"/>
            <a:headEnd/>
            <a:tailEnd/>
          </a:ln>
          <a:effectLst>
            <a:outerShdw dist="107763" dir="8100000" algn="ctr" rotWithShape="0">
              <a:schemeClr val="bg2"/>
            </a:outerShdw>
          </a:effectLst>
        </p:spPr>
        <p:txBody>
          <a:bodyPr wrap="none" anchor="ctr"/>
          <a:lstStyle/>
          <a:p>
            <a:pPr>
              <a:defRPr/>
            </a:pPr>
            <a:endParaRPr lang="fr-FR" dirty="0">
              <a:latin typeface="Arial" charset="0"/>
            </a:endParaRPr>
          </a:p>
        </p:txBody>
      </p:sp>
    </p:spTree>
    <p:extLst>
      <p:ext uri="{BB962C8B-B14F-4D97-AF65-F5344CB8AC3E}">
        <p14:creationId xmlns:p14="http://schemas.microsoft.com/office/powerpoint/2010/main" val="3836868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502919"/>
            <a:ext cx="11864898" cy="859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1.2: </a:t>
            </a:r>
            <a:r>
              <a:rPr lang="fr-FR"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Membership</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Management </a:t>
            </a:r>
            <a:r>
              <a:rPr lang="fr-FR" sz="4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(4/7) </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8" y="1920240"/>
            <a:ext cx="6334180" cy="469087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Arial Narrow" panose="020B0606020202030204" pitchFamily="34" charset="0"/>
                <a:cs typeface="Times New Roman" panose="02020603050405020304" pitchFamily="18" charset="0"/>
              </a:rPr>
              <a:t>MEMBER SERVICES TO CREATE MAINTENANCE AND EXTENSION</a:t>
            </a:r>
            <a:endParaRPr lang="fr-FR" sz="1000" kern="100" dirty="0">
              <a:latin typeface="Arial Narrow" panose="020B0606020202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pPr>
            <a:r>
              <a:rPr lang="en-US" sz="3200" b="1" kern="100" noProof="0" dirty="0">
                <a:solidFill>
                  <a:srgbClr val="0000FF"/>
                </a:solidFill>
                <a:latin typeface="Arial Narrow" panose="020B0606020202030204" pitchFamily="34" charset="0"/>
                <a:ea typeface="Calibri" panose="020F0502020204030204" pitchFamily="34" charset="0"/>
                <a:cs typeface="Times New Roman" panose="02020603050405020304" pitchFamily="18" charset="0"/>
              </a:rPr>
              <a:t>Let’s think of this one minute:</a:t>
            </a:r>
          </a:p>
          <a:p>
            <a:pPr>
              <a:lnSpc>
                <a:spcPct val="100000"/>
              </a:lnSpc>
              <a:spcBef>
                <a:spcPts val="0"/>
              </a:spcBef>
            </a:pPr>
            <a:r>
              <a:rPr lang="en-US" b="1" kern="100" dirty="0">
                <a:latin typeface="Arial Narrow" panose="020B0606020202030204" pitchFamily="34" charset="0"/>
                <a:ea typeface="Calibri" panose="020F0502020204030204" pitchFamily="34" charset="0"/>
                <a:cs typeface="Times New Roman" panose="02020603050405020304" pitchFamily="18" charset="0"/>
              </a:rPr>
              <a:t>Question 1: </a:t>
            </a:r>
            <a:r>
              <a:rPr lang="en-US" kern="100" dirty="0">
                <a:latin typeface="Arial Narrow" panose="020B0606020202030204" pitchFamily="34" charset="0"/>
                <a:ea typeface="Calibri" panose="020F0502020204030204" pitchFamily="34" charset="0"/>
                <a:cs typeface="Times New Roman" panose="02020603050405020304" pitchFamily="18" charset="0"/>
              </a:rPr>
              <a:t>Why don't members pay their dues?</a:t>
            </a:r>
            <a:r>
              <a:rPr lang="en-US" b="1" kern="100" dirty="0">
                <a:latin typeface="Arial Narrow" panose="020B0606020202030204" pitchFamily="34" charset="0"/>
                <a:ea typeface="Calibri" panose="020F0502020204030204" pitchFamily="34" charset="0"/>
                <a:cs typeface="Times New Roman" panose="02020603050405020304" pitchFamily="18" charset="0"/>
              </a:rPr>
              <a:t>
Question 2: </a:t>
            </a:r>
            <a:r>
              <a:rPr lang="en-US" kern="100" dirty="0">
                <a:latin typeface="Arial Narrow" panose="020B0606020202030204" pitchFamily="34" charset="0"/>
                <a:ea typeface="Calibri" panose="020F0502020204030204" pitchFamily="34" charset="0"/>
                <a:cs typeface="Times New Roman" panose="02020603050405020304" pitchFamily="18" charset="0"/>
              </a:rPr>
              <a:t>How do you know what members expect from the association?</a:t>
            </a:r>
            <a:r>
              <a:rPr lang="en-US" b="1" kern="100" dirty="0">
                <a:latin typeface="Arial Narrow" panose="020B0606020202030204" pitchFamily="34" charset="0"/>
                <a:ea typeface="Calibri" panose="020F0502020204030204" pitchFamily="34" charset="0"/>
                <a:cs typeface="Times New Roman" panose="02020603050405020304" pitchFamily="18" charset="0"/>
              </a:rPr>
              <a:t>
Question 3: </a:t>
            </a:r>
            <a:r>
              <a:rPr lang="en-US" kern="100" dirty="0">
                <a:latin typeface="Arial Narrow" panose="020B0606020202030204" pitchFamily="34" charset="0"/>
                <a:ea typeface="Calibri" panose="020F0502020204030204" pitchFamily="34" charset="0"/>
                <a:cs typeface="Times New Roman" panose="02020603050405020304" pitchFamily="18" charset="0"/>
              </a:rPr>
              <a:t>How do you reassure members that their money is well managed for the best of the association?</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4C3C7C69-16C1-F86D-9D3C-F0A30A354A7F}"/>
              </a:ext>
            </a:extLst>
          </p:cNvPr>
          <p:cNvPicPr>
            <a:picLocks noChangeAspect="1"/>
          </p:cNvPicPr>
          <p:nvPr/>
        </p:nvPicPr>
        <p:blipFill>
          <a:blip r:embed="rId2"/>
          <a:stretch>
            <a:fillRect/>
          </a:stretch>
        </p:blipFill>
        <p:spPr>
          <a:xfrm>
            <a:off x="6876288" y="2438400"/>
            <a:ext cx="4894060" cy="3672840"/>
          </a:xfrm>
          <a:prstGeom prst="rect">
            <a:avLst/>
          </a:prstGeom>
        </p:spPr>
      </p:pic>
    </p:spTree>
    <p:extLst>
      <p:ext uri="{BB962C8B-B14F-4D97-AF65-F5344CB8AC3E}">
        <p14:creationId xmlns:p14="http://schemas.microsoft.com/office/powerpoint/2010/main" val="401155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484631"/>
            <a:ext cx="11864898" cy="8869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1.2: </a:t>
            </a:r>
            <a:r>
              <a:rPr lang="fr-FR"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Membership</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Management (5/7)</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732608" y="1920240"/>
            <a:ext cx="7778932" cy="469087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Arial Narrow" panose="020B0606020202030204" pitchFamily="34" charset="0"/>
                <a:cs typeface="Times New Roman" panose="02020603050405020304" pitchFamily="18" charset="0"/>
              </a:rPr>
              <a:t>The interest of these three questions is to show that:</a:t>
            </a:r>
            <a:endParaRPr lang="fr-FR" sz="10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Members do not pay their dues, because, among other things, they do not know what their money is used for
So one way to strengthen spontaneity in the payment of dues is transparency in the management of the association's resources
But to be in tune with your members, you have to give them the floor to tell you what they expect from their association and its leaders (direct meetings, focus groups or opinion polls)</a:t>
            </a:r>
            <a:endParaRPr lang="fr-FR"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650726FC-89A5-C6EA-EE10-2989EE07B7D3}"/>
              </a:ext>
            </a:extLst>
          </p:cNvPr>
          <p:cNvPicPr>
            <a:picLocks noChangeAspect="1"/>
          </p:cNvPicPr>
          <p:nvPr/>
        </p:nvPicPr>
        <p:blipFill rotWithShape="1">
          <a:blip r:embed="rId2"/>
          <a:srcRect l="25870" r="32820"/>
          <a:stretch/>
        </p:blipFill>
        <p:spPr>
          <a:xfrm>
            <a:off x="8511540" y="1920238"/>
            <a:ext cx="3105634" cy="4690873"/>
          </a:xfrm>
          <a:prstGeom prst="rect">
            <a:avLst/>
          </a:prstGeom>
        </p:spPr>
      </p:pic>
    </p:spTree>
    <p:extLst>
      <p:ext uri="{BB962C8B-B14F-4D97-AF65-F5344CB8AC3E}">
        <p14:creationId xmlns:p14="http://schemas.microsoft.com/office/powerpoint/2010/main" val="238101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389BDE-38D9-6611-1B9F-42F57B642C92}"/>
              </a:ext>
            </a:extLst>
          </p:cNvPr>
          <p:cNvPicPr>
            <a:picLocks noChangeAspect="1"/>
          </p:cNvPicPr>
          <p:nvPr/>
        </p:nvPicPr>
        <p:blipFill>
          <a:blip r:embed="rId2"/>
          <a:stretch>
            <a:fillRect/>
          </a:stretch>
        </p:blipFill>
        <p:spPr>
          <a:xfrm>
            <a:off x="7782011" y="1670212"/>
            <a:ext cx="4109181" cy="49409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62753"/>
            <a:ext cx="11864898" cy="1452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1.2: Membership Management (6/7):
Membership Development Survey (1/2)</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0808" y="1746504"/>
            <a:ext cx="7861228" cy="486460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Arial Narrow" panose="020B0606020202030204" pitchFamily="34" charset="0"/>
                <a:cs typeface="Times New Roman" panose="02020603050405020304" pitchFamily="18" charset="0"/>
              </a:rPr>
              <a:t>Questions to ask in a squad development survey?</a:t>
            </a:r>
          </a:p>
          <a:p>
            <a:pPr>
              <a:lnSpc>
                <a:spcPct val="100000"/>
              </a:lnSpc>
              <a:spcBef>
                <a:spcPts val="0"/>
              </a:spcBef>
            </a:pPr>
            <a:r>
              <a:rPr lang="en-US" sz="2400" dirty="0">
                <a:latin typeface="Arial Narrow" panose="020B0606020202030204" pitchFamily="34" charset="0"/>
              </a:rPr>
              <a:t>What are the benefits of being a member of our association?
What do you think you will benefit from joining our association (potential members)?
What are your expectations of our association?
How do you see the association in relation to the public sector? 
How do you see our association in relation to the technical and financial partners (TFPs)?
How do you see our association in relation to the general public?
What challenges do you face as a member of our association? 
Do you have any recommendations for our association to become more relevant and useful to its members?</a:t>
            </a:r>
            <a:endParaRPr lang="fr-FR" sz="2400" dirty="0">
              <a:effectLst/>
              <a:latin typeface="Arial Narrow" panose="020B0606020202030204" pitchFamily="34" charset="0"/>
              <a:ea typeface="Times New Roman" panose="02020603050405020304" pitchFamily="18" charset="0"/>
            </a:endParaRPr>
          </a:p>
        </p:txBody>
      </p:sp>
    </p:spTree>
    <p:extLst>
      <p:ext uri="{BB962C8B-B14F-4D97-AF65-F5344CB8AC3E}">
        <p14:creationId xmlns:p14="http://schemas.microsoft.com/office/powerpoint/2010/main" val="483972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62753"/>
            <a:ext cx="12191999" cy="14522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1.2: Membership Management (7/7): 
Membership Development Survey (2/2)</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7996" y="1773936"/>
            <a:ext cx="6416476" cy="490118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200" b="1" dirty="0">
                <a:latin typeface="Arial Narrow" panose="020B0606020202030204" pitchFamily="34" charset="0"/>
                <a:cs typeface="Times New Roman" panose="02020603050405020304" pitchFamily="18" charset="0"/>
              </a:rPr>
              <a:t>Questions to ask in a squad development survey?</a:t>
            </a:r>
          </a:p>
          <a:p>
            <a:pPr>
              <a:lnSpc>
                <a:spcPct val="100000"/>
              </a:lnSpc>
              <a:spcBef>
                <a:spcPts val="0"/>
              </a:spcBef>
            </a:pPr>
            <a:r>
              <a:rPr lang="en-US" sz="2400" dirty="0">
                <a:latin typeface="Arial Narrow" panose="020B0606020202030204" pitchFamily="34" charset="0"/>
              </a:rPr>
              <a:t>Do you have any recommendations to help our members get more out of their membership?
What level of membership fees do you think is the right fee to be paid by our members?
What services do you think our association should offer to support its members? 
What kind of member services can our association offer its members? 
What are your specific needs that you haven't yet found an answer to? 
What are your most important training needs? 
Do you have any other comments/recommendations?</a:t>
            </a:r>
            <a:endParaRPr lang="fr-FR" sz="24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75696712-1847-FE70-9D03-CD8AF664CB2C}"/>
              </a:ext>
            </a:extLst>
          </p:cNvPr>
          <p:cNvPicPr>
            <a:picLocks noChangeAspect="1"/>
          </p:cNvPicPr>
          <p:nvPr/>
        </p:nvPicPr>
        <p:blipFill>
          <a:blip r:embed="rId2"/>
          <a:stretch>
            <a:fillRect/>
          </a:stretch>
        </p:blipFill>
        <p:spPr>
          <a:xfrm>
            <a:off x="7630527" y="1752385"/>
            <a:ext cx="4109060" cy="4944285"/>
          </a:xfrm>
          <a:prstGeom prst="rect">
            <a:avLst/>
          </a:prstGeom>
        </p:spPr>
      </p:pic>
    </p:spTree>
    <p:extLst>
      <p:ext uri="{BB962C8B-B14F-4D97-AF65-F5344CB8AC3E}">
        <p14:creationId xmlns:p14="http://schemas.microsoft.com/office/powerpoint/2010/main" val="2278753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1.3: 
</a:t>
            </a: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Roles of the association’s paid staff</a:t>
            </a:r>
            <a:endParaRPr lang="fr-FR" sz="4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167268" y="1863816"/>
            <a:ext cx="7528932"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en-US" sz="2000" dirty="0">
                <a:latin typeface="Arial Narrow" panose="020B0606020202030204" pitchFamily="34" charset="0"/>
                <a:ea typeface="Gill Sans"/>
                <a:cs typeface="Gill Sans"/>
              </a:rPr>
              <a:t>The salaried staff is responsible for the day-to-day management of the association
It is headed by an Executive Director, a Permanent Secretary or an Administrative Secretary, etc.
</a:t>
            </a:r>
            <a:r>
              <a:rPr lang="en-US" sz="2000" dirty="0" err="1">
                <a:latin typeface="Arial Narrow" panose="020B0606020202030204" pitchFamily="34" charset="0"/>
                <a:ea typeface="Gill Sans"/>
                <a:cs typeface="Gill Sans"/>
              </a:rPr>
              <a:t>He/She</a:t>
            </a:r>
            <a:r>
              <a:rPr lang="en-US" sz="2000" dirty="0">
                <a:latin typeface="Arial Narrow" panose="020B0606020202030204" pitchFamily="34" charset="0"/>
                <a:ea typeface="Gill Sans"/>
                <a:cs typeface="Gill Sans"/>
              </a:rPr>
              <a:t> is on both fronts of project management and assistance to the BE/Board
It implements the decisions of the General Assembly on the instructions of the Executive Board or the Board of Directors and its President
He or she assumes administrative responsibilities relating to the life and functioning of the association
He/she implements the plan for mobilizing the human, material and financial resources necessary to achieve the objectives of the association;
It is structured in a coordination of the skills available to manage the projects entrusted to it through the directorates/departments and the technical services.</a:t>
            </a:r>
            <a:endParaRPr lang="fr-FR" sz="2000" dirty="0">
              <a:latin typeface="Arial Narrow" panose="020B0606020202030204" pitchFamily="34" charset="0"/>
              <a:ea typeface="Calibri" panose="020F0502020204030204" pitchFamily="34" charset="0"/>
              <a:cs typeface="Gill Sans"/>
            </a:endParaRPr>
          </a:p>
        </p:txBody>
      </p:sp>
      <p:pic>
        <p:nvPicPr>
          <p:cNvPr id="3" name="Image 2">
            <a:extLst>
              <a:ext uri="{FF2B5EF4-FFF2-40B4-BE49-F238E27FC236}">
                <a16:creationId xmlns:a16="http://schemas.microsoft.com/office/drawing/2014/main" id="{FA1AA366-8694-AB30-047A-01ACD2C0AEFA}"/>
              </a:ext>
            </a:extLst>
          </p:cNvPr>
          <p:cNvPicPr>
            <a:picLocks noChangeAspect="1"/>
          </p:cNvPicPr>
          <p:nvPr/>
        </p:nvPicPr>
        <p:blipFill rotWithShape="1">
          <a:blip r:embed="rId2"/>
          <a:srcRect r="19231"/>
          <a:stretch/>
        </p:blipFill>
        <p:spPr>
          <a:xfrm>
            <a:off x="7532914" y="2293257"/>
            <a:ext cx="4354285" cy="3628571"/>
          </a:xfrm>
          <a:prstGeom prst="rect">
            <a:avLst/>
          </a:prstGeom>
        </p:spPr>
      </p:pic>
    </p:spTree>
    <p:extLst>
      <p:ext uri="{BB962C8B-B14F-4D97-AF65-F5344CB8AC3E}">
        <p14:creationId xmlns:p14="http://schemas.microsoft.com/office/powerpoint/2010/main" val="238917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6000" b="1"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1</a:t>
            </a:r>
            <a:r>
              <a:rPr lang="en-US" sz="6000" b="1" kern="10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en-US" sz="6000" b="1"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Session’s Objectives</a:t>
            </a: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669075" y="1808022"/>
            <a:ext cx="6736066" cy="474268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effectLst/>
                <a:latin typeface="Arial Narrow" panose="020B0606020202030204" pitchFamily="34" charset="0"/>
                <a:ea typeface="Calibri" panose="020F0502020204030204" pitchFamily="34" charset="0"/>
                <a:cs typeface="Times New Roman" panose="02020603050405020304" pitchFamily="18" charset="0"/>
              </a:rPr>
              <a:t>By the end of the workshop, participants will have explored:</a:t>
            </a:r>
          </a:p>
          <a:p>
            <a:pPr marL="328295">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The processes of creating an association and the tools for acquiring its legal statutes</a:t>
            </a:r>
          </a:p>
          <a:p>
            <a:pPr marL="328295">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Management of the membership of an association through service to members as a means of maintenance and development </a:t>
            </a:r>
          </a:p>
          <a:p>
            <a:pPr marL="328295">
              <a:lnSpc>
                <a:spcPct val="100000"/>
              </a:lnSpc>
              <a:spcBef>
                <a:spcPts val="0"/>
              </a:spcBef>
            </a:pPr>
            <a:r>
              <a:rPr lang="en-US" kern="100" dirty="0">
                <a:latin typeface="Arial Narrow" panose="020B0606020202030204" pitchFamily="34" charset="0"/>
                <a:ea typeface="Calibri" panose="020F0502020204030204" pitchFamily="34" charset="0"/>
                <a:cs typeface="Times New Roman" panose="02020603050405020304" pitchFamily="18" charset="0"/>
              </a:rPr>
              <a:t>The roles and prerogatives of the employees of the association in their relations with other bodies</a:t>
            </a:r>
            <a:endParaRPr lang="fr-FR"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0EDE1E43-212D-A50A-F83F-0972DE7F9824}"/>
              </a:ext>
            </a:extLst>
          </p:cNvPr>
          <p:cNvPicPr>
            <a:picLocks noChangeAspect="1"/>
          </p:cNvPicPr>
          <p:nvPr/>
        </p:nvPicPr>
        <p:blipFill rotWithShape="1">
          <a:blip r:embed="rId2"/>
          <a:srcRect l="8852" b="6379"/>
          <a:stretch/>
        </p:blipFill>
        <p:spPr>
          <a:xfrm>
            <a:off x="7137400" y="1554606"/>
            <a:ext cx="4699000" cy="4996096"/>
          </a:xfrm>
          <a:prstGeom prst="rect">
            <a:avLst/>
          </a:prstGeom>
        </p:spPr>
      </p:pic>
    </p:spTree>
    <p:extLst>
      <p:ext uri="{BB962C8B-B14F-4D97-AF65-F5344CB8AC3E}">
        <p14:creationId xmlns:p14="http://schemas.microsoft.com/office/powerpoint/2010/main" val="366362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32CF79-4F92-45DC-FD04-1DCB5A4D94E2}"/>
              </a:ext>
            </a:extLst>
          </p:cNvPr>
          <p:cNvPicPr>
            <a:picLocks noChangeAspect="1"/>
          </p:cNvPicPr>
          <p:nvPr/>
        </p:nvPicPr>
        <p:blipFill rotWithShape="1">
          <a:blip r:embed="rId2"/>
          <a:srcRect l="19531" r="15886"/>
          <a:stretch/>
        </p:blipFill>
        <p:spPr>
          <a:xfrm>
            <a:off x="6617208" y="1758901"/>
            <a:ext cx="5574792" cy="4855464"/>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3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1.3: 
Characteristics of the association’s paid staff</a:t>
            </a:r>
            <a:endParaRPr lang="fr-FR" sz="36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608" y="1792224"/>
            <a:ext cx="6498772" cy="485546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3200" b="1" dirty="0">
                <a:latin typeface="Arial Narrow" panose="020B0606020202030204" pitchFamily="34" charset="0"/>
                <a:ea typeface="Gill Sans"/>
                <a:cs typeface="Gill Sans"/>
              </a:rPr>
              <a:t>Characteristics of the members of the association’s paid staff</a:t>
            </a:r>
          </a:p>
          <a:p>
            <a:pPr marL="457200" lvl="0" indent="-457200">
              <a:lnSpc>
                <a:spcPct val="100000"/>
              </a:lnSpc>
              <a:spcBef>
                <a:spcPts val="0"/>
              </a:spcBef>
              <a:buFont typeface="+mj-lt"/>
              <a:buAutoNum type="arabicPeriod"/>
            </a:pPr>
            <a:r>
              <a:rPr lang="en-US" sz="2400" dirty="0">
                <a:latin typeface="Arial Narrow" panose="020B0606020202030204" pitchFamily="34" charset="0"/>
                <a:ea typeface="Calibri" panose="020F0502020204030204" pitchFamily="34" charset="0"/>
              </a:rPr>
              <a:t>Availability and sense of service and sacrifice
Humility towards the association's leaders
Sense of initiative and ability to share his address book with the association
Ability to work to highlight the talents of the President and members of the Executive Board
Easy communication and marketing ability of the association's vision
Writing skills
Project management skills</a:t>
            </a:r>
            <a:endParaRPr lang="fr-FR" sz="2200" dirty="0">
              <a:latin typeface="Arial Narrow" panose="020B0606020202030204" pitchFamily="34" charset="0"/>
              <a:ea typeface="Calibri" panose="020F0502020204030204" pitchFamily="34" charset="0"/>
              <a:cs typeface="Gill Sans"/>
            </a:endParaRPr>
          </a:p>
          <a:p>
            <a:pPr lvl="0">
              <a:lnSpc>
                <a:spcPct val="100000"/>
              </a:lnSpc>
              <a:spcBef>
                <a:spcPts val="0"/>
              </a:spcBef>
            </a:pPr>
            <a:endParaRPr lang="fr-FR" sz="2200" dirty="0">
              <a:latin typeface="Arial Narrow" panose="020B0606020202030204" pitchFamily="34" charset="0"/>
              <a:ea typeface="Calibri" panose="020F0502020204030204" pitchFamily="34" charset="0"/>
              <a:cs typeface="Gill Sans"/>
            </a:endParaRPr>
          </a:p>
        </p:txBody>
      </p:sp>
    </p:spTree>
    <p:extLst>
      <p:ext uri="{BB962C8B-B14F-4D97-AF65-F5344CB8AC3E}">
        <p14:creationId xmlns:p14="http://schemas.microsoft.com/office/powerpoint/2010/main" val="3675540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2DBC8DE-D831-06EE-F992-412D27ED2E0C}"/>
              </a:ext>
            </a:extLst>
          </p:cNvPr>
          <p:cNvPicPr>
            <a:picLocks noChangeAspect="1"/>
          </p:cNvPicPr>
          <p:nvPr/>
        </p:nvPicPr>
        <p:blipFill rotWithShape="1">
          <a:blip r:embed="rId2"/>
          <a:srcRect l="15518" r="12463" b="17149"/>
          <a:stretch/>
        </p:blipFill>
        <p:spPr>
          <a:xfrm>
            <a:off x="6549342" y="1989364"/>
            <a:ext cx="5642658" cy="4329116"/>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8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CONCLUSION</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1608" y="1877952"/>
            <a:ext cx="6430191" cy="470858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en-US" sz="2300" dirty="0">
                <a:latin typeface="Arial Narrow" panose="020B0606020202030204" pitchFamily="34" charset="0"/>
                <a:ea typeface="Calibri" panose="020F0502020204030204" pitchFamily="34" charset="0"/>
                <a:cs typeface="Gill Sans"/>
              </a:rPr>
              <a:t>The three main challenges of the administrative management of the association are:
The legal texts (statutes and internal regulations) at the time of creation
Administrative texts during the management of the association's operation (procedures manuals and other management guide)
Administrative tools to lubricate the administrative and financial procedures
If one of the steps has been missed or badly negotiated, you must have the courage to reformat the association by modifying the texts
Be creative and available to support the EB and the GA</a:t>
            </a:r>
            <a:endParaRPr lang="fr-FR" sz="2300" dirty="0">
              <a:latin typeface="Arial Narrow" panose="020B0606020202030204" pitchFamily="34" charset="0"/>
              <a:ea typeface="Calibri" panose="020F0502020204030204" pitchFamily="34" charset="0"/>
              <a:cs typeface="Gill Sans"/>
            </a:endParaRPr>
          </a:p>
        </p:txBody>
      </p:sp>
    </p:spTree>
    <p:extLst>
      <p:ext uri="{BB962C8B-B14F-4D97-AF65-F5344CB8AC3E}">
        <p14:creationId xmlns:p14="http://schemas.microsoft.com/office/powerpoint/2010/main" val="143666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514350" y="220717"/>
            <a:ext cx="11144250" cy="13627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pPr>
            <a:r>
              <a:rPr lang="en-US" sz="6600" b="1" kern="10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Session’s s</a:t>
            </a:r>
            <a:r>
              <a:rPr lang="en-US" sz="6600" b="1" kern="100">
                <a:solidFill>
                  <a:schemeClr val="bg1"/>
                </a:solidFill>
                <a:latin typeface="Arial Narrow" panose="020B0606020202030204" pitchFamily="34" charset="0"/>
                <a:ea typeface="Calibri" panose="020F0502020204030204" pitchFamily="34" charset="0"/>
                <a:cs typeface="Times New Roman" panose="02020603050405020304" pitchFamily="18" charset="0"/>
              </a:rPr>
              <a:t>tructure &amp; Plan</a:t>
            </a:r>
            <a:endParaRPr lang="en-US" sz="66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11913" y="2142677"/>
            <a:ext cx="6501680" cy="394865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8295">
              <a:lnSpc>
                <a:spcPct val="100000"/>
              </a:lnSpc>
              <a:spcBef>
                <a:spcPts val="0"/>
              </a:spcBef>
            </a:pPr>
            <a:r>
              <a:rPr lang="en-US" sz="3200" kern="100" dirty="0">
                <a:effectLst/>
                <a:latin typeface="Arial Narrow" panose="020B0606020202030204" pitchFamily="34" charset="0"/>
                <a:ea typeface="Calibri" panose="020F0502020204030204" pitchFamily="34" charset="0"/>
                <a:cs typeface="Times New Roman" panose="02020603050405020304" pitchFamily="18" charset="0"/>
              </a:rPr>
              <a:t>Chapter 1.1: Creation of the association and acquisition of legal personality</a:t>
            </a:r>
          </a:p>
          <a:p>
            <a:pPr marL="328295">
              <a:lnSpc>
                <a:spcPct val="100000"/>
              </a:lnSpc>
              <a:spcBef>
                <a:spcPts val="0"/>
              </a:spcBef>
            </a:pPr>
            <a:r>
              <a:rPr lang="en-US" sz="3200" kern="100" dirty="0">
                <a:effectLst/>
                <a:latin typeface="Arial Narrow" panose="020B0606020202030204" pitchFamily="34" charset="0"/>
                <a:ea typeface="Calibri" panose="020F0502020204030204" pitchFamily="34" charset="0"/>
                <a:cs typeface="Times New Roman" panose="02020603050405020304" pitchFamily="18" charset="0"/>
              </a:rPr>
              <a:t>Chapter 1.2: Workforce Management: Maintenance and Development, Member Service</a:t>
            </a:r>
          </a:p>
          <a:p>
            <a:pPr marL="328295">
              <a:lnSpc>
                <a:spcPct val="100000"/>
              </a:lnSpc>
              <a:spcBef>
                <a:spcPts val="0"/>
              </a:spcBef>
            </a:pPr>
            <a:r>
              <a:rPr lang="en-US" sz="3200" kern="100" dirty="0">
                <a:effectLst/>
                <a:latin typeface="Arial Narrow" panose="020B0606020202030204" pitchFamily="34" charset="0"/>
                <a:ea typeface="Calibri" panose="020F0502020204030204" pitchFamily="34" charset="0"/>
                <a:cs typeface="Times New Roman" panose="02020603050405020304" pitchFamily="18" charset="0"/>
              </a:rPr>
              <a:t>Chapter 1.3: The roles and prerogatives of employees of the association</a:t>
            </a:r>
            <a:endParaRPr lang="fr-FR" sz="32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DCCE1730-9CFC-0A6B-353D-AC7A25AF7114}"/>
              </a:ext>
            </a:extLst>
          </p:cNvPr>
          <p:cNvPicPr>
            <a:picLocks noChangeAspect="1"/>
          </p:cNvPicPr>
          <p:nvPr/>
        </p:nvPicPr>
        <p:blipFill rotWithShape="1">
          <a:blip r:embed="rId2"/>
          <a:srcRect l="13877" r="9720" b="7810"/>
          <a:stretch/>
        </p:blipFill>
        <p:spPr>
          <a:xfrm>
            <a:off x="6813593" y="1967722"/>
            <a:ext cx="4760090" cy="4123608"/>
          </a:xfrm>
          <a:prstGeom prst="rect">
            <a:avLst/>
          </a:prstGeom>
        </p:spPr>
      </p:pic>
    </p:spTree>
    <p:extLst>
      <p:ext uri="{BB962C8B-B14F-4D97-AF65-F5344CB8AC3E}">
        <p14:creationId xmlns:p14="http://schemas.microsoft.com/office/powerpoint/2010/main" val="177616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1.1 (1/8): </a:t>
            </a:r>
          </a:p>
          <a:p>
            <a:pPr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 for creating an association</a:t>
            </a:r>
            <a:endPar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53395" y="1930402"/>
            <a:ext cx="6522080"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sz="2200" kern="100" dirty="0">
                <a:latin typeface="Arial Narrow" panose="020B0606020202030204" pitchFamily="34" charset="0"/>
                <a:ea typeface="Calibri" panose="020F0502020204030204" pitchFamily="34" charset="0"/>
                <a:cs typeface="Times New Roman" panose="02020603050405020304" pitchFamily="18" charset="0"/>
              </a:rPr>
              <a:t>An association is born of the desire of a group of people to create a space to sharing a vision and action to achieve a goal</a:t>
            </a:r>
          </a:p>
          <a:p>
            <a:pPr>
              <a:lnSpc>
                <a:spcPct val="100000"/>
              </a:lnSpc>
              <a:spcBef>
                <a:spcPts val="0"/>
              </a:spcBef>
              <a:buFont typeface="Wingdings" panose="05000000000000000000" pitchFamily="2" charset="2"/>
              <a:buChar char="§"/>
            </a:pPr>
            <a:r>
              <a:rPr lang="en-US" sz="2200" kern="100" dirty="0">
                <a:latin typeface="Arial Narrow" panose="020B0606020202030204" pitchFamily="34" charset="0"/>
                <a:ea typeface="Calibri" panose="020F0502020204030204" pitchFamily="34" charset="0"/>
                <a:cs typeface="Times New Roman" panose="02020603050405020304" pitchFamily="18" charset="0"/>
              </a:rPr>
              <a:t>A gestation period may be necessary to broaden the interest group to ensure a broad adherence to the legal documents</a:t>
            </a:r>
          </a:p>
          <a:p>
            <a:pPr>
              <a:lnSpc>
                <a:spcPct val="100000"/>
              </a:lnSpc>
              <a:spcBef>
                <a:spcPts val="0"/>
              </a:spcBef>
              <a:buFont typeface="Wingdings" panose="05000000000000000000" pitchFamily="2" charset="2"/>
              <a:buChar char="§"/>
            </a:pPr>
            <a:r>
              <a:rPr lang="en-US" sz="2200" kern="100" dirty="0">
                <a:latin typeface="Arial Narrow" panose="020B0606020202030204" pitchFamily="34" charset="0"/>
                <a:ea typeface="Calibri" panose="020F0502020204030204" pitchFamily="34" charset="0"/>
                <a:cs typeface="Times New Roman" panose="02020603050405020304" pitchFamily="18" charset="0"/>
              </a:rPr>
              <a:t>The legal texts are the statutes and the Rules of Procedure</a:t>
            </a:r>
          </a:p>
          <a:p>
            <a:pPr>
              <a:lnSpc>
                <a:spcPct val="100000"/>
              </a:lnSpc>
              <a:spcBef>
                <a:spcPts val="0"/>
              </a:spcBef>
              <a:buFont typeface="Wingdings" panose="05000000000000000000" pitchFamily="2" charset="2"/>
              <a:buChar char="§"/>
            </a:pPr>
            <a:r>
              <a:rPr lang="en-US" sz="2200" kern="100" dirty="0">
                <a:latin typeface="Arial Narrow" panose="020B0606020202030204" pitchFamily="34" charset="0"/>
                <a:ea typeface="Calibri" panose="020F0502020204030204" pitchFamily="34" charset="0"/>
                <a:cs typeface="Times New Roman" panose="02020603050405020304" pitchFamily="18" charset="0"/>
              </a:rPr>
              <a:t>The General Constituent Assembly (GCA) establishes the birth of the association and the election of the first Executive Board (EB)</a:t>
            </a:r>
          </a:p>
          <a:p>
            <a:pPr>
              <a:lnSpc>
                <a:spcPct val="100000"/>
              </a:lnSpc>
              <a:spcBef>
                <a:spcPts val="0"/>
              </a:spcBef>
              <a:buFont typeface="Wingdings" panose="05000000000000000000" pitchFamily="2" charset="2"/>
              <a:buChar char="§"/>
            </a:pPr>
            <a:r>
              <a:rPr lang="en-US" sz="2200" kern="100" dirty="0">
                <a:latin typeface="Arial Narrow" panose="020B0606020202030204" pitchFamily="34" charset="0"/>
                <a:ea typeface="Calibri" panose="020F0502020204030204" pitchFamily="34" charset="0"/>
                <a:cs typeface="Times New Roman" panose="02020603050405020304" pitchFamily="18" charset="0"/>
              </a:rPr>
              <a:t>The GCA mandates the EB to complete administrative procedures (Declaration and Registration paper) </a:t>
            </a:r>
          </a:p>
          <a:p>
            <a:pPr>
              <a:lnSpc>
                <a:spcPct val="100000"/>
              </a:lnSpc>
              <a:spcBef>
                <a:spcPts val="0"/>
              </a:spcBef>
              <a:buFont typeface="Wingdings" panose="05000000000000000000" pitchFamily="2" charset="2"/>
              <a:buChar char="§"/>
            </a:pPr>
            <a:r>
              <a:rPr lang="en-US" sz="2200" kern="100" dirty="0">
                <a:latin typeface="Arial Narrow" panose="020B0606020202030204" pitchFamily="34" charset="0"/>
                <a:ea typeface="Calibri" panose="020F0502020204030204" pitchFamily="34" charset="0"/>
                <a:cs typeface="Times New Roman" panose="02020603050405020304" pitchFamily="18" charset="0"/>
              </a:rPr>
              <a:t>Opening a bank account requires a minute of the General Constituent Assembly</a:t>
            </a:r>
            <a:endParaRPr lang="fr-FR" sz="22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5EDA3875-F209-FD8B-2BCF-6C9616F3CA5E}"/>
              </a:ext>
            </a:extLst>
          </p:cNvPr>
          <p:cNvPicPr>
            <a:picLocks noChangeAspect="1"/>
          </p:cNvPicPr>
          <p:nvPr/>
        </p:nvPicPr>
        <p:blipFill>
          <a:blip r:embed="rId2"/>
          <a:stretch>
            <a:fillRect/>
          </a:stretch>
        </p:blipFill>
        <p:spPr>
          <a:xfrm>
            <a:off x="7150100" y="1930402"/>
            <a:ext cx="4457700" cy="4618038"/>
          </a:xfrm>
          <a:prstGeom prst="rect">
            <a:avLst/>
          </a:prstGeom>
        </p:spPr>
      </p:pic>
    </p:spTree>
    <p:extLst>
      <p:ext uri="{BB962C8B-B14F-4D97-AF65-F5344CB8AC3E}">
        <p14:creationId xmlns:p14="http://schemas.microsoft.com/office/powerpoint/2010/main" val="274406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1.1  (2/8): </a:t>
            </a:r>
          </a:p>
          <a:p>
            <a:pPr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 for creating an association</a:t>
            </a:r>
            <a:endPar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7" y="1863816"/>
            <a:ext cx="6043887" cy="461803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ASSOCIATION CONSTITUTION’S STRUCTURE</a:t>
            </a:r>
          </a:p>
          <a:p>
            <a:pPr marL="0" indent="0">
              <a:lnSpc>
                <a:spcPct val="100000"/>
              </a:lnSpc>
              <a:spcBef>
                <a:spcPts val="0"/>
              </a:spcBef>
              <a:buNone/>
            </a:pPr>
            <a:endParaRPr lang="fr-FR" sz="2000" b="1" dirty="0">
              <a:solidFill>
                <a:srgbClr val="0000FF"/>
              </a:solidFill>
              <a:latin typeface="Arial Narrow" panose="020B0606020202030204" pitchFamily="34" charset="0"/>
            </a:endParaRPr>
          </a:p>
          <a:p>
            <a:pPr marL="0" indent="0">
              <a:lnSpc>
                <a:spcPct val="100000"/>
              </a:lnSpc>
              <a:spcBef>
                <a:spcPts val="0"/>
              </a:spcBef>
              <a:buNone/>
            </a:pPr>
            <a:r>
              <a:rPr lang="fr-FR" sz="2000" b="1" dirty="0">
                <a:solidFill>
                  <a:srgbClr val="0000FF"/>
                </a:solidFill>
                <a:latin typeface="Arial Narrow" panose="020B0606020202030204" pitchFamily="34" charset="0"/>
              </a:rPr>
              <a:t>PREAMBLE </a:t>
            </a:r>
          </a:p>
          <a:p>
            <a:pPr marL="0" indent="0">
              <a:lnSpc>
                <a:spcPct val="100000"/>
              </a:lnSpc>
              <a:spcBef>
                <a:spcPts val="0"/>
              </a:spcBef>
              <a:buNone/>
            </a:pPr>
            <a:endParaRPr lang="fr-FR" sz="2000" b="1" dirty="0">
              <a:solidFill>
                <a:srgbClr val="0000FF"/>
              </a:solidFill>
              <a:latin typeface="Arial Narrow" panose="020B0606020202030204" pitchFamily="34" charset="0"/>
            </a:endParaRPr>
          </a:p>
          <a:p>
            <a:pPr marL="0" indent="0">
              <a:lnSpc>
                <a:spcPct val="100000"/>
              </a:lnSpc>
              <a:spcBef>
                <a:spcPts val="0"/>
              </a:spcBef>
              <a:buNone/>
            </a:pPr>
            <a:r>
              <a:rPr lang="x-none" sz="2000" b="1" dirty="0">
                <a:solidFill>
                  <a:srgbClr val="0000FF"/>
                </a:solidFill>
                <a:latin typeface="Arial Narrow" panose="020B0606020202030204" pitchFamily="34" charset="0"/>
              </a:rPr>
              <a:t>TIT</a:t>
            </a:r>
            <a:r>
              <a:rPr lang="fr-FR" sz="2000" b="1" dirty="0">
                <a:solidFill>
                  <a:srgbClr val="0000FF"/>
                </a:solidFill>
                <a:latin typeface="Arial Narrow" panose="020B0606020202030204" pitchFamily="34" charset="0"/>
              </a:rPr>
              <a:t>L</a:t>
            </a:r>
            <a:r>
              <a:rPr lang="x-none" sz="2000" b="1" dirty="0">
                <a:solidFill>
                  <a:srgbClr val="0000FF"/>
                </a:solidFill>
                <a:latin typeface="Arial Narrow" panose="020B0606020202030204" pitchFamily="34" charset="0"/>
              </a:rPr>
              <a:t>E I </a:t>
            </a:r>
            <a:r>
              <a:rPr lang="fr-FR" sz="2000" b="1" dirty="0">
                <a:solidFill>
                  <a:srgbClr val="0000FF"/>
                </a:solidFill>
                <a:latin typeface="Arial Narrow" panose="020B0606020202030204" pitchFamily="34" charset="0"/>
              </a:rPr>
              <a:t>:</a:t>
            </a:r>
            <a:r>
              <a:rPr lang="x-none" sz="2000" b="1" dirty="0">
                <a:solidFill>
                  <a:srgbClr val="0000FF"/>
                </a:solidFill>
                <a:latin typeface="Arial Narrow" panose="020B0606020202030204" pitchFamily="34" charset="0"/>
              </a:rPr>
              <a:t> DENOMINATION – </a:t>
            </a:r>
            <a:r>
              <a:rPr lang="fr-FR" sz="2000" b="1" dirty="0">
                <a:solidFill>
                  <a:srgbClr val="0000FF"/>
                </a:solidFill>
                <a:latin typeface="Arial Narrow" panose="020B0606020202030204" pitchFamily="34" charset="0"/>
              </a:rPr>
              <a:t>HEADQUARTERS</a:t>
            </a:r>
            <a:r>
              <a:rPr lang="x-none" sz="2000" b="1" dirty="0">
                <a:solidFill>
                  <a:srgbClr val="0000FF"/>
                </a:solidFill>
                <a:latin typeface="Arial Narrow" panose="020B0606020202030204" pitchFamily="34" charset="0"/>
              </a:rPr>
              <a:t> – DUR</a:t>
            </a:r>
            <a:r>
              <a:rPr lang="fr-FR" sz="2000" b="1" dirty="0">
                <a:solidFill>
                  <a:srgbClr val="0000FF"/>
                </a:solidFill>
                <a:latin typeface="Arial Narrow" panose="020B0606020202030204" pitchFamily="34" charset="0"/>
              </a:rPr>
              <a:t>ATION</a:t>
            </a:r>
          </a:p>
          <a:p>
            <a:pPr algn="just">
              <a:lnSpc>
                <a:spcPct val="100000"/>
              </a:lnSpc>
              <a:spcBef>
                <a:spcPts val="0"/>
              </a:spcBef>
            </a:pPr>
            <a:r>
              <a:rPr lang="fr-FR" sz="2000" dirty="0">
                <a:latin typeface="Arial Narrow" panose="020B0606020202030204" pitchFamily="34" charset="0"/>
              </a:rPr>
              <a:t>Article 1 : </a:t>
            </a:r>
            <a:r>
              <a:rPr lang="fr-FR" sz="2000" dirty="0" err="1">
                <a:latin typeface="Arial Narrow" panose="020B0606020202030204" pitchFamily="34" charset="0"/>
              </a:rPr>
              <a:t>Denomination</a:t>
            </a:r>
            <a:endParaRPr lang="fr-FR" sz="2000" dirty="0">
              <a:latin typeface="Arial Narrow" panose="020B0606020202030204" pitchFamily="34" charset="0"/>
            </a:endParaRPr>
          </a:p>
          <a:p>
            <a:pPr algn="just">
              <a:lnSpc>
                <a:spcPct val="100000"/>
              </a:lnSpc>
              <a:spcBef>
                <a:spcPts val="0"/>
              </a:spcBef>
            </a:pPr>
            <a:r>
              <a:rPr lang="fr-FR" sz="2000" dirty="0">
                <a:latin typeface="Arial Narrow" panose="020B0606020202030204" pitchFamily="34" charset="0"/>
              </a:rPr>
              <a:t>Article 2 : </a:t>
            </a:r>
            <a:r>
              <a:rPr lang="fr-FR" sz="2000" dirty="0" err="1">
                <a:latin typeface="Arial Narrow" panose="020B0606020202030204" pitchFamily="34" charset="0"/>
              </a:rPr>
              <a:t>Headquarters</a:t>
            </a:r>
            <a:r>
              <a:rPr lang="fr-FR" sz="2000" dirty="0">
                <a:latin typeface="Arial Narrow" panose="020B0606020202030204" pitchFamily="34" charset="0"/>
              </a:rPr>
              <a:t>.</a:t>
            </a:r>
          </a:p>
          <a:p>
            <a:pPr algn="just">
              <a:lnSpc>
                <a:spcPct val="100000"/>
              </a:lnSpc>
              <a:spcBef>
                <a:spcPts val="0"/>
              </a:spcBef>
            </a:pPr>
            <a:r>
              <a:rPr lang="fr-FR" sz="2000" dirty="0">
                <a:latin typeface="Arial Narrow" panose="020B0606020202030204" pitchFamily="34" charset="0"/>
              </a:rPr>
              <a:t>Article 3 : Duration.</a:t>
            </a:r>
          </a:p>
          <a:p>
            <a:pPr marL="0" indent="0" algn="just">
              <a:lnSpc>
                <a:spcPct val="100000"/>
              </a:lnSpc>
              <a:spcBef>
                <a:spcPts val="0"/>
              </a:spcBef>
              <a:buNone/>
            </a:pPr>
            <a:endParaRPr lang="fr-FR" sz="2000" b="1" dirty="0">
              <a:solidFill>
                <a:srgbClr val="0000FF"/>
              </a:solidFill>
              <a:latin typeface="Arial Narrow" panose="020B0606020202030204" pitchFamily="34" charset="0"/>
            </a:endParaRPr>
          </a:p>
          <a:p>
            <a:pPr marL="0" indent="0" algn="just">
              <a:lnSpc>
                <a:spcPct val="100000"/>
              </a:lnSpc>
              <a:spcBef>
                <a:spcPts val="0"/>
              </a:spcBef>
              <a:buNone/>
            </a:pPr>
            <a:r>
              <a:rPr lang="x-none" sz="2000" b="1" dirty="0">
                <a:solidFill>
                  <a:srgbClr val="0000FF"/>
                </a:solidFill>
                <a:latin typeface="Arial Narrow" panose="020B0606020202030204" pitchFamily="34" charset="0"/>
              </a:rPr>
              <a:t>TIT</a:t>
            </a:r>
            <a:r>
              <a:rPr lang="fr-FR" sz="2000" b="1" dirty="0">
                <a:solidFill>
                  <a:srgbClr val="0000FF"/>
                </a:solidFill>
                <a:latin typeface="Arial Narrow" panose="020B0606020202030204" pitchFamily="34" charset="0"/>
              </a:rPr>
              <a:t>L</a:t>
            </a:r>
            <a:r>
              <a:rPr lang="x-none" sz="2000" b="1" dirty="0">
                <a:solidFill>
                  <a:srgbClr val="0000FF"/>
                </a:solidFill>
                <a:latin typeface="Arial Narrow" panose="020B0606020202030204" pitchFamily="34" charset="0"/>
              </a:rPr>
              <a:t>E II : </a:t>
            </a:r>
            <a:r>
              <a:rPr lang="fr-FR" sz="2000" b="1" dirty="0">
                <a:solidFill>
                  <a:srgbClr val="0000FF"/>
                </a:solidFill>
                <a:latin typeface="Arial Narrow" panose="020B0606020202030204" pitchFamily="34" charset="0"/>
              </a:rPr>
              <a:t>AIM</a:t>
            </a:r>
            <a:r>
              <a:rPr lang="x-none" sz="2000" b="1" dirty="0">
                <a:solidFill>
                  <a:srgbClr val="0000FF"/>
                </a:solidFill>
                <a:latin typeface="Arial Narrow" panose="020B0606020202030204" pitchFamily="34" charset="0"/>
              </a:rPr>
              <a:t> – OBJECTI</a:t>
            </a:r>
            <a:r>
              <a:rPr lang="fr-FR" sz="2000" b="1" dirty="0">
                <a:solidFill>
                  <a:srgbClr val="0000FF"/>
                </a:solidFill>
                <a:latin typeface="Arial Narrow" panose="020B0606020202030204" pitchFamily="34" charset="0"/>
              </a:rPr>
              <a:t>VES</a:t>
            </a:r>
            <a:r>
              <a:rPr lang="x-none" sz="2000" b="1" dirty="0">
                <a:solidFill>
                  <a:srgbClr val="0000FF"/>
                </a:solidFill>
                <a:latin typeface="Arial Narrow" panose="020B0606020202030204" pitchFamily="34" charset="0"/>
              </a:rPr>
              <a:t> – </a:t>
            </a:r>
            <a:r>
              <a:rPr lang="fr-FR" sz="2000" b="1" dirty="0">
                <a:solidFill>
                  <a:srgbClr val="0000FF"/>
                </a:solidFill>
                <a:latin typeface="Arial Narrow" panose="020B0606020202030204" pitchFamily="34" charset="0"/>
              </a:rPr>
              <a:t>AREAS OF</a:t>
            </a:r>
            <a:r>
              <a:rPr lang="x-none" sz="2000" b="1" dirty="0">
                <a:solidFill>
                  <a:srgbClr val="0000FF"/>
                </a:solidFill>
                <a:latin typeface="Arial Narrow" panose="020B0606020202030204" pitchFamily="34" charset="0"/>
              </a:rPr>
              <a:t> INVENTION – M</a:t>
            </a:r>
            <a:r>
              <a:rPr lang="fr-FR" sz="2000" b="1" dirty="0">
                <a:solidFill>
                  <a:srgbClr val="0000FF"/>
                </a:solidFill>
                <a:latin typeface="Arial Narrow" panose="020B0606020202030204" pitchFamily="34" charset="0"/>
              </a:rPr>
              <a:t>EA</a:t>
            </a:r>
            <a:r>
              <a:rPr lang="x-none" sz="2000" b="1" dirty="0">
                <a:solidFill>
                  <a:srgbClr val="0000FF"/>
                </a:solidFill>
                <a:latin typeface="Arial Narrow" panose="020B0606020202030204" pitchFamily="34" charset="0"/>
              </a:rPr>
              <a:t>NS </a:t>
            </a:r>
            <a:r>
              <a:rPr lang="fr-FR" sz="2000" b="1" dirty="0">
                <a:solidFill>
                  <a:srgbClr val="0000FF"/>
                </a:solidFill>
                <a:latin typeface="Arial Narrow" panose="020B0606020202030204" pitchFamily="34" charset="0"/>
              </a:rPr>
              <a:t>OF </a:t>
            </a:r>
            <a:r>
              <a:rPr lang="x-none" sz="2000" b="1" dirty="0">
                <a:solidFill>
                  <a:srgbClr val="0000FF"/>
                </a:solidFill>
                <a:latin typeface="Arial Narrow" panose="020B0606020202030204" pitchFamily="34" charset="0"/>
              </a:rPr>
              <a:t>ACTION</a:t>
            </a:r>
            <a:endParaRPr lang="fr-FR" sz="2000" dirty="0">
              <a:solidFill>
                <a:srgbClr val="0000FF"/>
              </a:solidFill>
              <a:latin typeface="Arial Narrow" panose="020B0606020202030204" pitchFamily="34" charset="0"/>
              <a:ea typeface="Times New Roman" panose="02020603050405020304" pitchFamily="18" charset="0"/>
            </a:endParaRPr>
          </a:p>
          <a:p>
            <a:pPr algn="just">
              <a:lnSpc>
                <a:spcPct val="100000"/>
              </a:lnSpc>
              <a:spcBef>
                <a:spcPts val="0"/>
              </a:spcBef>
            </a:pPr>
            <a:r>
              <a:rPr lang="fr-FR" sz="2000" dirty="0">
                <a:latin typeface="Arial Narrow" panose="020B0606020202030204" pitchFamily="34" charset="0"/>
              </a:rPr>
              <a:t>Article 4 : Aim</a:t>
            </a:r>
          </a:p>
          <a:p>
            <a:pPr algn="just">
              <a:lnSpc>
                <a:spcPct val="100000"/>
              </a:lnSpc>
              <a:spcBef>
                <a:spcPts val="0"/>
              </a:spcBef>
            </a:pPr>
            <a:r>
              <a:rPr lang="fr-FR" sz="2000" dirty="0">
                <a:latin typeface="Arial Narrow" panose="020B0606020202030204" pitchFamily="34" charset="0"/>
              </a:rPr>
              <a:t>Article 5 : Objectives</a:t>
            </a:r>
          </a:p>
          <a:p>
            <a:pPr algn="just">
              <a:lnSpc>
                <a:spcPct val="100000"/>
              </a:lnSpc>
              <a:spcBef>
                <a:spcPts val="0"/>
              </a:spcBef>
            </a:pPr>
            <a:r>
              <a:rPr lang="fr-FR" sz="2000" dirty="0">
                <a:latin typeface="Arial Narrow" panose="020B0606020202030204" pitchFamily="34" charset="0"/>
              </a:rPr>
              <a:t>Article 6 : Areas of intervention</a:t>
            </a:r>
          </a:p>
          <a:p>
            <a:pPr algn="just">
              <a:lnSpc>
                <a:spcPct val="100000"/>
              </a:lnSpc>
              <a:spcBef>
                <a:spcPts val="0"/>
              </a:spcBef>
            </a:pPr>
            <a:r>
              <a:rPr lang="fr-FR" sz="2000" dirty="0">
                <a:latin typeface="Arial Narrow" panose="020B0606020202030204" pitchFamily="34" charset="0"/>
              </a:rPr>
              <a:t>Article 7 : </a:t>
            </a:r>
            <a:r>
              <a:rPr lang="fr-FR" sz="2000" dirty="0" err="1">
                <a:latin typeface="Arial Narrow" panose="020B0606020202030204" pitchFamily="34" charset="0"/>
              </a:rPr>
              <a:t>Means</a:t>
            </a:r>
            <a:r>
              <a:rPr lang="fr-FR" sz="2000" dirty="0">
                <a:latin typeface="Arial Narrow" panose="020B0606020202030204" pitchFamily="34" charset="0"/>
              </a:rPr>
              <a:t> of actions</a:t>
            </a:r>
          </a:p>
        </p:txBody>
      </p:sp>
      <p:pic>
        <p:nvPicPr>
          <p:cNvPr id="3" name="Image 2">
            <a:extLst>
              <a:ext uri="{FF2B5EF4-FFF2-40B4-BE49-F238E27FC236}">
                <a16:creationId xmlns:a16="http://schemas.microsoft.com/office/drawing/2014/main" id="{EC31D859-C0CD-9B75-6BF6-19959CCC4233}"/>
              </a:ext>
            </a:extLst>
          </p:cNvPr>
          <p:cNvPicPr>
            <a:picLocks noChangeAspect="1"/>
          </p:cNvPicPr>
          <p:nvPr/>
        </p:nvPicPr>
        <p:blipFill rotWithShape="1">
          <a:blip r:embed="rId2"/>
          <a:srcRect l="12728" r="11667"/>
          <a:stretch/>
        </p:blipFill>
        <p:spPr>
          <a:xfrm>
            <a:off x="6894952" y="1863816"/>
            <a:ext cx="4754941" cy="4710851"/>
          </a:xfrm>
          <a:prstGeom prst="rect">
            <a:avLst/>
          </a:prstGeom>
        </p:spPr>
      </p:pic>
    </p:spTree>
    <p:extLst>
      <p:ext uri="{BB962C8B-B14F-4D97-AF65-F5344CB8AC3E}">
        <p14:creationId xmlns:p14="http://schemas.microsoft.com/office/powerpoint/2010/main" val="177179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1.1 (3/8): </a:t>
            </a:r>
          </a:p>
          <a:p>
            <a:pPr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 for creating an association</a:t>
            </a:r>
            <a:endPar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40508" y="2219416"/>
            <a:ext cx="5291764" cy="407978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ASSOCIATION CONSTITUTION’S STRUCTURE</a:t>
            </a:r>
          </a:p>
          <a:p>
            <a:pPr marL="0" indent="0" algn="just">
              <a:lnSpc>
                <a:spcPct val="100000"/>
              </a:lnSpc>
              <a:spcBef>
                <a:spcPts val="0"/>
              </a:spcBef>
              <a:buNone/>
            </a:pPr>
            <a:endParaRPr lang="fr-FR" sz="1800" b="1" dirty="0">
              <a:solidFill>
                <a:srgbClr val="0000FF"/>
              </a:solidFill>
              <a:latin typeface="Arial Narrow" panose="020B0606020202030204" pitchFamily="34" charset="0"/>
              <a:ea typeface="Times New Roman" panose="02020603050405020304" pitchFamily="18" charset="0"/>
            </a:endParaRPr>
          </a:p>
          <a:p>
            <a:pPr marL="0" indent="0" algn="just">
              <a:lnSpc>
                <a:spcPct val="100000"/>
              </a:lnSpc>
              <a:spcBef>
                <a:spcPts val="0"/>
              </a:spcBef>
              <a:buNone/>
            </a:pPr>
            <a:r>
              <a:rPr lang="en-US" sz="1800" b="1" dirty="0">
                <a:solidFill>
                  <a:srgbClr val="0000FF"/>
                </a:solidFill>
                <a:latin typeface="Arial Narrow" panose="020B0606020202030204" pitchFamily="34" charset="0"/>
                <a:ea typeface="Times New Roman" panose="02020603050405020304" pitchFamily="18" charset="0"/>
              </a:rPr>
              <a:t>TITLE III: MEMBERS – METHOD OF MEMBERSHIP – MEMBERSHIP</a:t>
            </a:r>
          </a:p>
          <a:p>
            <a:pPr algn="just">
              <a:lnSpc>
                <a:spcPct val="100000"/>
              </a:lnSpc>
              <a:spcBef>
                <a:spcPts val="0"/>
              </a:spcBef>
            </a:pPr>
            <a:r>
              <a:rPr lang="en-US" sz="1800" dirty="0">
                <a:latin typeface="Arial Narrow" panose="020B0606020202030204" pitchFamily="34" charset="0"/>
              </a:rPr>
              <a:t>Article 8: Members 
Article 9: Founding Members, 
Article 10: Active members, 
Article 11: Sympathizing members, 
Article 12: Honorary Members
Article 13: Membership 
Article 14: Loss of membership
Article 15: Means of resignation
Article 16: Exclusion of members
Article 17: Rights and duties of members who resign</a:t>
            </a:r>
            <a:endParaRPr lang="fr-FR" sz="1800" dirty="0">
              <a:latin typeface="Arial Narrow" panose="020B0606020202030204" pitchFamily="34" charset="0"/>
            </a:endParaRPr>
          </a:p>
        </p:txBody>
      </p:sp>
      <p:pic>
        <p:nvPicPr>
          <p:cNvPr id="2" name="Image 1">
            <a:extLst>
              <a:ext uri="{FF2B5EF4-FFF2-40B4-BE49-F238E27FC236}">
                <a16:creationId xmlns:a16="http://schemas.microsoft.com/office/drawing/2014/main" id="{0D7EF2FD-3BEA-3E27-8620-C0ED4D862BAE}"/>
              </a:ext>
            </a:extLst>
          </p:cNvPr>
          <p:cNvPicPr>
            <a:picLocks noChangeAspect="1"/>
          </p:cNvPicPr>
          <p:nvPr/>
        </p:nvPicPr>
        <p:blipFill>
          <a:blip r:embed="rId2"/>
          <a:stretch>
            <a:fillRect/>
          </a:stretch>
        </p:blipFill>
        <p:spPr>
          <a:xfrm>
            <a:off x="5732272" y="2219416"/>
            <a:ext cx="6020438" cy="4079784"/>
          </a:xfrm>
          <a:prstGeom prst="rect">
            <a:avLst/>
          </a:prstGeom>
        </p:spPr>
      </p:pic>
    </p:spTree>
    <p:extLst>
      <p:ext uri="{BB962C8B-B14F-4D97-AF65-F5344CB8AC3E}">
        <p14:creationId xmlns:p14="http://schemas.microsoft.com/office/powerpoint/2010/main" val="380194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872CF43-CD72-BE35-155C-46C0B33DB9EA}"/>
              </a:ext>
            </a:extLst>
          </p:cNvPr>
          <p:cNvPicPr>
            <a:picLocks noChangeAspect="1"/>
          </p:cNvPicPr>
          <p:nvPr/>
        </p:nvPicPr>
        <p:blipFill rotWithShape="1">
          <a:blip r:embed="rId2"/>
          <a:srcRect l="12766" r="3318"/>
          <a:stretch/>
        </p:blipFill>
        <p:spPr>
          <a:xfrm>
            <a:off x="6159832" y="1905000"/>
            <a:ext cx="5752090" cy="45720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1.1</a:t>
            </a:r>
            <a:r>
              <a:rPr lang="fr-FR" sz="2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(4/8)</a:t>
            </a: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p>
          <a:p>
            <a:pPr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 for creating an association</a:t>
            </a:r>
            <a:endPar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167268" y="1728217"/>
            <a:ext cx="6455592" cy="492067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ASSOCIATION CONSTITUTION’S STRUCTURE</a:t>
            </a:r>
          </a:p>
          <a:p>
            <a:pPr marL="0" indent="0">
              <a:lnSpc>
                <a:spcPct val="100000"/>
              </a:lnSpc>
              <a:spcBef>
                <a:spcPts val="0"/>
              </a:spcBef>
              <a:buNone/>
            </a:pPr>
            <a:endParaRPr lang="fr-FR" sz="1800" b="1" dirty="0">
              <a:solidFill>
                <a:srgbClr val="0000FF"/>
              </a:solidFill>
              <a:latin typeface="Arial Narrow" panose="020B0606020202030204" pitchFamily="34" charset="0"/>
            </a:endParaRPr>
          </a:p>
          <a:p>
            <a:pPr marL="0" indent="0">
              <a:lnSpc>
                <a:spcPct val="100000"/>
              </a:lnSpc>
              <a:spcBef>
                <a:spcPts val="0"/>
              </a:spcBef>
              <a:buNone/>
            </a:pPr>
            <a:r>
              <a:rPr lang="fr-FR" sz="1800" b="1" dirty="0">
                <a:solidFill>
                  <a:srgbClr val="0000FF"/>
                </a:solidFill>
                <a:latin typeface="Arial Narrow" panose="020B0606020202030204" pitchFamily="34" charset="0"/>
              </a:rPr>
              <a:t>TITLE IV: ORGANISATION – FUNCTIONING</a:t>
            </a:r>
          </a:p>
          <a:p>
            <a:pPr>
              <a:lnSpc>
                <a:spcPct val="100000"/>
              </a:lnSpc>
              <a:spcBef>
                <a:spcPts val="0"/>
              </a:spcBef>
            </a:pPr>
            <a:r>
              <a:rPr lang="en-US" sz="1800" dirty="0">
                <a:latin typeface="Arial Narrow" panose="020B0606020202030204" pitchFamily="34" charset="0"/>
              </a:rPr>
              <a:t>Article 18: The organs of the association
Article 19: Definition and powers of the General Assembly
Article 20: Functioning of the General Assembly
Article 21: Composition of the Board of Directors
Article 22: Prerogatives of the Board of Directors
Article 23: Meetings of the Board of Directors
Article 24: Non-remuneration of members of the Board of Directors
Article 25: Responsibilities of the President
Article 26: Responsibilities of the Secretary General
Article 27: Responsibilities of the General Treasurer
Article 28: Responsibilities of Advisors
Article 29: Responsibilities of the Executive Directorate
Article 30: Description of the functions of the Executive Director
Article 31: Election and term of office of statutory auditors</a:t>
            </a:r>
            <a:endParaRPr lang="fr-FR" sz="1800" dirty="0">
              <a:latin typeface="Arial Narrow" panose="020B0606020202030204" pitchFamily="34" charset="0"/>
            </a:endParaRPr>
          </a:p>
        </p:txBody>
      </p:sp>
    </p:spTree>
    <p:extLst>
      <p:ext uri="{BB962C8B-B14F-4D97-AF65-F5344CB8AC3E}">
        <p14:creationId xmlns:p14="http://schemas.microsoft.com/office/powerpoint/2010/main" val="2204322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Chapitre 1.1 (5/8): </a:t>
            </a:r>
          </a:p>
          <a:p>
            <a:pPr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 for creating an association</a:t>
            </a:r>
            <a:endPar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669108" y="2041615"/>
            <a:ext cx="7193716" cy="437188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r-FR" sz="2000" b="1" kern="100" dirty="0">
                <a:latin typeface="Arial Narrow" panose="020B0606020202030204" pitchFamily="34" charset="0"/>
                <a:ea typeface="Calibri" panose="020F0502020204030204" pitchFamily="34" charset="0"/>
                <a:cs typeface="Times New Roman" panose="02020603050405020304" pitchFamily="18" charset="0"/>
              </a:rPr>
              <a:t>ASSOCIATION CONSTITUTION’S STRUCTURE</a:t>
            </a:r>
          </a:p>
          <a:p>
            <a:pPr marL="0" indent="0" algn="just">
              <a:lnSpc>
                <a:spcPct val="100000"/>
              </a:lnSpc>
              <a:spcBef>
                <a:spcPts val="0"/>
              </a:spcBef>
              <a:buNone/>
            </a:pPr>
            <a:endParaRPr lang="fr-FR" sz="1800" b="1" dirty="0">
              <a:solidFill>
                <a:srgbClr val="0000FF"/>
              </a:solidFill>
              <a:latin typeface="Arial Narrow" panose="020B0606020202030204" pitchFamily="34" charset="0"/>
            </a:endParaRPr>
          </a:p>
          <a:p>
            <a:pPr marL="0" indent="0" algn="just">
              <a:lnSpc>
                <a:spcPct val="100000"/>
              </a:lnSpc>
              <a:spcBef>
                <a:spcPts val="0"/>
              </a:spcBef>
              <a:buNone/>
            </a:pPr>
            <a:r>
              <a:rPr lang="fr-FR" sz="1800" b="1" dirty="0">
                <a:solidFill>
                  <a:srgbClr val="0000FF"/>
                </a:solidFill>
                <a:latin typeface="Arial Narrow" panose="020B0606020202030204" pitchFamily="34" charset="0"/>
              </a:rPr>
              <a:t>TITLE V: FINANCIAL PROVISIONS</a:t>
            </a:r>
          </a:p>
          <a:p>
            <a:pPr algn="just">
              <a:lnSpc>
                <a:spcPct val="100000"/>
              </a:lnSpc>
              <a:spcBef>
                <a:spcPts val="0"/>
              </a:spcBef>
            </a:pPr>
            <a:r>
              <a:rPr lang="en-US" sz="1800" dirty="0">
                <a:latin typeface="Arial Narrow" panose="020B0606020202030204" pitchFamily="34" charset="0"/>
              </a:rPr>
              <a:t>Article 32: Resources of the association
Article 33: Opening of the association's accounts and operating model
Article 34: Deposit obligations and small cash arrangements 
Article 35: Resources made available to the association by the partners</a:t>
            </a:r>
          </a:p>
          <a:p>
            <a:pPr marL="0" indent="0" algn="just">
              <a:lnSpc>
                <a:spcPct val="100000"/>
              </a:lnSpc>
              <a:spcBef>
                <a:spcPts val="0"/>
              </a:spcBef>
              <a:buNone/>
            </a:pPr>
            <a:endParaRPr lang="fr-FR" sz="1800" b="1" dirty="0">
              <a:solidFill>
                <a:srgbClr val="0000FF"/>
              </a:solidFill>
              <a:latin typeface="Arial Narrow" panose="020B0606020202030204" pitchFamily="34" charset="0"/>
            </a:endParaRPr>
          </a:p>
          <a:p>
            <a:pPr marL="0" indent="0" algn="just">
              <a:lnSpc>
                <a:spcPct val="100000"/>
              </a:lnSpc>
              <a:spcBef>
                <a:spcPts val="0"/>
              </a:spcBef>
              <a:buNone/>
            </a:pPr>
            <a:r>
              <a:rPr lang="fr-FR" sz="1800" b="1" dirty="0">
                <a:solidFill>
                  <a:srgbClr val="0000FF"/>
                </a:solidFill>
                <a:latin typeface="Arial Narrow" panose="020B0606020202030204" pitchFamily="34" charset="0"/>
              </a:rPr>
              <a:t>TITLE VI: FINAL PROVISIONS</a:t>
            </a:r>
          </a:p>
          <a:p>
            <a:pPr algn="just">
              <a:lnSpc>
                <a:spcPct val="100000"/>
              </a:lnSpc>
              <a:spcBef>
                <a:spcPts val="0"/>
              </a:spcBef>
            </a:pPr>
            <a:r>
              <a:rPr lang="en-US" sz="1800" dirty="0">
                <a:latin typeface="Arial Narrow" panose="020B0606020202030204" pitchFamily="34" charset="0"/>
              </a:rPr>
              <a:t>Article 36: Conditions for amending the articles of association
Article 37: Conditions for the dissolution of the association
Article 38: Limitation of the association's commitments to its assets only 
Article 39: Adoption of rules of procedure
Article 40: Jurisdiction to hear disputes
Article 41: Effective date of the articles</a:t>
            </a:r>
            <a:endParaRPr lang="fr-FR" sz="1800" dirty="0">
              <a:latin typeface="Arial Narrow" panose="020B0606020202030204" pitchFamily="34" charset="0"/>
            </a:endParaRPr>
          </a:p>
        </p:txBody>
      </p:sp>
      <p:pic>
        <p:nvPicPr>
          <p:cNvPr id="3" name="Image 2">
            <a:extLst>
              <a:ext uri="{FF2B5EF4-FFF2-40B4-BE49-F238E27FC236}">
                <a16:creationId xmlns:a16="http://schemas.microsoft.com/office/drawing/2014/main" id="{4233A98E-9703-A387-7CCC-9F49C9AF3CB9}"/>
              </a:ext>
            </a:extLst>
          </p:cNvPr>
          <p:cNvPicPr>
            <a:picLocks noChangeAspect="1"/>
          </p:cNvPicPr>
          <p:nvPr/>
        </p:nvPicPr>
        <p:blipFill rotWithShape="1">
          <a:blip r:embed="rId2"/>
          <a:srcRect r="48518"/>
          <a:stretch/>
        </p:blipFill>
        <p:spPr>
          <a:xfrm>
            <a:off x="7875524" y="2041615"/>
            <a:ext cx="3601138" cy="4371885"/>
          </a:xfrm>
          <a:prstGeom prst="rect">
            <a:avLst/>
          </a:prstGeom>
        </p:spPr>
      </p:pic>
    </p:spTree>
    <p:extLst>
      <p:ext uri="{BB962C8B-B14F-4D97-AF65-F5344CB8AC3E}">
        <p14:creationId xmlns:p14="http://schemas.microsoft.com/office/powerpoint/2010/main" val="3023051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B55D3E-CA2E-082C-385F-433DD92BFA1C}"/>
              </a:ext>
            </a:extLst>
          </p:cNvPr>
          <p:cNvPicPr>
            <a:picLocks noChangeAspect="1"/>
          </p:cNvPicPr>
          <p:nvPr/>
        </p:nvPicPr>
        <p:blipFill rotWithShape="1">
          <a:blip r:embed="rId2"/>
          <a:srcRect r="8115" b="12127"/>
          <a:stretch/>
        </p:blipFill>
        <p:spPr>
          <a:xfrm>
            <a:off x="5641452" y="2013200"/>
            <a:ext cx="6245747" cy="431927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Chapter 1.1 (6/8): </a:t>
            </a:r>
          </a:p>
          <a:p>
            <a:pPr lvl="0" algn="ctr">
              <a:lnSpc>
                <a:spcPct val="100000"/>
              </a:lnSpc>
              <a:spcBef>
                <a:spcPts val="0"/>
              </a:spcBef>
            </a:pPr>
            <a:r>
              <a:rPr lang="en-US" sz="5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 for creating an association</a:t>
            </a:r>
            <a:endParaRPr lang="fr-FR" sz="54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42107" y="1774371"/>
            <a:ext cx="6783979" cy="488768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kern="100" dirty="0">
                <a:latin typeface="Arial Narrow" panose="020B0606020202030204" pitchFamily="34" charset="0"/>
                <a:ea typeface="Calibri" panose="020F0502020204030204" pitchFamily="34" charset="0"/>
                <a:cs typeface="Times New Roman" panose="02020603050405020304" pitchFamily="18" charset="0"/>
              </a:rPr>
              <a:t>STRUCTURE OF THE ASSOCIATION'S INTERNAL REGULATIONS</a:t>
            </a:r>
          </a:p>
          <a:p>
            <a:pPr>
              <a:lnSpc>
                <a:spcPct val="100000"/>
              </a:lnSpc>
              <a:spcBef>
                <a:spcPts val="0"/>
              </a:spcBef>
            </a:pPr>
            <a:r>
              <a:rPr lang="en-US" sz="1800" dirty="0">
                <a:latin typeface="Arial Narrow" panose="020B0606020202030204" pitchFamily="34" charset="0"/>
              </a:rPr>
              <a:t>PREAMBLE
Article 1: Acronym and Logo
Article 2: Fiscal Year
Article 3: Admission of new members
Article 4: Resources of the Private Health Sector Platform
Article 5: Functioning of the General Assembly
Article 6: Convening of an extraordinary General Meeting
Article 7: Status and prerogatives of the persons sitting on the General Assembly
Article 8: Election of the Executive Board
Article 9: Functioning of the Executive Board
Article 9: Functioning of the Council 
Article 11: Rules for the delegation of responsibility
Article 12: Replacement of a member of the Executive Board
Article 13: Constitution of Standing Committees
Article 14: Functioning of the Standing Committees</a:t>
            </a:r>
            <a:endParaRPr lang="fr-FR" sz="1800" kern="100" dirty="0">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buFont typeface="Wingdings" panose="05000000000000000000" pitchFamily="2" charset="2"/>
              <a:buChar char="§"/>
            </a:pPr>
            <a:endParaRPr lang="fr-FR" sz="18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950291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2166</Words>
  <Application>Microsoft Office PowerPoint</Application>
  <PresentationFormat>Grand écran</PresentationFormat>
  <Paragraphs>120</Paragraphs>
  <Slides>21</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Arial</vt:lpstr>
      <vt:lpstr>Arial Narrow</vt:lpstr>
      <vt:lpstr>Calibri</vt:lpstr>
      <vt:lpstr>Impact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cp:lastModifiedBy>
  <cp:revision>21</cp:revision>
  <dcterms:modified xsi:type="dcterms:W3CDTF">2025-05-22T09:39:24Z</dcterms:modified>
</cp:coreProperties>
</file>