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70" r:id="rId3"/>
    <p:sldId id="260" r:id="rId4"/>
    <p:sldId id="264" r:id="rId5"/>
    <p:sldId id="275" r:id="rId6"/>
    <p:sldId id="278" r:id="rId7"/>
    <p:sldId id="279" r:id="rId8"/>
    <p:sldId id="280" r:id="rId9"/>
    <p:sldId id="276" r:id="rId10"/>
    <p:sldId id="281" r:id="rId11"/>
    <p:sldId id="277" r:id="rId12"/>
    <p:sldId id="271" r:id="rId13"/>
    <p:sldId id="287" r:id="rId14"/>
    <p:sldId id="284" r:id="rId15"/>
    <p:sldId id="283" r:id="rId16"/>
    <p:sldId id="285" r:id="rId17"/>
    <p:sldId id="286" r:id="rId18"/>
    <p:sldId id="288" r:id="rId19"/>
    <p:sldId id="274" r:id="rId20"/>
    <p:sldId id="289" r:id="rId21"/>
    <p:sldId id="290" r:id="rId22"/>
  </p:sldIdLst>
  <p:sldSz cx="12192000" cy="6858000"/>
  <p:notesSz cx="6858000" cy="9144000"/>
  <p:defaultTextStyle>
    <a:defPPr lvl="0">
      <a:defRPr lang="fr-FR"/>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94660"/>
  </p:normalViewPr>
  <p:slideViewPr>
    <p:cSldViewPr snapToGrid="0">
      <p:cViewPr varScale="1">
        <p:scale>
          <a:sx n="67" d="100"/>
          <a:sy n="67" d="100"/>
        </p:scale>
        <p:origin x="56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3557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245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9951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313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87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3800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819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691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049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1060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3644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4256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333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3048000" y="1530258"/>
            <a:ext cx="8045824" cy="29610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a:p>
        </p:txBody>
      </p:sp>
      <p:sp>
        <p:nvSpPr>
          <p:cNvPr id="7" name="ZoneTexte 6"/>
          <p:cNvSpPr txBox="1"/>
          <p:nvPr/>
        </p:nvSpPr>
        <p:spPr>
          <a:xfrm>
            <a:off x="2865043" y="502464"/>
            <a:ext cx="5820937" cy="707886"/>
          </a:xfrm>
          <a:prstGeom prst="rect">
            <a:avLst/>
          </a:prstGeom>
          <a:noFill/>
        </p:spPr>
        <p:txBody>
          <a:bodyPr wrap="square" rtlCol="0">
            <a:spAutoFit/>
          </a:bodyPr>
          <a:lstStyle/>
          <a:p>
            <a:pPr algn="ctr"/>
            <a:r>
              <a:rPr lang="fr-FR" sz="2000" b="1" kern="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Développement Organisationnel dans un contexte d’Organisation de la Société Civile Internationale (OSCI)</a:t>
            </a:r>
            <a:endParaRPr lang="fr-FR" sz="2000" dirty="0">
              <a:latin typeface="+mj-lt"/>
            </a:endParaRPr>
          </a:p>
        </p:txBody>
      </p:sp>
      <p:sp>
        <p:nvSpPr>
          <p:cNvPr id="2" name="ZoneTexte 1">
            <a:extLst>
              <a:ext uri="{FF2B5EF4-FFF2-40B4-BE49-F238E27FC236}">
                <a16:creationId xmlns:a16="http://schemas.microsoft.com/office/drawing/2014/main" id="{07D2F201-E09A-CAC6-F24B-C3B4D24D1056}"/>
              </a:ext>
            </a:extLst>
          </p:cNvPr>
          <p:cNvSpPr txBox="1"/>
          <p:nvPr/>
        </p:nvSpPr>
        <p:spPr>
          <a:xfrm>
            <a:off x="1668802" y="2095033"/>
            <a:ext cx="8854396" cy="862352"/>
          </a:xfrm>
          <a:prstGeom prst="rect">
            <a:avLst/>
          </a:prstGeom>
          <a:noFill/>
        </p:spPr>
        <p:txBody>
          <a:bodyPr wrap="square" rtlCol="0">
            <a:spAutoFit/>
          </a:bodyPr>
          <a:lstStyle/>
          <a:p>
            <a:pPr algn="ctr">
              <a:lnSpc>
                <a:spcPct val="107000"/>
              </a:lnSpc>
              <a:spcAft>
                <a:spcPts val="800"/>
              </a:spcAft>
            </a:pPr>
            <a:r>
              <a:rPr lang="fr-FR" sz="2400" b="1" kern="0"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F</a:t>
            </a:r>
            <a:r>
              <a:rPr lang="fr-FR" sz="2400" b="1" kern="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ormation des Responsables des Organisations Membres de la FOASPS en gestion des Associations et Développement Organisationnel (DO)</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0F5D59B5-8FF4-A3A4-1F20-335EB26FE41E}"/>
              </a:ext>
            </a:extLst>
          </p:cNvPr>
          <p:cNvSpPr txBox="1"/>
          <p:nvPr/>
        </p:nvSpPr>
        <p:spPr>
          <a:xfrm>
            <a:off x="1" y="3139127"/>
            <a:ext cx="12191999" cy="1781666"/>
          </a:xfrm>
          <a:prstGeom prst="rect">
            <a:avLst/>
          </a:prstGeom>
          <a:solidFill>
            <a:schemeClr val="accent2">
              <a:lumMod val="75000"/>
            </a:schemeClr>
          </a:solidFill>
        </p:spPr>
        <p:txBody>
          <a:bodyPr wrap="square" rtlCol="0">
            <a:spAutoFit/>
          </a:bodyPr>
          <a:lstStyle/>
          <a:p>
            <a:endParaRPr lang="fr-FR" dirty="0"/>
          </a:p>
        </p:txBody>
      </p:sp>
      <p:sp>
        <p:nvSpPr>
          <p:cNvPr id="11" name="ZoneTexte 10">
            <a:extLst>
              <a:ext uri="{FF2B5EF4-FFF2-40B4-BE49-F238E27FC236}">
                <a16:creationId xmlns:a16="http://schemas.microsoft.com/office/drawing/2014/main" id="{EBA872D3-4E45-1897-31F0-4FDE7FBBE503}"/>
              </a:ext>
            </a:extLst>
          </p:cNvPr>
          <p:cNvSpPr txBox="1"/>
          <p:nvPr/>
        </p:nvSpPr>
        <p:spPr>
          <a:xfrm>
            <a:off x="300038" y="3302372"/>
            <a:ext cx="11644311" cy="1692771"/>
          </a:xfrm>
          <a:prstGeom prst="rect">
            <a:avLst/>
          </a:prstGeom>
          <a:noFill/>
        </p:spPr>
        <p:txBody>
          <a:bodyPr wrap="square" rtlCol="0">
            <a:spAutoFit/>
          </a:bodyPr>
          <a:lstStyle/>
          <a:p>
            <a:pPr algn="ctr"/>
            <a:r>
              <a:rPr lang="fr-FR" sz="2800" b="1" dirty="0">
                <a:solidFill>
                  <a:schemeClr val="bg1"/>
                </a:solidFill>
                <a:latin typeface="Arial Narrow" panose="020B0606020202030204" pitchFamily="34" charset="0"/>
              </a:rPr>
              <a:t>Module 1 :  </a:t>
            </a:r>
          </a:p>
          <a:p>
            <a:pPr algn="ctr"/>
            <a:r>
              <a:rPr lang="fr-FR" sz="4400" b="1" dirty="0">
                <a:solidFill>
                  <a:schemeClr val="bg1"/>
                </a:solidFill>
                <a:latin typeface="Arial Narrow" panose="020B0606020202030204" pitchFamily="34" charset="0"/>
              </a:rPr>
              <a:t>Gestion Administrative de l’association</a:t>
            </a:r>
          </a:p>
          <a:p>
            <a:pPr algn="ctr"/>
            <a:r>
              <a:rPr lang="fr-FR" sz="2800" b="1" dirty="0">
                <a:solidFill>
                  <a:schemeClr val="bg1"/>
                </a:solidFill>
                <a:latin typeface="Arial Narrow" panose="020B0606020202030204" pitchFamily="34" charset="0"/>
              </a:rPr>
              <a:t>(Webinaire 1)</a:t>
            </a:r>
          </a:p>
        </p:txBody>
      </p:sp>
    </p:spTree>
    <p:extLst>
      <p:ext uri="{BB962C8B-B14F-4D97-AF65-F5344CB8AC3E}">
        <p14:creationId xmlns:p14="http://schemas.microsoft.com/office/powerpoint/2010/main" val="2466630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1.1 (7/8) : </a:t>
            </a:r>
          </a:p>
          <a:p>
            <a:pPr lvl="0" algn="ctr">
              <a:lnSpc>
                <a:spcPct val="100000"/>
              </a:lnSpc>
              <a:spcBef>
                <a:spcPts val="0"/>
              </a:spcBef>
            </a:pPr>
            <a:r>
              <a:rPr lang="fr-FR" sz="5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a:t>
            </a:r>
            <a:r>
              <a:rPr lang="fr-FR" sz="5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rocessus de création d’une association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542108" y="1865376"/>
            <a:ext cx="6946828" cy="459068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2000" b="1" kern="100" dirty="0">
                <a:latin typeface="Arial Narrow" panose="020B0606020202030204" pitchFamily="34" charset="0"/>
                <a:ea typeface="Calibri" panose="020F0502020204030204" pitchFamily="34" charset="0"/>
                <a:cs typeface="Times New Roman" panose="02020603050405020304" pitchFamily="18" charset="0"/>
              </a:rPr>
              <a:t>STRUCTURE DU RÈGLEMENT INTÉRIEUR DE L’ASSOCIATION</a:t>
            </a:r>
          </a:p>
          <a:p>
            <a:pPr>
              <a:lnSpc>
                <a:spcPct val="100000"/>
              </a:lnSpc>
              <a:spcBef>
                <a:spcPts val="0"/>
              </a:spcBef>
            </a:pPr>
            <a:r>
              <a:rPr lang="fr-FR" sz="1800" kern="100" dirty="0">
                <a:latin typeface="Arial Narrow" panose="020B0606020202030204" pitchFamily="34" charset="0"/>
                <a:ea typeface="Calibri" panose="020F0502020204030204" pitchFamily="34" charset="0"/>
                <a:cs typeface="Times New Roman" panose="02020603050405020304" pitchFamily="18" charset="0"/>
              </a:rPr>
              <a:t>Article 15 : Bureaux des Commissions Permanentes</a:t>
            </a:r>
          </a:p>
          <a:p>
            <a:pPr>
              <a:lnSpc>
                <a:spcPct val="100000"/>
              </a:lnSpc>
              <a:spcBef>
                <a:spcPts val="0"/>
              </a:spcBef>
            </a:pPr>
            <a:r>
              <a:rPr lang="fr-FR" sz="1800" kern="100" dirty="0">
                <a:latin typeface="Arial Narrow" panose="020B0606020202030204" pitchFamily="34" charset="0"/>
                <a:ea typeface="Calibri" panose="020F0502020204030204" pitchFamily="34" charset="0"/>
                <a:cs typeface="Times New Roman" panose="02020603050405020304" pitchFamily="18" charset="0"/>
              </a:rPr>
              <a:t>Article 16 : Ressources des Commissions Permanentes</a:t>
            </a:r>
          </a:p>
          <a:p>
            <a:pPr>
              <a:lnSpc>
                <a:spcPct val="100000"/>
              </a:lnSpc>
              <a:spcBef>
                <a:spcPts val="0"/>
              </a:spcBef>
            </a:pPr>
            <a:r>
              <a:rPr lang="fr-FR" sz="1800" kern="100" dirty="0">
                <a:latin typeface="Arial Narrow" panose="020B0606020202030204" pitchFamily="34" charset="0"/>
                <a:ea typeface="Calibri" panose="020F0502020204030204" pitchFamily="34" charset="0"/>
                <a:cs typeface="Times New Roman" panose="02020603050405020304" pitchFamily="18" charset="0"/>
              </a:rPr>
              <a:t>Article 17 : Fonctionnement des Comités Consultatifs techniques :</a:t>
            </a:r>
          </a:p>
          <a:p>
            <a:pPr>
              <a:lnSpc>
                <a:spcPct val="100000"/>
              </a:lnSpc>
              <a:spcBef>
                <a:spcPts val="0"/>
              </a:spcBef>
            </a:pPr>
            <a:r>
              <a:rPr lang="fr-FR" sz="1800" kern="100" dirty="0">
                <a:latin typeface="Arial Narrow" panose="020B0606020202030204" pitchFamily="34" charset="0"/>
                <a:ea typeface="Calibri" panose="020F0502020204030204" pitchFamily="34" charset="0"/>
                <a:cs typeface="Times New Roman" panose="02020603050405020304" pitchFamily="18" charset="0"/>
              </a:rPr>
              <a:t>Article 18 : Attributions, fonctionnement et moyens du Secrétariat Administratif</a:t>
            </a:r>
          </a:p>
          <a:p>
            <a:pPr>
              <a:lnSpc>
                <a:spcPct val="100000"/>
              </a:lnSpc>
              <a:spcBef>
                <a:spcPts val="0"/>
              </a:spcBef>
            </a:pPr>
            <a:r>
              <a:rPr lang="fr-FR" sz="1800" kern="100" dirty="0">
                <a:latin typeface="Arial Narrow" panose="020B0606020202030204" pitchFamily="34" charset="0"/>
                <a:ea typeface="Calibri" panose="020F0502020204030204" pitchFamily="34" charset="0"/>
                <a:cs typeface="Times New Roman" panose="02020603050405020304" pitchFamily="18" charset="0"/>
              </a:rPr>
              <a:t>Article 19 : Recrutement du Secrétaire Administratif</a:t>
            </a:r>
          </a:p>
          <a:p>
            <a:pPr>
              <a:lnSpc>
                <a:spcPct val="100000"/>
              </a:lnSpc>
              <a:spcBef>
                <a:spcPts val="0"/>
              </a:spcBef>
            </a:pPr>
            <a:r>
              <a:rPr lang="fr-FR" sz="1800" kern="100" dirty="0">
                <a:latin typeface="Arial Narrow" panose="020B0606020202030204" pitchFamily="34" charset="0"/>
                <a:ea typeface="Calibri" panose="020F0502020204030204" pitchFamily="34" charset="0"/>
                <a:cs typeface="Times New Roman" panose="02020603050405020304" pitchFamily="18" charset="0"/>
              </a:rPr>
              <a:t>Article 20 : Contrat de performance du Secrétaire Administratif</a:t>
            </a:r>
          </a:p>
          <a:p>
            <a:pPr>
              <a:lnSpc>
                <a:spcPct val="100000"/>
              </a:lnSpc>
              <a:spcBef>
                <a:spcPts val="0"/>
              </a:spcBef>
            </a:pPr>
            <a:r>
              <a:rPr lang="fr-FR" sz="1800" kern="100" dirty="0">
                <a:latin typeface="Arial Narrow" panose="020B0606020202030204" pitchFamily="34" charset="0"/>
                <a:ea typeface="Calibri" panose="020F0502020204030204" pitchFamily="34" charset="0"/>
                <a:cs typeface="Times New Roman" panose="02020603050405020304" pitchFamily="18" charset="0"/>
              </a:rPr>
              <a:t>Article 21 : Attributions, fonctionnement et moyens des antennes régionales </a:t>
            </a:r>
          </a:p>
          <a:p>
            <a:pPr>
              <a:lnSpc>
                <a:spcPct val="100000"/>
              </a:lnSpc>
              <a:spcBef>
                <a:spcPts val="0"/>
              </a:spcBef>
            </a:pPr>
            <a:r>
              <a:rPr lang="fr-FR" sz="1800" kern="100" dirty="0">
                <a:latin typeface="Arial Narrow" panose="020B0606020202030204" pitchFamily="34" charset="0"/>
                <a:ea typeface="Calibri" panose="020F0502020204030204" pitchFamily="34" charset="0"/>
                <a:cs typeface="Times New Roman" panose="02020603050405020304" pitchFamily="18" charset="0"/>
              </a:rPr>
              <a:t>Article 22 : Règles de solidarité au sein de la Plateforme</a:t>
            </a:r>
          </a:p>
          <a:p>
            <a:pPr>
              <a:lnSpc>
                <a:spcPct val="100000"/>
              </a:lnSpc>
              <a:spcBef>
                <a:spcPts val="0"/>
              </a:spcBef>
            </a:pPr>
            <a:r>
              <a:rPr lang="fr-FR" sz="1800" kern="100" dirty="0">
                <a:latin typeface="Arial Narrow" panose="020B0606020202030204" pitchFamily="34" charset="0"/>
                <a:ea typeface="Calibri" panose="020F0502020204030204" pitchFamily="34" charset="0"/>
                <a:cs typeface="Times New Roman" panose="02020603050405020304" pitchFamily="18" charset="0"/>
              </a:rPr>
              <a:t>Article 23 : Perte de la qualité de membre</a:t>
            </a:r>
          </a:p>
          <a:p>
            <a:pPr>
              <a:lnSpc>
                <a:spcPct val="100000"/>
              </a:lnSpc>
              <a:spcBef>
                <a:spcPts val="0"/>
              </a:spcBef>
            </a:pPr>
            <a:r>
              <a:rPr lang="fr-FR" sz="1800" kern="100" dirty="0">
                <a:latin typeface="Arial Narrow" panose="020B0606020202030204" pitchFamily="34" charset="0"/>
                <a:ea typeface="Calibri" panose="020F0502020204030204" pitchFamily="34" charset="0"/>
                <a:cs typeface="Times New Roman" panose="02020603050405020304" pitchFamily="18" charset="0"/>
              </a:rPr>
              <a:t>Article 24 : Suspension, blâme et radiation</a:t>
            </a:r>
          </a:p>
          <a:p>
            <a:pPr>
              <a:lnSpc>
                <a:spcPct val="100000"/>
              </a:lnSpc>
              <a:spcBef>
                <a:spcPts val="0"/>
              </a:spcBef>
            </a:pPr>
            <a:r>
              <a:rPr lang="fr-FR" sz="1800" kern="100" dirty="0">
                <a:latin typeface="Arial Narrow" panose="020B0606020202030204" pitchFamily="34" charset="0"/>
                <a:ea typeface="Calibri" panose="020F0502020204030204" pitchFamily="34" charset="0"/>
                <a:cs typeface="Times New Roman" panose="02020603050405020304" pitchFamily="18" charset="0"/>
              </a:rPr>
              <a:t>Article 25 : Démission d'un membre</a:t>
            </a:r>
          </a:p>
          <a:p>
            <a:pPr>
              <a:lnSpc>
                <a:spcPct val="100000"/>
              </a:lnSpc>
              <a:spcBef>
                <a:spcPts val="0"/>
              </a:spcBef>
            </a:pPr>
            <a:r>
              <a:rPr lang="fr-FR" sz="1800" kern="100" dirty="0">
                <a:latin typeface="Arial Narrow" panose="020B0606020202030204" pitchFamily="34" charset="0"/>
                <a:ea typeface="Calibri" panose="020F0502020204030204" pitchFamily="34" charset="0"/>
                <a:cs typeface="Times New Roman" panose="02020603050405020304" pitchFamily="18" charset="0"/>
              </a:rPr>
              <a:t>Article 26 : L'exclusion</a:t>
            </a:r>
          </a:p>
          <a:p>
            <a:pPr>
              <a:lnSpc>
                <a:spcPct val="100000"/>
              </a:lnSpc>
              <a:spcBef>
                <a:spcPts val="0"/>
              </a:spcBef>
            </a:pPr>
            <a:r>
              <a:rPr lang="fr-FR" sz="1800" kern="100" dirty="0">
                <a:latin typeface="Arial Narrow" panose="020B0606020202030204" pitchFamily="34" charset="0"/>
                <a:ea typeface="Calibri" panose="020F0502020204030204" pitchFamily="34" charset="0"/>
                <a:cs typeface="Times New Roman" panose="02020603050405020304" pitchFamily="18" charset="0"/>
              </a:rPr>
              <a:t>Article 27 : Règlement des conflits et litiges</a:t>
            </a:r>
          </a:p>
          <a:p>
            <a:pPr>
              <a:lnSpc>
                <a:spcPct val="100000"/>
              </a:lnSpc>
              <a:spcBef>
                <a:spcPts val="0"/>
              </a:spcBef>
            </a:pPr>
            <a:r>
              <a:rPr lang="fr-FR" sz="1800" kern="100" dirty="0">
                <a:latin typeface="Arial Narrow" panose="020B0606020202030204" pitchFamily="34" charset="0"/>
                <a:ea typeface="Calibri" panose="020F0502020204030204" pitchFamily="34" charset="0"/>
                <a:cs typeface="Times New Roman" panose="02020603050405020304" pitchFamily="18" charset="0"/>
              </a:rPr>
              <a:t>Article 28 : Modification et amendement</a:t>
            </a:r>
          </a:p>
          <a:p>
            <a:pPr>
              <a:lnSpc>
                <a:spcPct val="100000"/>
              </a:lnSpc>
              <a:spcBef>
                <a:spcPts val="0"/>
              </a:spcBef>
            </a:pPr>
            <a:r>
              <a:rPr lang="fr-FR" sz="1800" kern="100" dirty="0">
                <a:latin typeface="Arial Narrow" panose="020B0606020202030204" pitchFamily="34" charset="0"/>
                <a:ea typeface="Calibri" panose="020F0502020204030204" pitchFamily="34" charset="0"/>
                <a:cs typeface="Times New Roman" panose="02020603050405020304" pitchFamily="18" charset="0"/>
              </a:rPr>
              <a:t>Article 29 : Dispositions transitoires</a:t>
            </a:r>
          </a:p>
          <a:p>
            <a:pPr>
              <a:lnSpc>
                <a:spcPct val="100000"/>
              </a:lnSpc>
              <a:spcBef>
                <a:spcPts val="0"/>
              </a:spcBef>
              <a:buFont typeface="Wingdings" panose="05000000000000000000" pitchFamily="2" charset="2"/>
              <a:buChar char="§"/>
            </a:pPr>
            <a:endParaRPr lang="fr-FR" sz="1800" kern="100" dirty="0">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buFont typeface="Wingdings" panose="05000000000000000000" pitchFamily="2" charset="2"/>
              <a:buChar char="§"/>
            </a:pPr>
            <a:endParaRPr lang="fr-FR" sz="18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C6EB3EDC-0FAF-D04B-A882-529E37DE7631}"/>
              </a:ext>
            </a:extLst>
          </p:cNvPr>
          <p:cNvPicPr>
            <a:picLocks noChangeAspect="1"/>
          </p:cNvPicPr>
          <p:nvPr/>
        </p:nvPicPr>
        <p:blipFill>
          <a:blip r:embed="rId2"/>
          <a:stretch>
            <a:fillRect/>
          </a:stretch>
        </p:blipFill>
        <p:spPr>
          <a:xfrm>
            <a:off x="7488936" y="1865376"/>
            <a:ext cx="4090771" cy="4590686"/>
          </a:xfrm>
          <a:prstGeom prst="rect">
            <a:avLst/>
          </a:prstGeom>
        </p:spPr>
      </p:pic>
    </p:spTree>
    <p:extLst>
      <p:ext uri="{BB962C8B-B14F-4D97-AF65-F5344CB8AC3E}">
        <p14:creationId xmlns:p14="http://schemas.microsoft.com/office/powerpoint/2010/main" val="1010969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1.1 (8/8) : </a:t>
            </a:r>
          </a:p>
          <a:p>
            <a:pPr lvl="0" algn="ctr">
              <a:lnSpc>
                <a:spcPct val="100000"/>
              </a:lnSpc>
              <a:spcBef>
                <a:spcPts val="0"/>
              </a:spcBef>
            </a:pPr>
            <a:r>
              <a:rPr lang="fr-FR" sz="5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a:t>
            </a:r>
            <a:r>
              <a:rPr lang="fr-FR" sz="5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rocessus de création d’une association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542108" y="1746504"/>
            <a:ext cx="7888660" cy="491032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2200" b="1" kern="100" dirty="0">
                <a:latin typeface="Arial Narrow" panose="020B0606020202030204" pitchFamily="34" charset="0"/>
                <a:ea typeface="Calibri" panose="020F0502020204030204" pitchFamily="34" charset="0"/>
                <a:cs typeface="Times New Roman" panose="02020603050405020304" pitchFamily="18" charset="0"/>
              </a:rPr>
              <a:t>DIFFÉRENCE ENTRE LES STATUTS ET LE RÈGLEMENT INTÉRIEUR</a:t>
            </a:r>
          </a:p>
          <a:p>
            <a:pPr>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Les statuts sont déposés auprès de l’administration et donc devrait contenir des dispositions d’ordre général qui ne risquent pas de changer tous les trois ans</a:t>
            </a:r>
          </a:p>
          <a:p>
            <a:pPr>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Toutes modifications des statuts doivent être portées à la connaissance de l’administration qui à priori en vérifie la constitutionalité</a:t>
            </a:r>
          </a:p>
          <a:p>
            <a:pPr>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Le règlement intérieur n’est pas soumis à l’administration et peut être modifié si nécessaire sans souffrir de quelques contraintes administratives </a:t>
            </a:r>
          </a:p>
          <a:p>
            <a:pPr>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Le règlement intérieur ne doit pas reprendre les articles des statuts, mais les opérationnalise en développant les conditions de mise en œuvre </a:t>
            </a:r>
          </a:p>
          <a:p>
            <a:pPr>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Les modèles fournis dans le manuel des participants (Modèle proposé par le ministère de l’intérieur du Togo) donnent plus de détails sur ce que doit contenir les statuts et le règlement intérieur</a:t>
            </a:r>
          </a:p>
        </p:txBody>
      </p:sp>
      <p:pic>
        <p:nvPicPr>
          <p:cNvPr id="2" name="Image 1">
            <a:extLst>
              <a:ext uri="{FF2B5EF4-FFF2-40B4-BE49-F238E27FC236}">
                <a16:creationId xmlns:a16="http://schemas.microsoft.com/office/drawing/2014/main" id="{4846D8C0-146B-A0B1-8F40-AEEDCE3A4CF2}"/>
              </a:ext>
            </a:extLst>
          </p:cNvPr>
          <p:cNvPicPr>
            <a:picLocks noChangeAspect="1"/>
          </p:cNvPicPr>
          <p:nvPr/>
        </p:nvPicPr>
        <p:blipFill rotWithShape="1">
          <a:blip r:embed="rId2"/>
          <a:srcRect l="10404" r="9677"/>
          <a:stretch/>
        </p:blipFill>
        <p:spPr>
          <a:xfrm>
            <a:off x="8430768" y="2074418"/>
            <a:ext cx="3400167" cy="4254500"/>
          </a:xfrm>
          <a:prstGeom prst="rect">
            <a:avLst/>
          </a:prstGeom>
        </p:spPr>
      </p:pic>
    </p:spTree>
    <p:extLst>
      <p:ext uri="{BB962C8B-B14F-4D97-AF65-F5344CB8AC3E}">
        <p14:creationId xmlns:p14="http://schemas.microsoft.com/office/powerpoint/2010/main" val="2244056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3551" y="512063"/>
            <a:ext cx="11864898" cy="8412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4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1.2 : Gestion de l’effectif (1/7)</a:t>
            </a:r>
            <a:endPar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24608" y="2177253"/>
            <a:ext cx="6303192" cy="403304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3600" b="1" dirty="0">
                <a:latin typeface="Arial Narrow" panose="020B0606020202030204" pitchFamily="34" charset="0"/>
                <a:cs typeface="Times New Roman" panose="02020603050405020304" pitchFamily="18" charset="0"/>
              </a:rPr>
              <a:t>Objectif de cette composante :</a:t>
            </a:r>
          </a:p>
          <a:p>
            <a:pPr marL="0" indent="0">
              <a:lnSpc>
                <a:spcPct val="100000"/>
              </a:lnSpc>
              <a:spcBef>
                <a:spcPts val="0"/>
              </a:spcBef>
              <a:buNone/>
            </a:pPr>
            <a:r>
              <a:rPr lang="fr-FR" sz="3600" dirty="0">
                <a:latin typeface="Arial Narrow" panose="020B0606020202030204" pitchFamily="34" charset="0"/>
                <a:cs typeface="Times New Roman" panose="02020603050405020304" pitchFamily="18" charset="0"/>
              </a:rPr>
              <a:t>Permettre aux participants de s’équiper pour :</a:t>
            </a:r>
          </a:p>
          <a:p>
            <a:pPr lvl="0">
              <a:lnSpc>
                <a:spcPct val="100000"/>
              </a:lnSpc>
              <a:spcBef>
                <a:spcPts val="0"/>
              </a:spcBef>
            </a:pPr>
            <a:r>
              <a:rPr lang="fr-FR" sz="3600" dirty="0">
                <a:latin typeface="Arial Narrow" panose="020B0606020202030204" pitchFamily="34" charset="0"/>
                <a:cs typeface="Times New Roman" panose="02020603050405020304" pitchFamily="18" charset="0"/>
              </a:rPr>
              <a:t>Assurer la croissance et le maintien de leurs effectifs </a:t>
            </a:r>
          </a:p>
          <a:p>
            <a:pPr>
              <a:lnSpc>
                <a:spcPct val="100000"/>
              </a:lnSpc>
              <a:spcBef>
                <a:spcPts val="0"/>
              </a:spcBef>
            </a:pPr>
            <a:r>
              <a:rPr lang="fr-FR" sz="3600" dirty="0">
                <a:latin typeface="Arial Narrow" panose="020B0606020202030204" pitchFamily="34" charset="0"/>
                <a:cs typeface="Times New Roman" panose="02020603050405020304" pitchFamily="18" charset="0"/>
              </a:rPr>
              <a:t>Renforcer l’adhésion des membres aux services de l’association</a:t>
            </a:r>
          </a:p>
          <a:p>
            <a:pPr>
              <a:lnSpc>
                <a:spcPct val="100000"/>
              </a:lnSpc>
              <a:spcBef>
                <a:spcPts val="0"/>
              </a:spcBef>
              <a:buFont typeface="Wingdings" panose="05000000000000000000" pitchFamily="2" charset="2"/>
              <a:buChar char="§"/>
            </a:pPr>
            <a:endParaRPr lang="fr-FR" sz="36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334E9E6B-9B3E-E9E0-7C2E-A3E4779573B1}"/>
              </a:ext>
            </a:extLst>
          </p:cNvPr>
          <p:cNvPicPr>
            <a:picLocks noChangeAspect="1"/>
          </p:cNvPicPr>
          <p:nvPr/>
        </p:nvPicPr>
        <p:blipFill rotWithShape="1">
          <a:blip r:embed="rId2"/>
          <a:srcRect l="3497" r="8556"/>
          <a:stretch/>
        </p:blipFill>
        <p:spPr>
          <a:xfrm>
            <a:off x="6527800" y="2177252"/>
            <a:ext cx="5364312" cy="4033047"/>
          </a:xfrm>
          <a:prstGeom prst="rect">
            <a:avLst/>
          </a:prstGeom>
        </p:spPr>
      </p:pic>
    </p:spTree>
    <p:extLst>
      <p:ext uri="{BB962C8B-B14F-4D97-AF65-F5344CB8AC3E}">
        <p14:creationId xmlns:p14="http://schemas.microsoft.com/office/powerpoint/2010/main" val="1002989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2E467C8-DCDF-E9B5-84D1-26B4C1580BEF}"/>
              </a:ext>
            </a:extLst>
          </p:cNvPr>
          <p:cNvPicPr>
            <a:picLocks noChangeAspect="1"/>
          </p:cNvPicPr>
          <p:nvPr/>
        </p:nvPicPr>
        <p:blipFill>
          <a:blip r:embed="rId2"/>
          <a:stretch>
            <a:fillRect/>
          </a:stretch>
        </p:blipFill>
        <p:spPr>
          <a:xfrm>
            <a:off x="6926796" y="1907540"/>
            <a:ext cx="5101653" cy="4690871"/>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3551" y="438911"/>
            <a:ext cx="11864898" cy="9144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4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2.2 : Gestion de l’effectif (2/7) </a:t>
            </a:r>
            <a:endPar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78672" y="1907540"/>
            <a:ext cx="7029124" cy="469087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b="1" dirty="0">
                <a:latin typeface="Arial Narrow" panose="020B0606020202030204" pitchFamily="34" charset="0"/>
                <a:cs typeface="Times New Roman" panose="02020603050405020304" pitchFamily="18" charset="0"/>
              </a:rPr>
              <a:t>Parlons peu, mais parlons bien ? </a:t>
            </a:r>
            <a:endParaRPr lang="fr-FR" sz="1000" kern="100" dirty="0">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pPr>
            <a:r>
              <a:rPr lang="fr-FR" dirty="0">
                <a:latin typeface="Arial Narrow" panose="020B0606020202030204" pitchFamily="34" charset="0"/>
              </a:rPr>
              <a:t>Quels sont les articles de vos statuts et règlement Intérieur qui donnent des indications sur la convivialité entre les membres ?</a:t>
            </a:r>
          </a:p>
          <a:p>
            <a:pPr>
              <a:lnSpc>
                <a:spcPct val="100000"/>
              </a:lnSpc>
              <a:spcBef>
                <a:spcPts val="0"/>
              </a:spcBef>
            </a:pPr>
            <a:r>
              <a:rPr lang="fr-FR" dirty="0">
                <a:latin typeface="Arial Narrow" panose="020B0606020202030204" pitchFamily="34" charset="0"/>
              </a:rPr>
              <a:t>Quelles sont les activités que vous menez dans le sens du développement des bonnes relations entre les membres ?</a:t>
            </a:r>
          </a:p>
          <a:p>
            <a:pPr>
              <a:lnSpc>
                <a:spcPct val="100000"/>
              </a:lnSpc>
              <a:spcBef>
                <a:spcPts val="0"/>
              </a:spcBef>
            </a:pPr>
            <a:r>
              <a:rPr lang="fr-FR" dirty="0">
                <a:latin typeface="Arial Narrow" panose="020B0606020202030204" pitchFamily="34" charset="0"/>
              </a:rPr>
              <a:t>Que pouvons-nous faire différemment pour fidéliser les membres de nos bureaux et asseoir une véritable convivialité ?</a:t>
            </a:r>
          </a:p>
        </p:txBody>
      </p:sp>
    </p:spTree>
    <p:extLst>
      <p:ext uri="{BB962C8B-B14F-4D97-AF65-F5344CB8AC3E}">
        <p14:creationId xmlns:p14="http://schemas.microsoft.com/office/powerpoint/2010/main" val="3663524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3551" y="62753"/>
            <a:ext cx="11864898" cy="14291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4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1.2 : Gestion de l’effectif (3/7) : </a:t>
            </a:r>
          </a:p>
          <a:p>
            <a:pPr lvl="0" algn="ctr">
              <a:lnSpc>
                <a:spcPct val="100000"/>
              </a:lnSpc>
              <a:spcBef>
                <a:spcPts val="0"/>
              </a:spcBef>
            </a:pPr>
            <a:r>
              <a:rPr lang="fr-FR" sz="3600" b="1" dirty="0">
                <a:solidFill>
                  <a:schemeClr val="bg1"/>
                </a:solidFill>
                <a:latin typeface="Arial Narrow" panose="020B0604020202020204" pitchFamily="34" charset="0"/>
                <a:cs typeface="Arial Narrow" panose="020B0604020202020204" pitchFamily="34" charset="0"/>
              </a:rPr>
              <a:t>MODELE DE MOTIVATION DES MEMBRES</a:t>
            </a:r>
            <a:endParaRPr lang="fr-FR" sz="36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2" name="Oval 2">
            <a:extLst>
              <a:ext uri="{FF2B5EF4-FFF2-40B4-BE49-F238E27FC236}">
                <a16:creationId xmlns:a16="http://schemas.microsoft.com/office/drawing/2014/main" id="{A08B4EF5-C833-2D72-1FC2-64E0F0420763}"/>
              </a:ext>
            </a:extLst>
          </p:cNvPr>
          <p:cNvSpPr>
            <a:spLocks noChangeArrowheads="1"/>
          </p:cNvSpPr>
          <p:nvPr/>
        </p:nvSpPr>
        <p:spPr bwMode="auto">
          <a:xfrm>
            <a:off x="2716213" y="2482533"/>
            <a:ext cx="2133600" cy="1447800"/>
          </a:xfrm>
          <a:prstGeom prst="ellipse">
            <a:avLst/>
          </a:prstGeom>
          <a:solidFill>
            <a:schemeClr val="accent5">
              <a:lumMod val="60000"/>
              <a:lumOff val="40000"/>
            </a:schemeClr>
          </a:solidFill>
          <a:ln w="28575">
            <a:solidFill>
              <a:schemeClr val="tx1"/>
            </a:solidFill>
            <a:round/>
            <a:headEnd/>
            <a:tailEnd/>
          </a:ln>
          <a:effectLst>
            <a:outerShdw dist="107763" dir="8100000" algn="ctr" rotWithShape="0">
              <a:schemeClr val="bg2"/>
            </a:outerShdw>
          </a:effectLst>
        </p:spPr>
        <p:txBody>
          <a:bodyPr wrap="none" anchor="ctr"/>
          <a:lstStyle/>
          <a:p>
            <a:pPr>
              <a:defRPr/>
            </a:pPr>
            <a:endParaRPr lang="fr-FR">
              <a:latin typeface="Arial" charset="0"/>
            </a:endParaRPr>
          </a:p>
        </p:txBody>
      </p:sp>
      <p:sp>
        <p:nvSpPr>
          <p:cNvPr id="3" name="Oval 3">
            <a:extLst>
              <a:ext uri="{FF2B5EF4-FFF2-40B4-BE49-F238E27FC236}">
                <a16:creationId xmlns:a16="http://schemas.microsoft.com/office/drawing/2014/main" id="{5891E556-D0B9-893F-E406-FA8129AB0ACB}"/>
              </a:ext>
            </a:extLst>
          </p:cNvPr>
          <p:cNvSpPr>
            <a:spLocks noChangeArrowheads="1"/>
          </p:cNvSpPr>
          <p:nvPr/>
        </p:nvSpPr>
        <p:spPr bwMode="auto">
          <a:xfrm>
            <a:off x="2640013" y="4408869"/>
            <a:ext cx="2209800" cy="1447800"/>
          </a:xfrm>
          <a:prstGeom prst="ellipse">
            <a:avLst/>
          </a:prstGeom>
          <a:solidFill>
            <a:schemeClr val="accent5">
              <a:lumMod val="60000"/>
              <a:lumOff val="40000"/>
            </a:schemeClr>
          </a:solidFill>
          <a:ln w="28575">
            <a:solidFill>
              <a:schemeClr val="tx1"/>
            </a:solidFill>
            <a:round/>
            <a:headEnd/>
            <a:tailEnd/>
          </a:ln>
          <a:effectLst>
            <a:outerShdw dist="107763" dir="8100000" algn="ctr" rotWithShape="0">
              <a:schemeClr val="bg2"/>
            </a:outerShdw>
          </a:effectLst>
        </p:spPr>
        <p:txBody>
          <a:bodyPr wrap="none" anchor="ctr"/>
          <a:lstStyle/>
          <a:p>
            <a:pPr>
              <a:defRPr/>
            </a:pPr>
            <a:endParaRPr lang="fr-FR">
              <a:latin typeface="Arial" charset="0"/>
            </a:endParaRPr>
          </a:p>
        </p:txBody>
      </p:sp>
      <p:sp>
        <p:nvSpPr>
          <p:cNvPr id="6" name="Oval 4">
            <a:extLst>
              <a:ext uri="{FF2B5EF4-FFF2-40B4-BE49-F238E27FC236}">
                <a16:creationId xmlns:a16="http://schemas.microsoft.com/office/drawing/2014/main" id="{8CF6AC83-2AFB-2C68-0C2C-CC392C25776C}"/>
              </a:ext>
            </a:extLst>
          </p:cNvPr>
          <p:cNvSpPr>
            <a:spLocks noChangeArrowheads="1"/>
          </p:cNvSpPr>
          <p:nvPr/>
        </p:nvSpPr>
        <p:spPr bwMode="auto">
          <a:xfrm>
            <a:off x="5078413" y="5378133"/>
            <a:ext cx="2209800" cy="1447800"/>
          </a:xfrm>
          <a:prstGeom prst="ellipse">
            <a:avLst/>
          </a:prstGeom>
          <a:solidFill>
            <a:schemeClr val="accent5">
              <a:lumMod val="60000"/>
              <a:lumOff val="40000"/>
            </a:schemeClr>
          </a:solidFill>
          <a:ln w="28575">
            <a:solidFill>
              <a:schemeClr val="tx1"/>
            </a:solidFill>
            <a:round/>
            <a:headEnd/>
            <a:tailEnd/>
          </a:ln>
          <a:effectLst>
            <a:outerShdw dist="107763" dir="8100000" algn="ctr" rotWithShape="0">
              <a:schemeClr val="bg2"/>
            </a:outerShdw>
          </a:effectLst>
        </p:spPr>
        <p:txBody>
          <a:bodyPr wrap="none" anchor="ctr"/>
          <a:lstStyle/>
          <a:p>
            <a:pPr>
              <a:defRPr/>
            </a:pPr>
            <a:endParaRPr lang="fr-FR">
              <a:latin typeface="Arial" charset="0"/>
            </a:endParaRPr>
          </a:p>
        </p:txBody>
      </p:sp>
      <p:sp>
        <p:nvSpPr>
          <p:cNvPr id="7" name="Oval 5">
            <a:extLst>
              <a:ext uri="{FF2B5EF4-FFF2-40B4-BE49-F238E27FC236}">
                <a16:creationId xmlns:a16="http://schemas.microsoft.com/office/drawing/2014/main" id="{198FFF49-A217-5C61-EE43-A843DA9BC03A}"/>
              </a:ext>
            </a:extLst>
          </p:cNvPr>
          <p:cNvSpPr>
            <a:spLocks noChangeArrowheads="1"/>
          </p:cNvSpPr>
          <p:nvPr/>
        </p:nvSpPr>
        <p:spPr bwMode="auto">
          <a:xfrm>
            <a:off x="7516813" y="4463733"/>
            <a:ext cx="2209800" cy="1447800"/>
          </a:xfrm>
          <a:prstGeom prst="ellipse">
            <a:avLst/>
          </a:prstGeom>
          <a:solidFill>
            <a:schemeClr val="accent5">
              <a:lumMod val="60000"/>
              <a:lumOff val="40000"/>
            </a:schemeClr>
          </a:solidFill>
          <a:ln w="28575">
            <a:solidFill>
              <a:schemeClr val="tx1"/>
            </a:solidFill>
            <a:round/>
            <a:headEnd/>
            <a:tailEnd/>
          </a:ln>
          <a:effectLst>
            <a:outerShdw dist="107763" dir="8100000" algn="ctr" rotWithShape="0">
              <a:schemeClr val="bg2"/>
            </a:outerShdw>
          </a:effectLst>
        </p:spPr>
        <p:txBody>
          <a:bodyPr wrap="none" anchor="ctr"/>
          <a:lstStyle/>
          <a:p>
            <a:pPr>
              <a:defRPr/>
            </a:pPr>
            <a:endParaRPr lang="fr-FR">
              <a:latin typeface="Arial" charset="0"/>
            </a:endParaRPr>
          </a:p>
        </p:txBody>
      </p:sp>
      <p:sp>
        <p:nvSpPr>
          <p:cNvPr id="8" name="Oval 6">
            <a:extLst>
              <a:ext uri="{FF2B5EF4-FFF2-40B4-BE49-F238E27FC236}">
                <a16:creationId xmlns:a16="http://schemas.microsoft.com/office/drawing/2014/main" id="{DBAEE7F1-D795-0035-BF4D-91A9B82FEB4F}"/>
              </a:ext>
            </a:extLst>
          </p:cNvPr>
          <p:cNvSpPr>
            <a:spLocks noChangeArrowheads="1"/>
          </p:cNvSpPr>
          <p:nvPr/>
        </p:nvSpPr>
        <p:spPr bwMode="auto">
          <a:xfrm>
            <a:off x="7440613" y="2482533"/>
            <a:ext cx="2133600" cy="1447800"/>
          </a:xfrm>
          <a:prstGeom prst="ellipse">
            <a:avLst/>
          </a:prstGeom>
          <a:solidFill>
            <a:schemeClr val="accent5">
              <a:lumMod val="60000"/>
              <a:lumOff val="40000"/>
            </a:schemeClr>
          </a:solidFill>
          <a:ln w="28575">
            <a:solidFill>
              <a:schemeClr val="tx1"/>
            </a:solidFill>
            <a:round/>
            <a:headEnd/>
            <a:tailEnd/>
          </a:ln>
          <a:effectLst>
            <a:outerShdw dist="107763" dir="8100000" algn="ctr" rotWithShape="0">
              <a:schemeClr val="bg2"/>
            </a:outerShdw>
          </a:effectLst>
        </p:spPr>
        <p:txBody>
          <a:bodyPr wrap="none" anchor="ctr"/>
          <a:lstStyle/>
          <a:p>
            <a:pPr>
              <a:defRPr/>
            </a:pPr>
            <a:endParaRPr lang="fr-FR">
              <a:latin typeface="Arial" charset="0"/>
            </a:endParaRPr>
          </a:p>
        </p:txBody>
      </p:sp>
      <p:sp>
        <p:nvSpPr>
          <p:cNvPr id="9" name="Oval 7">
            <a:extLst>
              <a:ext uri="{FF2B5EF4-FFF2-40B4-BE49-F238E27FC236}">
                <a16:creationId xmlns:a16="http://schemas.microsoft.com/office/drawing/2014/main" id="{283169E6-8073-44EE-B770-FC172156E6C5}"/>
              </a:ext>
            </a:extLst>
          </p:cNvPr>
          <p:cNvSpPr>
            <a:spLocks noChangeArrowheads="1"/>
          </p:cNvSpPr>
          <p:nvPr/>
        </p:nvSpPr>
        <p:spPr bwMode="auto">
          <a:xfrm>
            <a:off x="5078413" y="1568133"/>
            <a:ext cx="2209800" cy="1447800"/>
          </a:xfrm>
          <a:prstGeom prst="ellipse">
            <a:avLst/>
          </a:prstGeom>
          <a:solidFill>
            <a:schemeClr val="accent5">
              <a:lumMod val="60000"/>
              <a:lumOff val="40000"/>
            </a:schemeClr>
          </a:solidFill>
          <a:ln w="28575">
            <a:solidFill>
              <a:schemeClr val="tx1"/>
            </a:solidFill>
            <a:round/>
            <a:headEnd/>
            <a:tailEnd/>
          </a:ln>
          <a:effectLst>
            <a:outerShdw dist="107763" dir="8100000" algn="ctr" rotWithShape="0">
              <a:schemeClr val="bg2"/>
            </a:outerShdw>
          </a:effectLst>
        </p:spPr>
        <p:txBody>
          <a:bodyPr wrap="none" anchor="ctr"/>
          <a:lstStyle/>
          <a:p>
            <a:pPr>
              <a:defRPr/>
            </a:pPr>
            <a:endParaRPr lang="fr-FR" dirty="0">
              <a:latin typeface="Arial" charset="0"/>
            </a:endParaRPr>
          </a:p>
        </p:txBody>
      </p:sp>
      <p:sp>
        <p:nvSpPr>
          <p:cNvPr id="10" name="WordArt 9">
            <a:extLst>
              <a:ext uri="{FF2B5EF4-FFF2-40B4-BE49-F238E27FC236}">
                <a16:creationId xmlns:a16="http://schemas.microsoft.com/office/drawing/2014/main" id="{A984ACDF-E9ED-5880-489B-4FF041AC3923}"/>
              </a:ext>
            </a:extLst>
          </p:cNvPr>
          <p:cNvSpPr>
            <a:spLocks noChangeArrowheads="1" noChangeShapeType="1" noTextEdit="1"/>
          </p:cNvSpPr>
          <p:nvPr/>
        </p:nvSpPr>
        <p:spPr bwMode="auto">
          <a:xfrm>
            <a:off x="5230813" y="2025333"/>
            <a:ext cx="1905000" cy="381000"/>
          </a:xfrm>
          <a:prstGeom prst="rect">
            <a:avLst/>
          </a:prstGeom>
        </p:spPr>
        <p:txBody>
          <a:bodyPr wrap="none" fromWordArt="1">
            <a:prstTxWarp prst="textPlain">
              <a:avLst>
                <a:gd name="adj" fmla="val 50000"/>
              </a:avLst>
            </a:prstTxWarp>
          </a:bodyPr>
          <a:lstStyle/>
          <a:p>
            <a:pPr algn="ctr"/>
            <a:r>
              <a:rPr lang="fr-FR" sz="3600" kern="10">
                <a:ln w="19050">
                  <a:solidFill>
                    <a:srgbClr val="993366"/>
                  </a:solidFill>
                  <a:round/>
                  <a:headEnd/>
                  <a:tailEnd/>
                </a:ln>
                <a:solidFill>
                  <a:schemeClr val="bg1"/>
                </a:solidFill>
                <a:effectLst>
                  <a:outerShdw dist="35921" dir="2700000" algn="ctr" rotWithShape="0">
                    <a:srgbClr val="990000"/>
                  </a:outerShdw>
                </a:effectLst>
                <a:latin typeface="Impact" panose="020B0806030902050204" pitchFamily="34" charset="0"/>
              </a:rPr>
              <a:t>Créer une nouvelle vision</a:t>
            </a:r>
          </a:p>
        </p:txBody>
      </p:sp>
      <p:sp>
        <p:nvSpPr>
          <p:cNvPr id="11" name="WordArt 10">
            <a:extLst>
              <a:ext uri="{FF2B5EF4-FFF2-40B4-BE49-F238E27FC236}">
                <a16:creationId xmlns:a16="http://schemas.microsoft.com/office/drawing/2014/main" id="{F34AF019-2FB3-5F58-CB37-896D9D3CD649}"/>
              </a:ext>
            </a:extLst>
          </p:cNvPr>
          <p:cNvSpPr>
            <a:spLocks noChangeArrowheads="1" noChangeShapeType="1" noTextEdit="1"/>
          </p:cNvSpPr>
          <p:nvPr/>
        </p:nvSpPr>
        <p:spPr bwMode="auto">
          <a:xfrm>
            <a:off x="7593013" y="3015933"/>
            <a:ext cx="1905000" cy="381000"/>
          </a:xfrm>
          <a:prstGeom prst="rect">
            <a:avLst/>
          </a:prstGeom>
        </p:spPr>
        <p:txBody>
          <a:bodyPr wrap="none" fromWordArt="1">
            <a:prstTxWarp prst="textPlain">
              <a:avLst>
                <a:gd name="adj" fmla="val 50000"/>
              </a:avLst>
            </a:prstTxWarp>
          </a:bodyPr>
          <a:lstStyle/>
          <a:p>
            <a:pPr algn="ctr"/>
            <a:r>
              <a:rPr lang="fr-FR" sz="3600" kern="10">
                <a:ln w="19050">
                  <a:solidFill>
                    <a:srgbClr val="993366"/>
                  </a:solidFill>
                  <a:round/>
                  <a:headEnd/>
                  <a:tailEnd/>
                </a:ln>
                <a:solidFill>
                  <a:schemeClr val="bg1"/>
                </a:solidFill>
                <a:effectLst>
                  <a:outerShdw dist="35921" dir="2700000" algn="ctr" rotWithShape="0">
                    <a:srgbClr val="990000"/>
                  </a:outerShdw>
                </a:effectLst>
                <a:latin typeface="Impact" panose="020B0806030902050204" pitchFamily="34" charset="0"/>
              </a:rPr>
              <a:t>Diriger par l'exemple</a:t>
            </a:r>
          </a:p>
        </p:txBody>
      </p:sp>
      <p:sp>
        <p:nvSpPr>
          <p:cNvPr id="12" name="WordArt 11">
            <a:extLst>
              <a:ext uri="{FF2B5EF4-FFF2-40B4-BE49-F238E27FC236}">
                <a16:creationId xmlns:a16="http://schemas.microsoft.com/office/drawing/2014/main" id="{9F812E8F-610B-175B-A9FF-34D65A20F3EA}"/>
              </a:ext>
            </a:extLst>
          </p:cNvPr>
          <p:cNvSpPr>
            <a:spLocks noChangeArrowheads="1" noChangeShapeType="1" noTextEdit="1"/>
          </p:cNvSpPr>
          <p:nvPr/>
        </p:nvSpPr>
        <p:spPr bwMode="auto">
          <a:xfrm>
            <a:off x="7745413" y="5073333"/>
            <a:ext cx="1752600" cy="381000"/>
          </a:xfrm>
          <a:prstGeom prst="rect">
            <a:avLst/>
          </a:prstGeom>
        </p:spPr>
        <p:txBody>
          <a:bodyPr wrap="none" fromWordArt="1">
            <a:prstTxWarp prst="textPlain">
              <a:avLst>
                <a:gd name="adj" fmla="val 50000"/>
              </a:avLst>
            </a:prstTxWarp>
          </a:bodyPr>
          <a:lstStyle/>
          <a:p>
            <a:pPr algn="ctr"/>
            <a:r>
              <a:rPr lang="fr-FR" sz="3600" kern="10">
                <a:ln w="19050">
                  <a:solidFill>
                    <a:srgbClr val="993366"/>
                  </a:solidFill>
                  <a:round/>
                  <a:headEnd/>
                  <a:tailEnd/>
                </a:ln>
                <a:solidFill>
                  <a:schemeClr val="bg1"/>
                </a:solidFill>
                <a:effectLst>
                  <a:outerShdw dist="35921" dir="2700000" algn="ctr" rotWithShape="0">
                    <a:srgbClr val="990000"/>
                  </a:outerShdw>
                </a:effectLst>
                <a:latin typeface="Impact" panose="020B0806030902050204" pitchFamily="34" charset="0"/>
              </a:rPr>
              <a:t>Habiliter ses membres</a:t>
            </a:r>
          </a:p>
        </p:txBody>
      </p:sp>
      <p:sp>
        <p:nvSpPr>
          <p:cNvPr id="13" name="WordArt 12">
            <a:extLst>
              <a:ext uri="{FF2B5EF4-FFF2-40B4-BE49-F238E27FC236}">
                <a16:creationId xmlns:a16="http://schemas.microsoft.com/office/drawing/2014/main" id="{D9124989-B26B-0432-E039-F05693B06254}"/>
              </a:ext>
            </a:extLst>
          </p:cNvPr>
          <p:cNvSpPr>
            <a:spLocks noChangeArrowheads="1" noChangeShapeType="1" noTextEdit="1"/>
          </p:cNvSpPr>
          <p:nvPr/>
        </p:nvSpPr>
        <p:spPr bwMode="auto">
          <a:xfrm>
            <a:off x="5307013" y="5911533"/>
            <a:ext cx="1752600" cy="381000"/>
          </a:xfrm>
          <a:prstGeom prst="rect">
            <a:avLst/>
          </a:prstGeom>
        </p:spPr>
        <p:txBody>
          <a:bodyPr wrap="none" fromWordArt="1">
            <a:prstTxWarp prst="textPlain">
              <a:avLst>
                <a:gd name="adj" fmla="val 50000"/>
              </a:avLst>
            </a:prstTxWarp>
          </a:bodyPr>
          <a:lstStyle/>
          <a:p>
            <a:pPr algn="ctr"/>
            <a:r>
              <a:rPr lang="fr-FR" sz="3600" kern="10">
                <a:ln w="19050">
                  <a:solidFill>
                    <a:srgbClr val="993366"/>
                  </a:solidFill>
                  <a:round/>
                  <a:headEnd/>
                  <a:tailEnd/>
                </a:ln>
                <a:solidFill>
                  <a:schemeClr val="bg1"/>
                </a:solidFill>
                <a:effectLst>
                  <a:outerShdw dist="35921" dir="2700000" algn="ctr" rotWithShape="0">
                    <a:srgbClr val="990000"/>
                  </a:outerShdw>
                </a:effectLst>
                <a:latin typeface="Impact" panose="020B0806030902050204" pitchFamily="34" charset="0"/>
              </a:rPr>
              <a:t>Défendre leur cause</a:t>
            </a:r>
          </a:p>
        </p:txBody>
      </p:sp>
      <p:sp>
        <p:nvSpPr>
          <p:cNvPr id="14" name="WordArt 13">
            <a:extLst>
              <a:ext uri="{FF2B5EF4-FFF2-40B4-BE49-F238E27FC236}">
                <a16:creationId xmlns:a16="http://schemas.microsoft.com/office/drawing/2014/main" id="{75520063-8210-F03D-B9BF-58A50CABC304}"/>
              </a:ext>
            </a:extLst>
          </p:cNvPr>
          <p:cNvSpPr>
            <a:spLocks noChangeArrowheads="1" noChangeShapeType="1" noTextEdit="1"/>
          </p:cNvSpPr>
          <p:nvPr/>
        </p:nvSpPr>
        <p:spPr bwMode="auto">
          <a:xfrm>
            <a:off x="2868613" y="5073333"/>
            <a:ext cx="1795462" cy="381000"/>
          </a:xfrm>
          <a:prstGeom prst="rect">
            <a:avLst/>
          </a:prstGeom>
        </p:spPr>
        <p:txBody>
          <a:bodyPr wrap="none" fromWordArt="1">
            <a:prstTxWarp prst="textPlain">
              <a:avLst>
                <a:gd name="adj" fmla="val 50000"/>
              </a:avLst>
            </a:prstTxWarp>
          </a:bodyPr>
          <a:lstStyle/>
          <a:p>
            <a:pPr algn="ctr"/>
            <a:r>
              <a:rPr lang="fr-FR" sz="3600" kern="10">
                <a:ln w="19050">
                  <a:solidFill>
                    <a:srgbClr val="993366"/>
                  </a:solidFill>
                  <a:round/>
                  <a:headEnd/>
                  <a:tailEnd/>
                </a:ln>
                <a:solidFill>
                  <a:schemeClr val="bg1"/>
                </a:solidFill>
                <a:effectLst>
                  <a:outerShdw dist="35921" dir="2700000" algn="ctr" rotWithShape="0">
                    <a:srgbClr val="990000"/>
                  </a:outerShdw>
                </a:effectLst>
                <a:latin typeface="Impact" panose="020B0806030902050204" pitchFamily="34" charset="0"/>
              </a:rPr>
              <a:t>Célébrer les victoires</a:t>
            </a:r>
          </a:p>
        </p:txBody>
      </p:sp>
      <p:sp>
        <p:nvSpPr>
          <p:cNvPr id="15" name="WordArt 14">
            <a:extLst>
              <a:ext uri="{FF2B5EF4-FFF2-40B4-BE49-F238E27FC236}">
                <a16:creationId xmlns:a16="http://schemas.microsoft.com/office/drawing/2014/main" id="{A7681AFC-AC40-5C99-7348-64CD4A7B0422}"/>
              </a:ext>
            </a:extLst>
          </p:cNvPr>
          <p:cNvSpPr>
            <a:spLocks noChangeArrowheads="1" noChangeShapeType="1" noTextEdit="1"/>
          </p:cNvSpPr>
          <p:nvPr/>
        </p:nvSpPr>
        <p:spPr bwMode="auto">
          <a:xfrm>
            <a:off x="2868613" y="3092133"/>
            <a:ext cx="1752600" cy="381000"/>
          </a:xfrm>
          <a:prstGeom prst="rect">
            <a:avLst/>
          </a:prstGeom>
        </p:spPr>
        <p:txBody>
          <a:bodyPr wrap="none" fromWordArt="1">
            <a:prstTxWarp prst="textPlain">
              <a:avLst>
                <a:gd name="adj" fmla="val 50000"/>
              </a:avLst>
            </a:prstTxWarp>
          </a:bodyPr>
          <a:lstStyle/>
          <a:p>
            <a:pPr algn="ctr"/>
            <a:r>
              <a:rPr lang="fr-FR" sz="3600" kern="10">
                <a:ln w="19050">
                  <a:solidFill>
                    <a:srgbClr val="993366"/>
                  </a:solidFill>
                  <a:round/>
                  <a:headEnd/>
                  <a:tailEnd/>
                </a:ln>
                <a:solidFill>
                  <a:schemeClr val="bg1"/>
                </a:solidFill>
                <a:effectLst>
                  <a:outerShdw dist="35921" dir="2700000" algn="ctr" rotWithShape="0">
                    <a:srgbClr val="990000"/>
                  </a:outerShdw>
                </a:effectLst>
                <a:latin typeface="Impact" panose="020B0806030902050204" pitchFamily="34" charset="0"/>
              </a:rPr>
              <a:t>Chercher la perfection</a:t>
            </a:r>
          </a:p>
        </p:txBody>
      </p:sp>
      <p:sp>
        <p:nvSpPr>
          <p:cNvPr id="16" name="WordArt 21">
            <a:extLst>
              <a:ext uri="{FF2B5EF4-FFF2-40B4-BE49-F238E27FC236}">
                <a16:creationId xmlns:a16="http://schemas.microsoft.com/office/drawing/2014/main" id="{D81D85A1-ABEB-EA38-9F95-2761F2E06F78}"/>
              </a:ext>
            </a:extLst>
          </p:cNvPr>
          <p:cNvSpPr>
            <a:spLocks noChangeArrowheads="1" noChangeShapeType="1" noTextEdit="1"/>
          </p:cNvSpPr>
          <p:nvPr/>
        </p:nvSpPr>
        <p:spPr bwMode="auto">
          <a:xfrm rot="20648566">
            <a:off x="5335321" y="3335970"/>
            <a:ext cx="2209800" cy="1524000"/>
          </a:xfrm>
          <a:prstGeom prst="rect">
            <a:avLst/>
          </a:prstGeom>
        </p:spPr>
        <p:txBody>
          <a:bodyPr wrap="none" fromWordArt="1">
            <a:prstTxWarp prst="textDeflateBottom">
              <a:avLst>
                <a:gd name="adj" fmla="val 100000"/>
              </a:avLst>
            </a:prstTxWarp>
            <a:scene3d>
              <a:camera prst="legacyPerspectiveFront">
                <a:rot lat="19799986" lon="19439992" rev="0"/>
              </a:camera>
              <a:lightRig rig="legacyNormal2" dir="t"/>
            </a:scene3d>
            <a:sp3d extrusionH="354000" prstMaterial="legacyMatte">
              <a:extrusionClr>
                <a:srgbClr val="939676"/>
              </a:extrusionClr>
              <a:contourClr>
                <a:srgbClr val="707070"/>
              </a:contourClr>
            </a:sp3d>
          </a:bodyPr>
          <a:lstStyle/>
          <a:p>
            <a:pPr algn="ctr"/>
            <a:r>
              <a:rPr lang="fr-FR" sz="3600" kern="10" dirty="0">
                <a:ln w="9525">
                  <a:round/>
                  <a:headEnd/>
                  <a:tailEnd/>
                </a:ln>
                <a:gradFill rotWithShape="1">
                  <a:gsLst>
                    <a:gs pos="0">
                      <a:srgbClr val="707070"/>
                    </a:gs>
                    <a:gs pos="50000">
                      <a:srgbClr val="FFFFFF"/>
                    </a:gs>
                    <a:gs pos="100000">
                      <a:srgbClr val="707070"/>
                    </a:gs>
                  </a:gsLst>
                  <a:lin ang="2700000" scaled="1"/>
                </a:gradFill>
                <a:latin typeface="Impact" panose="020B0806030902050204" pitchFamily="34" charset="0"/>
              </a:rPr>
              <a:t>CONFIANCE </a:t>
            </a:r>
          </a:p>
          <a:p>
            <a:pPr algn="ctr"/>
            <a:r>
              <a:rPr lang="fr-FR" sz="3600" kern="10" dirty="0">
                <a:ln w="9525">
                  <a:round/>
                  <a:headEnd/>
                  <a:tailEnd/>
                </a:ln>
                <a:gradFill rotWithShape="1">
                  <a:gsLst>
                    <a:gs pos="0">
                      <a:srgbClr val="707070"/>
                    </a:gs>
                    <a:gs pos="50000">
                      <a:srgbClr val="FFFFFF"/>
                    </a:gs>
                    <a:gs pos="100000">
                      <a:srgbClr val="707070"/>
                    </a:gs>
                  </a:gsLst>
                  <a:lin ang="2700000" scaled="1"/>
                </a:gradFill>
                <a:latin typeface="Impact" panose="020B0806030902050204" pitchFamily="34" charset="0"/>
              </a:rPr>
              <a:t>&amp; RESPECT</a:t>
            </a:r>
          </a:p>
          <a:p>
            <a:pPr algn="ctr"/>
            <a:r>
              <a:rPr lang="fr-FR" sz="3600" kern="10" dirty="0">
                <a:ln w="9525">
                  <a:round/>
                  <a:headEnd/>
                  <a:tailEnd/>
                </a:ln>
                <a:gradFill rotWithShape="1">
                  <a:gsLst>
                    <a:gs pos="0">
                      <a:srgbClr val="707070"/>
                    </a:gs>
                    <a:gs pos="50000">
                      <a:srgbClr val="FFFFFF"/>
                    </a:gs>
                    <a:gs pos="100000">
                      <a:srgbClr val="707070"/>
                    </a:gs>
                  </a:gsLst>
                  <a:lin ang="2700000" scaled="1"/>
                </a:gradFill>
                <a:latin typeface="Impact" panose="020B0806030902050204" pitchFamily="34" charset="0"/>
              </a:rPr>
              <a:t>MUTUEL</a:t>
            </a:r>
          </a:p>
        </p:txBody>
      </p:sp>
      <p:sp>
        <p:nvSpPr>
          <p:cNvPr id="17" name="Text Box 22">
            <a:extLst>
              <a:ext uri="{FF2B5EF4-FFF2-40B4-BE49-F238E27FC236}">
                <a16:creationId xmlns:a16="http://schemas.microsoft.com/office/drawing/2014/main" id="{48D58542-15EC-11A2-295E-BE52F9DCACF4}"/>
              </a:ext>
            </a:extLst>
          </p:cNvPr>
          <p:cNvSpPr txBox="1">
            <a:spLocks noChangeArrowheads="1"/>
          </p:cNvSpPr>
          <p:nvPr/>
        </p:nvSpPr>
        <p:spPr bwMode="auto">
          <a:xfrm>
            <a:off x="5992813" y="1598607"/>
            <a:ext cx="38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fr-FR" sz="2400" b="1" dirty="0">
                <a:cs typeface="Arial" panose="020B0604020202020204" pitchFamily="34" charset="0"/>
              </a:rPr>
              <a:t>1</a:t>
            </a:r>
            <a:endParaRPr lang="en-US" altLang="fr-FR" sz="2400" b="1" dirty="0">
              <a:cs typeface="Arial" panose="020B0604020202020204" pitchFamily="34" charset="0"/>
            </a:endParaRPr>
          </a:p>
        </p:txBody>
      </p:sp>
      <p:sp>
        <p:nvSpPr>
          <p:cNvPr id="18" name="Text Box 23">
            <a:extLst>
              <a:ext uri="{FF2B5EF4-FFF2-40B4-BE49-F238E27FC236}">
                <a16:creationId xmlns:a16="http://schemas.microsoft.com/office/drawing/2014/main" id="{5E62570A-A56C-0F88-BD9C-D5A943828203}"/>
              </a:ext>
            </a:extLst>
          </p:cNvPr>
          <p:cNvSpPr txBox="1">
            <a:spLocks noChangeArrowheads="1"/>
          </p:cNvSpPr>
          <p:nvPr/>
        </p:nvSpPr>
        <p:spPr bwMode="auto">
          <a:xfrm>
            <a:off x="8372431" y="2539134"/>
            <a:ext cx="38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fr-FR" sz="2400" b="1" dirty="0">
                <a:cs typeface="Arial" panose="020B0604020202020204" pitchFamily="34" charset="0"/>
              </a:rPr>
              <a:t>2</a:t>
            </a:r>
            <a:endParaRPr lang="en-US" altLang="fr-FR" sz="2400" b="1" dirty="0">
              <a:cs typeface="Arial" panose="020B0604020202020204" pitchFamily="34" charset="0"/>
            </a:endParaRPr>
          </a:p>
        </p:txBody>
      </p:sp>
      <p:sp>
        <p:nvSpPr>
          <p:cNvPr id="19" name="Text Box 24">
            <a:extLst>
              <a:ext uri="{FF2B5EF4-FFF2-40B4-BE49-F238E27FC236}">
                <a16:creationId xmlns:a16="http://schemas.microsoft.com/office/drawing/2014/main" id="{186002E6-7C42-228C-439E-915AD4CD2FA2}"/>
              </a:ext>
            </a:extLst>
          </p:cNvPr>
          <p:cNvSpPr txBox="1">
            <a:spLocks noChangeArrowheads="1"/>
          </p:cNvSpPr>
          <p:nvPr/>
        </p:nvSpPr>
        <p:spPr bwMode="auto">
          <a:xfrm>
            <a:off x="8398558" y="4590006"/>
            <a:ext cx="38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fr-FR" sz="2400" b="1" dirty="0">
                <a:cs typeface="Arial" panose="020B0604020202020204" pitchFamily="34" charset="0"/>
              </a:rPr>
              <a:t>3</a:t>
            </a:r>
            <a:endParaRPr lang="en-US" altLang="fr-FR" sz="2400" b="1" dirty="0">
              <a:cs typeface="Arial" panose="020B0604020202020204" pitchFamily="34" charset="0"/>
            </a:endParaRPr>
          </a:p>
        </p:txBody>
      </p:sp>
      <p:sp>
        <p:nvSpPr>
          <p:cNvPr id="20" name="Text Box 25">
            <a:extLst>
              <a:ext uri="{FF2B5EF4-FFF2-40B4-BE49-F238E27FC236}">
                <a16:creationId xmlns:a16="http://schemas.microsoft.com/office/drawing/2014/main" id="{426C9843-F4F2-B7B1-E486-5832DD3DA977}"/>
              </a:ext>
            </a:extLst>
          </p:cNvPr>
          <p:cNvSpPr txBox="1">
            <a:spLocks noChangeArrowheads="1"/>
          </p:cNvSpPr>
          <p:nvPr/>
        </p:nvSpPr>
        <p:spPr bwMode="auto">
          <a:xfrm>
            <a:off x="5992813" y="5428206"/>
            <a:ext cx="38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fr-FR" sz="2400" b="1" dirty="0">
                <a:cs typeface="Arial" panose="020B0604020202020204" pitchFamily="34" charset="0"/>
              </a:rPr>
              <a:t>4</a:t>
            </a:r>
            <a:endParaRPr lang="en-US" altLang="fr-FR" sz="2400" b="1" dirty="0">
              <a:cs typeface="Arial" panose="020B0604020202020204" pitchFamily="34" charset="0"/>
            </a:endParaRPr>
          </a:p>
        </p:txBody>
      </p:sp>
      <p:sp>
        <p:nvSpPr>
          <p:cNvPr id="21" name="Text Box 26">
            <a:extLst>
              <a:ext uri="{FF2B5EF4-FFF2-40B4-BE49-F238E27FC236}">
                <a16:creationId xmlns:a16="http://schemas.microsoft.com/office/drawing/2014/main" id="{138827B8-39BE-C299-452A-AD729FBA0997}"/>
              </a:ext>
            </a:extLst>
          </p:cNvPr>
          <p:cNvSpPr txBox="1">
            <a:spLocks noChangeArrowheads="1"/>
          </p:cNvSpPr>
          <p:nvPr/>
        </p:nvSpPr>
        <p:spPr bwMode="auto">
          <a:xfrm>
            <a:off x="3502159" y="4648788"/>
            <a:ext cx="38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fr-FR" sz="2400" b="1" dirty="0">
                <a:cs typeface="Arial" panose="020B0604020202020204" pitchFamily="34" charset="0"/>
              </a:rPr>
              <a:t>5</a:t>
            </a:r>
            <a:endParaRPr lang="en-US" altLang="fr-FR" sz="2400" b="1" dirty="0">
              <a:cs typeface="Arial" panose="020B0604020202020204" pitchFamily="34" charset="0"/>
            </a:endParaRPr>
          </a:p>
        </p:txBody>
      </p:sp>
      <p:sp>
        <p:nvSpPr>
          <p:cNvPr id="22" name="Text Box 27">
            <a:extLst>
              <a:ext uri="{FF2B5EF4-FFF2-40B4-BE49-F238E27FC236}">
                <a16:creationId xmlns:a16="http://schemas.microsoft.com/office/drawing/2014/main" id="{5F0CF04C-77D6-69D4-7BAD-44161A96CAD2}"/>
              </a:ext>
            </a:extLst>
          </p:cNvPr>
          <p:cNvSpPr txBox="1">
            <a:spLocks noChangeArrowheads="1"/>
          </p:cNvSpPr>
          <p:nvPr/>
        </p:nvSpPr>
        <p:spPr bwMode="auto">
          <a:xfrm>
            <a:off x="3571831" y="2600097"/>
            <a:ext cx="38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fr-FR" sz="2400" b="1" dirty="0">
                <a:cs typeface="Arial" panose="020B0604020202020204" pitchFamily="34" charset="0"/>
              </a:rPr>
              <a:t>6</a:t>
            </a:r>
            <a:endParaRPr lang="en-US" altLang="fr-FR" sz="2400" b="1" dirty="0">
              <a:cs typeface="Arial" panose="020B0604020202020204" pitchFamily="34" charset="0"/>
            </a:endParaRPr>
          </a:p>
        </p:txBody>
      </p:sp>
      <p:sp>
        <p:nvSpPr>
          <p:cNvPr id="23" name="ZoneTexte 22">
            <a:extLst>
              <a:ext uri="{FF2B5EF4-FFF2-40B4-BE49-F238E27FC236}">
                <a16:creationId xmlns:a16="http://schemas.microsoft.com/office/drawing/2014/main" id="{2918AD20-5263-B1EC-A710-6A0EADA034BD}"/>
              </a:ext>
            </a:extLst>
          </p:cNvPr>
          <p:cNvSpPr txBox="1"/>
          <p:nvPr/>
        </p:nvSpPr>
        <p:spPr>
          <a:xfrm>
            <a:off x="7711285" y="1642714"/>
            <a:ext cx="4302896" cy="707886"/>
          </a:xfrm>
          <a:prstGeom prst="rect">
            <a:avLst/>
          </a:prstGeom>
          <a:noFill/>
        </p:spPr>
        <p:txBody>
          <a:bodyPr wrap="square" rtlCol="0">
            <a:spAutoFit/>
          </a:bodyPr>
          <a:lstStyle/>
          <a:p>
            <a:r>
              <a:rPr lang="fr-FR" sz="2000" b="1" dirty="0">
                <a:latin typeface="Arial Narrow" panose="020B0604020202020204" pitchFamily="34" charset="0"/>
                <a:cs typeface="Arial Narrow" panose="020B0604020202020204" pitchFamily="34" charset="0"/>
              </a:rPr>
              <a:t>1- Cela passe par les activités et projets fédérateurs, qui créent l’enthousiasme </a:t>
            </a:r>
          </a:p>
        </p:txBody>
      </p:sp>
      <p:sp>
        <p:nvSpPr>
          <p:cNvPr id="24" name="ZoneTexte 23">
            <a:extLst>
              <a:ext uri="{FF2B5EF4-FFF2-40B4-BE49-F238E27FC236}">
                <a16:creationId xmlns:a16="http://schemas.microsoft.com/office/drawing/2014/main" id="{C7BEBE3F-DC7A-27C1-283A-86580F2AB619}"/>
              </a:ext>
            </a:extLst>
          </p:cNvPr>
          <p:cNvSpPr txBox="1"/>
          <p:nvPr/>
        </p:nvSpPr>
        <p:spPr>
          <a:xfrm>
            <a:off x="9645400" y="2667561"/>
            <a:ext cx="2286834" cy="1631216"/>
          </a:xfrm>
          <a:prstGeom prst="rect">
            <a:avLst/>
          </a:prstGeom>
          <a:noFill/>
        </p:spPr>
        <p:txBody>
          <a:bodyPr wrap="square" rtlCol="0">
            <a:spAutoFit/>
          </a:bodyPr>
          <a:lstStyle/>
          <a:p>
            <a:r>
              <a:rPr lang="fr-FR" sz="2000" b="1" dirty="0">
                <a:latin typeface="Arial Narrow" panose="020B0604020202020204" pitchFamily="34" charset="0"/>
                <a:cs typeface="Arial Narrow" panose="020B0604020202020204" pitchFamily="34" charset="0"/>
              </a:rPr>
              <a:t>2- En faisant ce que vous souhaitez que les autres fassent dans l’association et dans les équipes</a:t>
            </a:r>
          </a:p>
        </p:txBody>
      </p:sp>
      <p:sp>
        <p:nvSpPr>
          <p:cNvPr id="25" name="ZoneTexte 24">
            <a:extLst>
              <a:ext uri="{FF2B5EF4-FFF2-40B4-BE49-F238E27FC236}">
                <a16:creationId xmlns:a16="http://schemas.microsoft.com/office/drawing/2014/main" id="{26C9DC7F-F00D-0397-64AD-83C84E226670}"/>
              </a:ext>
            </a:extLst>
          </p:cNvPr>
          <p:cNvSpPr txBox="1"/>
          <p:nvPr/>
        </p:nvSpPr>
        <p:spPr>
          <a:xfrm>
            <a:off x="9732210" y="4683189"/>
            <a:ext cx="2360347" cy="1938992"/>
          </a:xfrm>
          <a:prstGeom prst="rect">
            <a:avLst/>
          </a:prstGeom>
          <a:noFill/>
        </p:spPr>
        <p:txBody>
          <a:bodyPr wrap="square" rtlCol="0">
            <a:spAutoFit/>
          </a:bodyPr>
          <a:lstStyle/>
          <a:p>
            <a:r>
              <a:rPr lang="fr-FR" sz="2000" b="1" dirty="0">
                <a:latin typeface="Arial Narrow" panose="020B0604020202020204" pitchFamily="34" charset="0"/>
                <a:cs typeface="Arial Narrow" panose="020B0604020202020204" pitchFamily="34" charset="0"/>
              </a:rPr>
              <a:t>3- Dans une association, il faut veiller à ce que tout membre intègre une équipe de projets (ou soit actif)</a:t>
            </a:r>
          </a:p>
        </p:txBody>
      </p:sp>
      <p:sp>
        <p:nvSpPr>
          <p:cNvPr id="26" name="ZoneTexte 25">
            <a:extLst>
              <a:ext uri="{FF2B5EF4-FFF2-40B4-BE49-F238E27FC236}">
                <a16:creationId xmlns:a16="http://schemas.microsoft.com/office/drawing/2014/main" id="{76D0B743-B8B1-18D9-9A3D-62FB3D05D3F5}"/>
              </a:ext>
            </a:extLst>
          </p:cNvPr>
          <p:cNvSpPr txBox="1"/>
          <p:nvPr/>
        </p:nvSpPr>
        <p:spPr>
          <a:xfrm>
            <a:off x="1616675" y="5877557"/>
            <a:ext cx="3494098" cy="1015663"/>
          </a:xfrm>
          <a:prstGeom prst="rect">
            <a:avLst/>
          </a:prstGeom>
          <a:noFill/>
        </p:spPr>
        <p:txBody>
          <a:bodyPr wrap="square" rtlCol="0">
            <a:spAutoFit/>
          </a:bodyPr>
          <a:lstStyle/>
          <a:p>
            <a:r>
              <a:rPr lang="fr-FR" sz="2000" b="1" dirty="0">
                <a:latin typeface="Arial Narrow" panose="020B0604020202020204" pitchFamily="34" charset="0"/>
                <a:cs typeface="Arial Narrow" panose="020B0604020202020204" pitchFamily="34" charset="0"/>
              </a:rPr>
              <a:t>4- Il s’agit de défendre et de promouvoir les membres et de les porter au devant de la scène</a:t>
            </a:r>
          </a:p>
        </p:txBody>
      </p:sp>
      <p:sp>
        <p:nvSpPr>
          <p:cNvPr id="27" name="ZoneTexte 26">
            <a:extLst>
              <a:ext uri="{FF2B5EF4-FFF2-40B4-BE49-F238E27FC236}">
                <a16:creationId xmlns:a16="http://schemas.microsoft.com/office/drawing/2014/main" id="{3C9DA68A-FB6B-9BE0-7829-47C1B4C8CC3B}"/>
              </a:ext>
            </a:extLst>
          </p:cNvPr>
          <p:cNvSpPr txBox="1"/>
          <p:nvPr/>
        </p:nvSpPr>
        <p:spPr>
          <a:xfrm>
            <a:off x="582064" y="3761131"/>
            <a:ext cx="2508878" cy="1938992"/>
          </a:xfrm>
          <a:prstGeom prst="rect">
            <a:avLst/>
          </a:prstGeom>
          <a:noFill/>
        </p:spPr>
        <p:txBody>
          <a:bodyPr wrap="square" rtlCol="0">
            <a:spAutoFit/>
          </a:bodyPr>
          <a:lstStyle/>
          <a:p>
            <a:r>
              <a:rPr lang="fr-FR" sz="2000" b="1" dirty="0">
                <a:latin typeface="Arial Narrow" panose="020B0604020202020204" pitchFamily="34" charset="0"/>
                <a:cs typeface="Arial Narrow" panose="020B0604020202020204" pitchFamily="34" charset="0"/>
              </a:rPr>
              <a:t>5- Il s’agit d’identifier les symboles pour créer les évènements qui célèbrent les succès de </a:t>
            </a:r>
          </a:p>
          <a:p>
            <a:r>
              <a:rPr lang="fr-FR" sz="2000" b="1" dirty="0">
                <a:latin typeface="Arial Narrow" panose="020B0604020202020204" pitchFamily="34" charset="0"/>
                <a:cs typeface="Arial Narrow" panose="020B0604020202020204" pitchFamily="34" charset="0"/>
              </a:rPr>
              <a:t>l’association</a:t>
            </a:r>
          </a:p>
        </p:txBody>
      </p:sp>
      <p:sp>
        <p:nvSpPr>
          <p:cNvPr id="28" name="ZoneTexte 27">
            <a:extLst>
              <a:ext uri="{FF2B5EF4-FFF2-40B4-BE49-F238E27FC236}">
                <a16:creationId xmlns:a16="http://schemas.microsoft.com/office/drawing/2014/main" id="{26EC0B02-5925-1DA9-C3BF-070A42B8C5CB}"/>
              </a:ext>
            </a:extLst>
          </p:cNvPr>
          <p:cNvSpPr txBox="1"/>
          <p:nvPr/>
        </p:nvSpPr>
        <p:spPr>
          <a:xfrm>
            <a:off x="304456" y="2003997"/>
            <a:ext cx="3126271" cy="1323439"/>
          </a:xfrm>
          <a:prstGeom prst="rect">
            <a:avLst/>
          </a:prstGeom>
          <a:noFill/>
        </p:spPr>
        <p:txBody>
          <a:bodyPr wrap="square" rtlCol="0">
            <a:spAutoFit/>
          </a:bodyPr>
          <a:lstStyle/>
          <a:p>
            <a:r>
              <a:rPr lang="fr-FR" sz="2000" b="1" dirty="0">
                <a:latin typeface="Arial Narrow" panose="020B0604020202020204" pitchFamily="34" charset="0"/>
                <a:cs typeface="Arial Narrow" panose="020B0604020202020204" pitchFamily="34" charset="0"/>
              </a:rPr>
              <a:t>6- Ne pas se contenter du peu, mais placer la barre assez haute. Et viser la performance optimale</a:t>
            </a:r>
          </a:p>
        </p:txBody>
      </p:sp>
      <p:sp>
        <p:nvSpPr>
          <p:cNvPr id="29" name="AutoShape 15">
            <a:extLst>
              <a:ext uri="{FF2B5EF4-FFF2-40B4-BE49-F238E27FC236}">
                <a16:creationId xmlns:a16="http://schemas.microsoft.com/office/drawing/2014/main" id="{5673EF21-BB4E-18DA-52C4-C51A52DB98CB}"/>
              </a:ext>
            </a:extLst>
          </p:cNvPr>
          <p:cNvSpPr>
            <a:spLocks noChangeArrowheads="1"/>
          </p:cNvSpPr>
          <p:nvPr/>
        </p:nvSpPr>
        <p:spPr bwMode="auto">
          <a:xfrm rot="19337927">
            <a:off x="4694241" y="2325370"/>
            <a:ext cx="542925" cy="762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28575">
            <a:solidFill>
              <a:schemeClr val="tx1"/>
            </a:solidFill>
            <a:miter lim="800000"/>
            <a:headEnd/>
            <a:tailEnd/>
          </a:ln>
          <a:effectLst>
            <a:outerShdw dist="107763" dir="8100000" algn="ctr" rotWithShape="0">
              <a:schemeClr val="bg2"/>
            </a:outerShdw>
          </a:effectLst>
        </p:spPr>
        <p:txBody>
          <a:bodyPr wrap="none" anchor="ctr"/>
          <a:lstStyle/>
          <a:p>
            <a:pPr>
              <a:defRPr/>
            </a:pPr>
            <a:endParaRPr lang="fr-FR">
              <a:latin typeface="Arial" charset="0"/>
            </a:endParaRPr>
          </a:p>
        </p:txBody>
      </p:sp>
      <p:sp>
        <p:nvSpPr>
          <p:cNvPr id="30" name="AutoShape 16">
            <a:extLst>
              <a:ext uri="{FF2B5EF4-FFF2-40B4-BE49-F238E27FC236}">
                <a16:creationId xmlns:a16="http://schemas.microsoft.com/office/drawing/2014/main" id="{9A49155A-8C71-7817-ECC9-40DAC099F7AD}"/>
              </a:ext>
            </a:extLst>
          </p:cNvPr>
          <p:cNvSpPr>
            <a:spLocks noChangeArrowheads="1"/>
          </p:cNvSpPr>
          <p:nvPr/>
        </p:nvSpPr>
        <p:spPr bwMode="auto">
          <a:xfrm rot="2004975">
            <a:off x="7135816" y="2330133"/>
            <a:ext cx="542925" cy="762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28575">
            <a:solidFill>
              <a:schemeClr val="tx1"/>
            </a:solidFill>
            <a:miter lim="800000"/>
            <a:headEnd/>
            <a:tailEnd/>
          </a:ln>
          <a:effectLst>
            <a:outerShdw dist="107763" dir="8100000" algn="ctr" rotWithShape="0">
              <a:schemeClr val="bg2"/>
            </a:outerShdw>
          </a:effectLst>
        </p:spPr>
        <p:txBody>
          <a:bodyPr wrap="none" anchor="ctr"/>
          <a:lstStyle/>
          <a:p>
            <a:pPr>
              <a:defRPr/>
            </a:pPr>
            <a:endParaRPr lang="fr-FR">
              <a:latin typeface="Arial" charset="0"/>
            </a:endParaRPr>
          </a:p>
        </p:txBody>
      </p:sp>
      <p:sp>
        <p:nvSpPr>
          <p:cNvPr id="31" name="AutoShape 17">
            <a:extLst>
              <a:ext uri="{FF2B5EF4-FFF2-40B4-BE49-F238E27FC236}">
                <a16:creationId xmlns:a16="http://schemas.microsoft.com/office/drawing/2014/main" id="{DCA9C69B-BA99-1A00-F0D1-48379F44977F}"/>
              </a:ext>
            </a:extLst>
          </p:cNvPr>
          <p:cNvSpPr>
            <a:spLocks noChangeArrowheads="1"/>
          </p:cNvSpPr>
          <p:nvPr/>
        </p:nvSpPr>
        <p:spPr bwMode="auto">
          <a:xfrm rot="5400000">
            <a:off x="8312153" y="3820796"/>
            <a:ext cx="542925" cy="762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28575">
            <a:solidFill>
              <a:schemeClr val="tx1"/>
            </a:solidFill>
            <a:miter lim="800000"/>
            <a:headEnd/>
            <a:tailEnd/>
          </a:ln>
          <a:effectLst>
            <a:outerShdw dist="107763" dir="8100000" algn="ctr" rotWithShape="0">
              <a:schemeClr val="bg2"/>
            </a:outerShdw>
          </a:effectLst>
        </p:spPr>
        <p:txBody>
          <a:bodyPr wrap="none" anchor="ctr"/>
          <a:lstStyle/>
          <a:p>
            <a:pPr>
              <a:defRPr/>
            </a:pPr>
            <a:endParaRPr lang="fr-FR">
              <a:latin typeface="Arial" charset="0"/>
            </a:endParaRPr>
          </a:p>
        </p:txBody>
      </p:sp>
      <p:sp>
        <p:nvSpPr>
          <p:cNvPr id="32" name="AutoShape 18">
            <a:extLst>
              <a:ext uri="{FF2B5EF4-FFF2-40B4-BE49-F238E27FC236}">
                <a16:creationId xmlns:a16="http://schemas.microsoft.com/office/drawing/2014/main" id="{9B6ACE6C-1C42-B33D-B6E1-9F1DE1978033}"/>
              </a:ext>
            </a:extLst>
          </p:cNvPr>
          <p:cNvSpPr>
            <a:spLocks noChangeArrowheads="1"/>
          </p:cNvSpPr>
          <p:nvPr/>
        </p:nvSpPr>
        <p:spPr bwMode="auto">
          <a:xfrm rot="8908936">
            <a:off x="7212016" y="5378133"/>
            <a:ext cx="542925" cy="762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28575">
            <a:solidFill>
              <a:schemeClr val="tx1"/>
            </a:solidFill>
            <a:miter lim="800000"/>
            <a:headEnd/>
            <a:tailEnd/>
          </a:ln>
          <a:effectLst>
            <a:outerShdw dist="107763" dir="8100000" algn="ctr" rotWithShape="0">
              <a:schemeClr val="bg2"/>
            </a:outerShdw>
          </a:effectLst>
        </p:spPr>
        <p:txBody>
          <a:bodyPr wrap="none" anchor="ctr"/>
          <a:lstStyle/>
          <a:p>
            <a:pPr>
              <a:defRPr/>
            </a:pPr>
            <a:endParaRPr lang="fr-FR">
              <a:latin typeface="Arial" charset="0"/>
            </a:endParaRPr>
          </a:p>
        </p:txBody>
      </p:sp>
      <p:sp>
        <p:nvSpPr>
          <p:cNvPr id="33" name="AutoShape 19">
            <a:extLst>
              <a:ext uri="{FF2B5EF4-FFF2-40B4-BE49-F238E27FC236}">
                <a16:creationId xmlns:a16="http://schemas.microsoft.com/office/drawing/2014/main" id="{EFE20B4E-15AB-A016-255E-03CEE84E5325}"/>
              </a:ext>
            </a:extLst>
          </p:cNvPr>
          <p:cNvSpPr>
            <a:spLocks noChangeArrowheads="1"/>
          </p:cNvSpPr>
          <p:nvPr/>
        </p:nvSpPr>
        <p:spPr bwMode="auto">
          <a:xfrm rot="12752257">
            <a:off x="4602928" y="5350701"/>
            <a:ext cx="542925" cy="762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28575">
            <a:solidFill>
              <a:schemeClr val="tx1"/>
            </a:solidFill>
            <a:miter lim="800000"/>
            <a:headEnd/>
            <a:tailEnd/>
          </a:ln>
          <a:effectLst>
            <a:outerShdw dist="107763" dir="8100000" algn="ctr" rotWithShape="0">
              <a:schemeClr val="bg2"/>
            </a:outerShdw>
          </a:effectLst>
        </p:spPr>
        <p:txBody>
          <a:bodyPr wrap="none" anchor="ctr"/>
          <a:lstStyle/>
          <a:p>
            <a:pPr>
              <a:defRPr/>
            </a:pPr>
            <a:endParaRPr lang="fr-FR">
              <a:latin typeface="Arial" charset="0"/>
            </a:endParaRPr>
          </a:p>
        </p:txBody>
      </p:sp>
      <p:sp>
        <p:nvSpPr>
          <p:cNvPr id="34" name="AutoShape 20">
            <a:extLst>
              <a:ext uri="{FF2B5EF4-FFF2-40B4-BE49-F238E27FC236}">
                <a16:creationId xmlns:a16="http://schemas.microsoft.com/office/drawing/2014/main" id="{9A351B88-DF84-ACE5-1579-048E13E39D8F}"/>
              </a:ext>
            </a:extLst>
          </p:cNvPr>
          <p:cNvSpPr>
            <a:spLocks noChangeArrowheads="1"/>
          </p:cNvSpPr>
          <p:nvPr/>
        </p:nvSpPr>
        <p:spPr bwMode="auto">
          <a:xfrm rot="16200000">
            <a:off x="3435353" y="3820796"/>
            <a:ext cx="542925" cy="762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28575">
            <a:solidFill>
              <a:schemeClr val="tx1"/>
            </a:solidFill>
            <a:miter lim="800000"/>
            <a:headEnd/>
            <a:tailEnd/>
          </a:ln>
          <a:effectLst>
            <a:outerShdw dist="107763" dir="8100000" algn="ctr" rotWithShape="0">
              <a:schemeClr val="bg2"/>
            </a:outerShdw>
          </a:effectLst>
        </p:spPr>
        <p:txBody>
          <a:bodyPr wrap="none" anchor="ctr"/>
          <a:lstStyle/>
          <a:p>
            <a:pPr>
              <a:defRPr/>
            </a:pPr>
            <a:endParaRPr lang="fr-FR" dirty="0">
              <a:latin typeface="Arial" charset="0"/>
            </a:endParaRPr>
          </a:p>
        </p:txBody>
      </p:sp>
    </p:spTree>
    <p:extLst>
      <p:ext uri="{BB962C8B-B14F-4D97-AF65-F5344CB8AC3E}">
        <p14:creationId xmlns:p14="http://schemas.microsoft.com/office/powerpoint/2010/main" val="3836868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3551" y="502919"/>
            <a:ext cx="11864898" cy="859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4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1.2 : Gestion de l’effectif (4/7) </a:t>
            </a:r>
            <a:endPar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542108" y="1920240"/>
            <a:ext cx="6334180" cy="469087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b="1" dirty="0">
                <a:latin typeface="Arial Narrow" panose="020B0606020202030204" pitchFamily="34" charset="0"/>
                <a:cs typeface="Times New Roman" panose="02020603050405020304" pitchFamily="18" charset="0"/>
              </a:rPr>
              <a:t>LES SERVICES AUX MEMBRES POUR CRÉER LE MAINTIEN ET L’EXTENSION</a:t>
            </a:r>
          </a:p>
          <a:p>
            <a:pPr marL="0" indent="0">
              <a:lnSpc>
                <a:spcPct val="100000"/>
              </a:lnSpc>
              <a:spcBef>
                <a:spcPts val="0"/>
              </a:spcBef>
              <a:buNone/>
            </a:pPr>
            <a:endParaRPr lang="fr-FR" sz="1000" kern="100" dirty="0">
              <a:latin typeface="Arial Narrow" panose="020B0606020202030204"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fr-FR" sz="3200" b="1" kern="100" dirty="0">
                <a:solidFill>
                  <a:srgbClr val="0000FF"/>
                </a:solidFill>
                <a:latin typeface="Arial Narrow" panose="020B0606020202030204" pitchFamily="34" charset="0"/>
                <a:ea typeface="Calibri" panose="020F0502020204030204" pitchFamily="34" charset="0"/>
                <a:cs typeface="Times New Roman" panose="02020603050405020304" pitchFamily="18" charset="0"/>
              </a:rPr>
              <a:t>Travaux de groupe :</a:t>
            </a:r>
          </a:p>
          <a:p>
            <a:pPr>
              <a:lnSpc>
                <a:spcPct val="100000"/>
              </a:lnSpc>
              <a:spcBef>
                <a:spcPts val="0"/>
              </a:spcBef>
            </a:pPr>
            <a:r>
              <a:rPr lang="fr-FR" b="1" kern="100" dirty="0">
                <a:latin typeface="Arial Narrow" panose="020B0606020202030204" pitchFamily="34" charset="0"/>
                <a:ea typeface="Calibri" panose="020F0502020204030204" pitchFamily="34" charset="0"/>
                <a:cs typeface="Times New Roman" panose="02020603050405020304" pitchFamily="18" charset="0"/>
              </a:rPr>
              <a:t>Groupe 1 </a:t>
            </a:r>
            <a:r>
              <a:rPr lang="fr-FR" kern="100" dirty="0">
                <a:latin typeface="Arial Narrow" panose="020B0606020202030204" pitchFamily="34" charset="0"/>
                <a:ea typeface="Calibri" panose="020F0502020204030204" pitchFamily="34" charset="0"/>
                <a:cs typeface="Times New Roman" panose="02020603050405020304" pitchFamily="18" charset="0"/>
              </a:rPr>
              <a:t>: Pourquoi les membres ne payent par leurs cotisations ?</a:t>
            </a:r>
          </a:p>
          <a:p>
            <a:pPr>
              <a:lnSpc>
                <a:spcPct val="100000"/>
              </a:lnSpc>
              <a:spcBef>
                <a:spcPts val="0"/>
              </a:spcBef>
            </a:pPr>
            <a:r>
              <a:rPr lang="fr-FR" b="1" kern="100" dirty="0">
                <a:latin typeface="Arial Narrow" panose="020B0606020202030204" pitchFamily="34" charset="0"/>
                <a:ea typeface="Calibri" panose="020F0502020204030204" pitchFamily="34" charset="0"/>
                <a:cs typeface="Times New Roman" panose="02020603050405020304" pitchFamily="18" charset="0"/>
              </a:rPr>
              <a:t>Groupe 2 </a:t>
            </a:r>
            <a:r>
              <a:rPr lang="fr-FR" kern="100" dirty="0">
                <a:latin typeface="Arial Narrow" panose="020B0606020202030204" pitchFamily="34" charset="0"/>
                <a:ea typeface="Calibri" panose="020F0502020204030204" pitchFamily="34" charset="0"/>
                <a:cs typeface="Times New Roman" panose="02020603050405020304" pitchFamily="18" charset="0"/>
              </a:rPr>
              <a:t>: Comment savoir ce que les membres attendent de l’association ?</a:t>
            </a:r>
          </a:p>
          <a:p>
            <a:pPr>
              <a:lnSpc>
                <a:spcPct val="100000"/>
              </a:lnSpc>
              <a:spcBef>
                <a:spcPts val="0"/>
              </a:spcBef>
            </a:pPr>
            <a:r>
              <a:rPr lang="fr-FR" b="1" kern="100" dirty="0">
                <a:latin typeface="Arial Narrow" panose="020B0606020202030204" pitchFamily="34" charset="0"/>
                <a:ea typeface="Calibri" panose="020F0502020204030204" pitchFamily="34" charset="0"/>
                <a:cs typeface="Times New Roman" panose="02020603050405020304" pitchFamily="18" charset="0"/>
              </a:rPr>
              <a:t>Groupe 3 </a:t>
            </a:r>
            <a:r>
              <a:rPr lang="fr-FR" kern="100" dirty="0">
                <a:latin typeface="Arial Narrow" panose="020B0606020202030204" pitchFamily="34" charset="0"/>
                <a:ea typeface="Calibri" panose="020F0502020204030204" pitchFamily="34" charset="0"/>
                <a:cs typeface="Times New Roman" panose="02020603050405020304" pitchFamily="18" charset="0"/>
              </a:rPr>
              <a:t>: Comment rassurer les membres que leur argent est bien géré pour le bien de l’association ?</a:t>
            </a:r>
          </a:p>
        </p:txBody>
      </p:sp>
      <p:pic>
        <p:nvPicPr>
          <p:cNvPr id="2" name="Image 1">
            <a:extLst>
              <a:ext uri="{FF2B5EF4-FFF2-40B4-BE49-F238E27FC236}">
                <a16:creationId xmlns:a16="http://schemas.microsoft.com/office/drawing/2014/main" id="{4C3C7C69-16C1-F86D-9D3C-F0A30A354A7F}"/>
              </a:ext>
            </a:extLst>
          </p:cNvPr>
          <p:cNvPicPr>
            <a:picLocks noChangeAspect="1"/>
          </p:cNvPicPr>
          <p:nvPr/>
        </p:nvPicPr>
        <p:blipFill>
          <a:blip r:embed="rId2"/>
          <a:stretch>
            <a:fillRect/>
          </a:stretch>
        </p:blipFill>
        <p:spPr>
          <a:xfrm>
            <a:off x="6876288" y="2438400"/>
            <a:ext cx="4894060" cy="3672840"/>
          </a:xfrm>
          <a:prstGeom prst="rect">
            <a:avLst/>
          </a:prstGeom>
        </p:spPr>
      </p:pic>
    </p:spTree>
    <p:extLst>
      <p:ext uri="{BB962C8B-B14F-4D97-AF65-F5344CB8AC3E}">
        <p14:creationId xmlns:p14="http://schemas.microsoft.com/office/powerpoint/2010/main" val="4011550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3551" y="484631"/>
            <a:ext cx="11864898" cy="8869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4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1.2 : Gestion de l’effectif (5/7)</a:t>
            </a:r>
            <a:endPar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732608" y="1920240"/>
            <a:ext cx="7778932" cy="469087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b="1" dirty="0">
                <a:latin typeface="Arial Narrow" panose="020B0606020202030204" pitchFamily="34" charset="0"/>
                <a:cs typeface="Times New Roman" panose="02020603050405020304" pitchFamily="18" charset="0"/>
              </a:rPr>
              <a:t>L’intérêt de ces trois questions, c’est de montrer que : </a:t>
            </a:r>
          </a:p>
          <a:p>
            <a:pPr marL="0" indent="0">
              <a:lnSpc>
                <a:spcPct val="100000"/>
              </a:lnSpc>
              <a:spcBef>
                <a:spcPts val="0"/>
              </a:spcBef>
              <a:buNone/>
            </a:pPr>
            <a:endParaRPr lang="fr-FR" sz="1000" kern="100" dirty="0">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pPr>
            <a:r>
              <a:rPr lang="fr-FR" kern="100" dirty="0">
                <a:latin typeface="Arial Narrow" panose="020B0606020202030204" pitchFamily="34" charset="0"/>
                <a:ea typeface="Calibri" panose="020F0502020204030204" pitchFamily="34" charset="0"/>
                <a:cs typeface="Times New Roman" panose="02020603050405020304" pitchFamily="18" charset="0"/>
              </a:rPr>
              <a:t>Les membres ne payent par leurs cotisations, parce que entre autre, ils ne savent pas à quoi sert leur argent</a:t>
            </a:r>
          </a:p>
          <a:p>
            <a:pPr>
              <a:lnSpc>
                <a:spcPct val="100000"/>
              </a:lnSpc>
              <a:spcBef>
                <a:spcPts val="0"/>
              </a:spcBef>
            </a:pPr>
            <a:r>
              <a:rPr lang="fr-FR" kern="100" dirty="0">
                <a:latin typeface="Arial Narrow" panose="020B0606020202030204" pitchFamily="34" charset="0"/>
                <a:ea typeface="Calibri" panose="020F0502020204030204" pitchFamily="34" charset="0"/>
                <a:cs typeface="Times New Roman" panose="02020603050405020304" pitchFamily="18" charset="0"/>
              </a:rPr>
              <a:t>Donc une façon de renforcer la spontanéité dans le paiement des cotisations, c’est la transparence dans la gestion des ressources de l’association</a:t>
            </a:r>
          </a:p>
          <a:p>
            <a:pPr>
              <a:lnSpc>
                <a:spcPct val="100000"/>
              </a:lnSpc>
              <a:spcBef>
                <a:spcPts val="0"/>
              </a:spcBef>
            </a:pPr>
            <a:r>
              <a:rPr lang="fr-FR" kern="100" dirty="0">
                <a:latin typeface="Arial Narrow" panose="020B0606020202030204" pitchFamily="34" charset="0"/>
                <a:ea typeface="Calibri" panose="020F0502020204030204" pitchFamily="34" charset="0"/>
                <a:cs typeface="Times New Roman" panose="02020603050405020304" pitchFamily="18" charset="0"/>
              </a:rPr>
              <a:t>Mais pour être en phase avec les membres, il faut leur donner la parole pour vous dire ce qu’ils attendent de leur association et de ses dirigeants (Réunion directes, focus group ou sondages d’opinion)</a:t>
            </a:r>
          </a:p>
        </p:txBody>
      </p:sp>
      <p:pic>
        <p:nvPicPr>
          <p:cNvPr id="3" name="Image 2">
            <a:extLst>
              <a:ext uri="{FF2B5EF4-FFF2-40B4-BE49-F238E27FC236}">
                <a16:creationId xmlns:a16="http://schemas.microsoft.com/office/drawing/2014/main" id="{650726FC-89A5-C6EA-EE10-2989EE07B7D3}"/>
              </a:ext>
            </a:extLst>
          </p:cNvPr>
          <p:cNvPicPr>
            <a:picLocks noChangeAspect="1"/>
          </p:cNvPicPr>
          <p:nvPr/>
        </p:nvPicPr>
        <p:blipFill rotWithShape="1">
          <a:blip r:embed="rId2"/>
          <a:srcRect l="25870" r="32820"/>
          <a:stretch/>
        </p:blipFill>
        <p:spPr>
          <a:xfrm>
            <a:off x="8511540" y="1920238"/>
            <a:ext cx="3105634" cy="4690873"/>
          </a:xfrm>
          <a:prstGeom prst="rect">
            <a:avLst/>
          </a:prstGeom>
        </p:spPr>
      </p:pic>
    </p:spTree>
    <p:extLst>
      <p:ext uri="{BB962C8B-B14F-4D97-AF65-F5344CB8AC3E}">
        <p14:creationId xmlns:p14="http://schemas.microsoft.com/office/powerpoint/2010/main" val="2381011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3551" y="62753"/>
            <a:ext cx="11864898" cy="14522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4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1.2 : Gestion de l’effectif (6/7) :</a:t>
            </a:r>
          </a:p>
          <a:p>
            <a:pPr lvl="0" algn="ctr">
              <a:lnSpc>
                <a:spcPct val="100000"/>
              </a:lnSpc>
              <a:spcBef>
                <a:spcPts val="0"/>
              </a:spcBef>
            </a:pPr>
            <a:r>
              <a:rPr lang="fr-FR" b="1" dirty="0">
                <a:solidFill>
                  <a:schemeClr val="bg1"/>
                </a:solidFill>
                <a:latin typeface="Arial Narrow" panose="020B0606020202030204" pitchFamily="34" charset="0"/>
                <a:cs typeface="Times New Roman" panose="02020603050405020304" pitchFamily="18" charset="0"/>
              </a:rPr>
              <a:t>Sondage destiné au développement de l’effectif (1/2)</a:t>
            </a: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00808" y="1746504"/>
            <a:ext cx="7861228" cy="486460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b="1" dirty="0">
                <a:latin typeface="Arial Narrow" panose="020B0606020202030204" pitchFamily="34" charset="0"/>
                <a:cs typeface="Times New Roman" panose="02020603050405020304" pitchFamily="18" charset="0"/>
              </a:rPr>
              <a:t>Questions à poser lors d’un sondage destiné au développement de l’effectif ? </a:t>
            </a:r>
            <a:endParaRPr lang="fr-FR" kern="100" dirty="0">
              <a:latin typeface="Arial Narrow" panose="020B0606020202030204" pitchFamily="34" charset="0"/>
              <a:ea typeface="Calibri" panose="020F0502020204030204" pitchFamily="34" charset="0"/>
              <a:cs typeface="Times New Roman" panose="02020603050405020304" pitchFamily="18" charset="0"/>
            </a:endParaRPr>
          </a:p>
          <a:p>
            <a:pPr lvl="0">
              <a:lnSpc>
                <a:spcPct val="100000"/>
              </a:lnSpc>
              <a:spcBef>
                <a:spcPts val="0"/>
              </a:spcBef>
            </a:pPr>
            <a:r>
              <a:rPr lang="fr-FR" sz="2200" dirty="0">
                <a:latin typeface="Arial Narrow" panose="020B0606020202030204" pitchFamily="34" charset="0"/>
                <a:ea typeface="Times New Roman" panose="02020603050405020304" pitchFamily="18" charset="0"/>
              </a:rPr>
              <a:t>Quels sont les bénéfices </a:t>
            </a:r>
            <a:r>
              <a:rPr lang="fr-FR" sz="2200" dirty="0">
                <a:effectLst/>
                <a:latin typeface="Arial Narrow" panose="020B0606020202030204" pitchFamily="34" charset="0"/>
                <a:ea typeface="Times New Roman" panose="02020603050405020304" pitchFamily="18" charset="0"/>
              </a:rPr>
              <a:t>d’être membre de notre association ?</a:t>
            </a:r>
          </a:p>
          <a:p>
            <a:pPr lvl="0">
              <a:lnSpc>
                <a:spcPct val="100000"/>
              </a:lnSpc>
              <a:spcBef>
                <a:spcPts val="0"/>
              </a:spcBef>
            </a:pPr>
            <a:r>
              <a:rPr lang="fr-FR" sz="2200" dirty="0">
                <a:latin typeface="Arial Narrow" panose="020B0606020202030204" pitchFamily="34" charset="0"/>
                <a:ea typeface="Times New Roman" panose="02020603050405020304" pitchFamily="18" charset="0"/>
              </a:rPr>
              <a:t>Qu’est-ce que vous pensez b</a:t>
            </a:r>
            <a:r>
              <a:rPr lang="fr-FR" sz="2200" dirty="0">
                <a:effectLst/>
                <a:latin typeface="Arial Narrow" panose="020B0606020202030204" pitchFamily="34" charset="0"/>
                <a:ea typeface="Times New Roman" panose="02020603050405020304" pitchFamily="18" charset="0"/>
              </a:rPr>
              <a:t>énéficier de l’adhésion à notre association (membres potentiels) ?</a:t>
            </a:r>
          </a:p>
          <a:p>
            <a:pPr lvl="0">
              <a:lnSpc>
                <a:spcPct val="100000"/>
              </a:lnSpc>
              <a:spcBef>
                <a:spcPts val="0"/>
              </a:spcBef>
            </a:pPr>
            <a:r>
              <a:rPr lang="fr-FR" sz="2200" dirty="0">
                <a:effectLst/>
                <a:latin typeface="Arial Narrow" panose="020B0606020202030204" pitchFamily="34" charset="0"/>
                <a:ea typeface="Times New Roman" panose="02020603050405020304" pitchFamily="18" charset="0"/>
              </a:rPr>
              <a:t>Quelles sont vos attentes envers notre association ?</a:t>
            </a:r>
          </a:p>
          <a:p>
            <a:pPr lvl="0">
              <a:lnSpc>
                <a:spcPct val="100000"/>
              </a:lnSpc>
              <a:spcBef>
                <a:spcPts val="0"/>
              </a:spcBef>
            </a:pPr>
            <a:r>
              <a:rPr lang="fr-FR" sz="2200" dirty="0">
                <a:effectLst/>
                <a:latin typeface="Arial Narrow" panose="020B0606020202030204" pitchFamily="34" charset="0"/>
                <a:ea typeface="Times New Roman" panose="02020603050405020304" pitchFamily="18" charset="0"/>
              </a:rPr>
              <a:t>Comment envisagez-vous l’association par rapport au secteur public ? </a:t>
            </a:r>
          </a:p>
          <a:p>
            <a:pPr lvl="0">
              <a:lnSpc>
                <a:spcPct val="100000"/>
              </a:lnSpc>
              <a:spcBef>
                <a:spcPts val="0"/>
              </a:spcBef>
            </a:pPr>
            <a:r>
              <a:rPr lang="fr-FR" sz="2200" dirty="0">
                <a:effectLst/>
                <a:latin typeface="Arial Narrow" panose="020B0606020202030204" pitchFamily="34" charset="0"/>
                <a:ea typeface="Times New Roman" panose="02020603050405020304" pitchFamily="18" charset="0"/>
              </a:rPr>
              <a:t>Comment envisagez-vous notre association par rapport aux partenaires techniques et financiers (PTF) ?</a:t>
            </a:r>
          </a:p>
          <a:p>
            <a:pPr lvl="0">
              <a:lnSpc>
                <a:spcPct val="100000"/>
              </a:lnSpc>
              <a:spcBef>
                <a:spcPts val="0"/>
              </a:spcBef>
            </a:pPr>
            <a:r>
              <a:rPr lang="fr-FR" sz="2200" dirty="0">
                <a:effectLst/>
                <a:latin typeface="Arial Narrow" panose="020B0606020202030204" pitchFamily="34" charset="0"/>
                <a:ea typeface="Times New Roman" panose="02020603050405020304" pitchFamily="18" charset="0"/>
              </a:rPr>
              <a:t>Comment envisagez-vous notre association par rapport au grand public ?</a:t>
            </a:r>
          </a:p>
          <a:p>
            <a:pPr lvl="0">
              <a:lnSpc>
                <a:spcPct val="100000"/>
              </a:lnSpc>
              <a:spcBef>
                <a:spcPts val="0"/>
              </a:spcBef>
            </a:pPr>
            <a:r>
              <a:rPr lang="fr-FR" sz="2200" dirty="0">
                <a:effectLst/>
                <a:latin typeface="Arial Narrow" panose="020B0606020202030204" pitchFamily="34" charset="0"/>
                <a:ea typeface="Times New Roman" panose="02020603050405020304" pitchFamily="18" charset="0"/>
              </a:rPr>
              <a:t>Quels défis rencontrez-vous en tant que membre de notre association ? </a:t>
            </a:r>
          </a:p>
          <a:p>
            <a:pPr lvl="0">
              <a:lnSpc>
                <a:spcPct val="100000"/>
              </a:lnSpc>
              <a:spcBef>
                <a:spcPts val="0"/>
              </a:spcBef>
            </a:pPr>
            <a:r>
              <a:rPr lang="fr-FR" sz="2200" dirty="0">
                <a:effectLst/>
                <a:latin typeface="Arial Narrow" panose="020B0606020202030204" pitchFamily="34" charset="0"/>
                <a:ea typeface="Times New Roman" panose="02020603050405020304" pitchFamily="18" charset="0"/>
              </a:rPr>
              <a:t>Avez-vous des recommandations pour que notre association devienne plus pertinente et utile à ses membres ?</a:t>
            </a:r>
          </a:p>
        </p:txBody>
      </p:sp>
      <p:pic>
        <p:nvPicPr>
          <p:cNvPr id="2" name="Image 1">
            <a:extLst>
              <a:ext uri="{FF2B5EF4-FFF2-40B4-BE49-F238E27FC236}">
                <a16:creationId xmlns:a16="http://schemas.microsoft.com/office/drawing/2014/main" id="{BD176DB9-0CEE-360F-50D2-45A4D0900302}"/>
              </a:ext>
            </a:extLst>
          </p:cNvPr>
          <p:cNvPicPr>
            <a:picLocks noChangeAspect="1"/>
          </p:cNvPicPr>
          <p:nvPr/>
        </p:nvPicPr>
        <p:blipFill rotWithShape="1">
          <a:blip r:embed="rId2"/>
          <a:srcRect l="13107" t="915" r="19727" b="3600"/>
          <a:stretch/>
        </p:blipFill>
        <p:spPr>
          <a:xfrm>
            <a:off x="8063370" y="2578100"/>
            <a:ext cx="3872536" cy="3225800"/>
          </a:xfrm>
          <a:prstGeom prst="rect">
            <a:avLst/>
          </a:prstGeom>
        </p:spPr>
      </p:pic>
    </p:spTree>
    <p:extLst>
      <p:ext uri="{BB962C8B-B14F-4D97-AF65-F5344CB8AC3E}">
        <p14:creationId xmlns:p14="http://schemas.microsoft.com/office/powerpoint/2010/main" val="483972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0" y="62753"/>
            <a:ext cx="12191999" cy="14522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4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1.2 : Gestion de l’effectif (7/7) : </a:t>
            </a:r>
            <a:endParaRPr lang="fr-FR"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a:p>
            <a:pPr lvl="0" algn="ctr">
              <a:lnSpc>
                <a:spcPct val="100000"/>
              </a:lnSpc>
              <a:spcBef>
                <a:spcPts val="0"/>
              </a:spcBef>
            </a:pPr>
            <a:r>
              <a:rPr lang="fr-FR" b="1" dirty="0">
                <a:solidFill>
                  <a:schemeClr val="bg1"/>
                </a:solidFill>
                <a:latin typeface="Arial Narrow" panose="020B0606020202030204" pitchFamily="34" charset="0"/>
                <a:cs typeface="Times New Roman" panose="02020603050405020304" pitchFamily="18" charset="0"/>
              </a:rPr>
              <a:t>Sondage destiné au développement de l’effectif (2/2) </a:t>
            </a: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7996" y="1773936"/>
            <a:ext cx="6416476" cy="4901184"/>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2200" b="1" dirty="0">
                <a:latin typeface="Arial Narrow" panose="020B0606020202030204" pitchFamily="34" charset="0"/>
                <a:cs typeface="Times New Roman" panose="02020603050405020304" pitchFamily="18" charset="0"/>
              </a:rPr>
              <a:t>Questions à poser lors d’un sondage destiné au développement de l’effectif ? </a:t>
            </a:r>
            <a:endParaRPr lang="fr-FR" sz="2200" kern="100" dirty="0">
              <a:latin typeface="Arial Narrow" panose="020B0606020202030204" pitchFamily="34" charset="0"/>
              <a:ea typeface="Calibri" panose="020F0502020204030204" pitchFamily="34" charset="0"/>
              <a:cs typeface="Times New Roman" panose="02020603050405020304" pitchFamily="18" charset="0"/>
            </a:endParaRPr>
          </a:p>
          <a:p>
            <a:pPr lvl="0">
              <a:lnSpc>
                <a:spcPct val="100000"/>
              </a:lnSpc>
              <a:spcBef>
                <a:spcPts val="0"/>
              </a:spcBef>
            </a:pPr>
            <a:r>
              <a:rPr lang="fr-FR" sz="2200" dirty="0">
                <a:effectLst/>
                <a:latin typeface="Arial Narrow" panose="020B0606020202030204" pitchFamily="34" charset="0"/>
                <a:ea typeface="Times New Roman" panose="02020603050405020304" pitchFamily="18" charset="0"/>
              </a:rPr>
              <a:t>Avez-vous des recommandations pour aider nos membres à mieux profiter de leur adhésion ?</a:t>
            </a:r>
          </a:p>
          <a:p>
            <a:pPr lvl="0">
              <a:lnSpc>
                <a:spcPct val="100000"/>
              </a:lnSpc>
              <a:spcBef>
                <a:spcPts val="0"/>
              </a:spcBef>
            </a:pPr>
            <a:r>
              <a:rPr lang="fr-FR" sz="2200" dirty="0">
                <a:effectLst/>
                <a:latin typeface="Arial Narrow" panose="020B0606020202030204" pitchFamily="34" charset="0"/>
                <a:ea typeface="Times New Roman" panose="02020603050405020304" pitchFamily="18" charset="0"/>
              </a:rPr>
              <a:t>Quel niveau de cotisation pensez-vous être la bonne cotisation à payer par nos membres ?</a:t>
            </a:r>
          </a:p>
          <a:p>
            <a:pPr lvl="0">
              <a:lnSpc>
                <a:spcPct val="100000"/>
              </a:lnSpc>
              <a:spcBef>
                <a:spcPts val="0"/>
              </a:spcBef>
            </a:pPr>
            <a:r>
              <a:rPr lang="fr-FR" sz="2200" dirty="0">
                <a:effectLst/>
                <a:latin typeface="Arial Narrow" panose="020B0606020202030204" pitchFamily="34" charset="0"/>
                <a:ea typeface="Times New Roman" panose="02020603050405020304" pitchFamily="18" charset="0"/>
              </a:rPr>
              <a:t>Selon vous, quels services notre association devrait-elle offrir pour soutenir ses membres ? </a:t>
            </a:r>
          </a:p>
          <a:p>
            <a:pPr lvl="0">
              <a:lnSpc>
                <a:spcPct val="100000"/>
              </a:lnSpc>
              <a:spcBef>
                <a:spcPts val="0"/>
              </a:spcBef>
            </a:pPr>
            <a:r>
              <a:rPr lang="fr-FR" sz="2200" dirty="0">
                <a:effectLst/>
                <a:latin typeface="Arial Narrow" panose="020B0606020202030204" pitchFamily="34" charset="0"/>
                <a:ea typeface="Times New Roman" panose="02020603050405020304" pitchFamily="18" charset="0"/>
              </a:rPr>
              <a:t>Quel genre de services aux membres notre association peut-elle offrir à ses membres ? </a:t>
            </a:r>
          </a:p>
          <a:p>
            <a:pPr lvl="0">
              <a:lnSpc>
                <a:spcPct val="100000"/>
              </a:lnSpc>
              <a:spcBef>
                <a:spcPts val="0"/>
              </a:spcBef>
            </a:pPr>
            <a:r>
              <a:rPr lang="fr-FR" sz="2200" dirty="0">
                <a:effectLst/>
                <a:latin typeface="Arial Narrow" panose="020B0606020202030204" pitchFamily="34" charset="0"/>
                <a:ea typeface="Times New Roman" panose="02020603050405020304" pitchFamily="18" charset="0"/>
              </a:rPr>
              <a:t>Quels sont vos besoins spécifiques auxquels vous n’avez pas encore trouvé de réponse ? </a:t>
            </a:r>
          </a:p>
          <a:p>
            <a:pPr lvl="0">
              <a:lnSpc>
                <a:spcPct val="100000"/>
              </a:lnSpc>
              <a:spcBef>
                <a:spcPts val="0"/>
              </a:spcBef>
            </a:pPr>
            <a:r>
              <a:rPr lang="fr-FR" sz="2200" dirty="0">
                <a:effectLst/>
                <a:latin typeface="Arial Narrow" panose="020B0606020202030204" pitchFamily="34" charset="0"/>
                <a:ea typeface="Times New Roman" panose="02020603050405020304" pitchFamily="18" charset="0"/>
              </a:rPr>
              <a:t>Quels sont vos besoins de formation les plus importants ? </a:t>
            </a:r>
          </a:p>
          <a:p>
            <a:pPr lvl="0">
              <a:lnSpc>
                <a:spcPct val="100000"/>
              </a:lnSpc>
              <a:spcBef>
                <a:spcPts val="0"/>
              </a:spcBef>
            </a:pPr>
            <a:r>
              <a:rPr lang="fr-FR" sz="2200" dirty="0">
                <a:effectLst/>
                <a:latin typeface="Arial Narrow" panose="020B0606020202030204" pitchFamily="34" charset="0"/>
                <a:ea typeface="Times New Roman" panose="02020603050405020304" pitchFamily="18" charset="0"/>
              </a:rPr>
              <a:t>Avez-vous d’autres commentaires/ recommandations ?</a:t>
            </a:r>
          </a:p>
          <a:p>
            <a:pPr>
              <a:lnSpc>
                <a:spcPct val="100000"/>
              </a:lnSpc>
              <a:spcBef>
                <a:spcPts val="0"/>
              </a:spcBef>
            </a:pPr>
            <a:endParaRPr lang="fr-FR" sz="22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469B31AD-65E7-4067-E3A3-428824535BA0}"/>
              </a:ext>
            </a:extLst>
          </p:cNvPr>
          <p:cNvPicPr>
            <a:picLocks noChangeAspect="1"/>
          </p:cNvPicPr>
          <p:nvPr/>
        </p:nvPicPr>
        <p:blipFill>
          <a:blip r:embed="rId2"/>
          <a:stretch>
            <a:fillRect/>
          </a:stretch>
        </p:blipFill>
        <p:spPr>
          <a:xfrm>
            <a:off x="6824472" y="2120901"/>
            <a:ext cx="4996742" cy="4162640"/>
          </a:xfrm>
          <a:prstGeom prst="rect">
            <a:avLst/>
          </a:prstGeom>
        </p:spPr>
      </p:pic>
    </p:spTree>
    <p:extLst>
      <p:ext uri="{BB962C8B-B14F-4D97-AF65-F5344CB8AC3E}">
        <p14:creationId xmlns:p14="http://schemas.microsoft.com/office/powerpoint/2010/main" val="2278753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23A550A-0910-69D3-3582-41968874679B}"/>
              </a:ext>
            </a:extLst>
          </p:cNvPr>
          <p:cNvPicPr>
            <a:picLocks noChangeAspect="1"/>
          </p:cNvPicPr>
          <p:nvPr/>
        </p:nvPicPr>
        <p:blipFill rotWithShape="1">
          <a:blip r:embed="rId2"/>
          <a:srcRect l="12638" r="16727"/>
          <a:stretch/>
        </p:blipFill>
        <p:spPr>
          <a:xfrm>
            <a:off x="8531286" y="2309869"/>
            <a:ext cx="3500880" cy="3773432"/>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36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a:t>
            </a:r>
            <a:r>
              <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1</a:t>
            </a:r>
            <a:r>
              <a:rPr lang="fr-FR" sz="36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.3 : </a:t>
            </a:r>
          </a:p>
          <a:p>
            <a:pPr marL="328295" algn="ctr">
              <a:lnSpc>
                <a:spcPct val="100000"/>
              </a:lnSpc>
              <a:spcBef>
                <a:spcPts val="0"/>
              </a:spcBef>
            </a:pPr>
            <a:r>
              <a:rPr lang="fr-FR" sz="36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Rôles du personnel salarié de l’association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167268" y="1863816"/>
            <a:ext cx="8409868" cy="461803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lnSpc>
                <a:spcPct val="100000"/>
              </a:lnSpc>
              <a:spcBef>
                <a:spcPts val="0"/>
              </a:spcBef>
            </a:pPr>
            <a:r>
              <a:rPr lang="fr-FR" sz="2200" dirty="0">
                <a:effectLst/>
                <a:latin typeface="Arial Narrow" panose="020B0606020202030204" pitchFamily="34" charset="0"/>
                <a:ea typeface="Gill Sans"/>
                <a:cs typeface="Gill Sans"/>
              </a:rPr>
              <a:t>Le personnel salarié est chargé de la gestion quotidienne de l’association</a:t>
            </a:r>
          </a:p>
          <a:p>
            <a:pPr algn="just">
              <a:lnSpc>
                <a:spcPct val="100000"/>
              </a:lnSpc>
              <a:spcBef>
                <a:spcPts val="0"/>
              </a:spcBef>
            </a:pPr>
            <a:r>
              <a:rPr lang="fr-FR" sz="2200" dirty="0">
                <a:latin typeface="Arial Narrow" panose="020B0606020202030204" pitchFamily="34" charset="0"/>
                <a:ea typeface="Calibri" panose="020F0502020204030204" pitchFamily="34" charset="0"/>
              </a:rPr>
              <a:t>Il est dirigé par un Directeur exécutif, un secrétaire permanent ou un secrétaire administratif, etc…</a:t>
            </a:r>
          </a:p>
          <a:p>
            <a:pPr algn="just">
              <a:lnSpc>
                <a:spcPct val="100000"/>
              </a:lnSpc>
              <a:spcBef>
                <a:spcPts val="0"/>
              </a:spcBef>
            </a:pPr>
            <a:r>
              <a:rPr lang="fr-FR" sz="2200" dirty="0">
                <a:latin typeface="Arial Narrow" panose="020B0606020202030204" pitchFamily="34" charset="0"/>
                <a:ea typeface="Calibri" panose="020F0502020204030204" pitchFamily="34" charset="0"/>
              </a:rPr>
              <a:t>Il est sur les deux fronts de la gestion des projets  et de l’assistance au BE/ CA</a:t>
            </a:r>
            <a:endParaRPr lang="fr-FR" sz="2200" dirty="0">
              <a:latin typeface="Arial Narrow" panose="020B0606020202030204" pitchFamily="34" charset="0"/>
              <a:ea typeface="Gill Sans"/>
              <a:cs typeface="Gill Sans"/>
            </a:endParaRPr>
          </a:p>
          <a:p>
            <a:pPr lvl="0" algn="just">
              <a:lnSpc>
                <a:spcPct val="100000"/>
              </a:lnSpc>
              <a:spcBef>
                <a:spcPts val="0"/>
              </a:spcBef>
            </a:pPr>
            <a:r>
              <a:rPr lang="fr-FR" sz="2200" dirty="0">
                <a:latin typeface="Arial Narrow" panose="020B0606020202030204" pitchFamily="34" charset="0"/>
                <a:ea typeface="Gill Sans"/>
                <a:cs typeface="Gill Sans"/>
              </a:rPr>
              <a:t>Il exécute les décisions de l’Assemblée Générale sur instruction du Bureau Exécutif ou du Conseil d’administration et de son président</a:t>
            </a:r>
            <a:endParaRPr lang="fr-FR" sz="2200" dirty="0">
              <a:effectLst/>
              <a:latin typeface="Arial Narrow" panose="020B0606020202030204" pitchFamily="34" charset="0"/>
              <a:ea typeface="Gill Sans"/>
              <a:cs typeface="Gill Sans"/>
            </a:endParaRPr>
          </a:p>
          <a:p>
            <a:pPr lvl="0" algn="just">
              <a:lnSpc>
                <a:spcPct val="100000"/>
              </a:lnSpc>
              <a:spcBef>
                <a:spcPts val="0"/>
              </a:spcBef>
            </a:pPr>
            <a:r>
              <a:rPr lang="fr-FR" sz="2200" dirty="0">
                <a:latin typeface="Arial Narrow" panose="020B0606020202030204" pitchFamily="34" charset="0"/>
                <a:ea typeface="Gill Sans"/>
                <a:cs typeface="Gill Sans"/>
              </a:rPr>
              <a:t>Il a</a:t>
            </a:r>
            <a:r>
              <a:rPr lang="fr-FR" sz="2200" dirty="0">
                <a:effectLst/>
                <a:latin typeface="Arial Narrow" panose="020B0606020202030204" pitchFamily="34" charset="0"/>
                <a:ea typeface="Gill Sans"/>
                <a:cs typeface="Gill Sans"/>
              </a:rPr>
              <a:t>ssure les responsabilités administratives relatives à la vie et au fonctionnement de l’association</a:t>
            </a:r>
            <a:endParaRPr lang="fr-FR" sz="2200" dirty="0">
              <a:effectLst/>
              <a:latin typeface="Arial Narrow" panose="020B0606020202030204" pitchFamily="34" charset="0"/>
              <a:ea typeface="Calibri" panose="020F0502020204030204" pitchFamily="34" charset="0"/>
            </a:endParaRPr>
          </a:p>
          <a:p>
            <a:pPr lvl="0" algn="just">
              <a:lnSpc>
                <a:spcPct val="100000"/>
              </a:lnSpc>
              <a:spcBef>
                <a:spcPts val="0"/>
              </a:spcBef>
            </a:pPr>
            <a:r>
              <a:rPr lang="fr-FR" sz="2200" dirty="0">
                <a:latin typeface="Arial Narrow" panose="020B0606020202030204" pitchFamily="34" charset="0"/>
                <a:ea typeface="Gill Sans"/>
                <a:cs typeface="Gill Sans"/>
              </a:rPr>
              <a:t>Il met en œuvre les plan de m</a:t>
            </a:r>
            <a:r>
              <a:rPr lang="fr-FR" sz="2200" dirty="0">
                <a:effectLst/>
                <a:latin typeface="Arial Narrow" panose="020B0606020202030204" pitchFamily="34" charset="0"/>
                <a:ea typeface="Gill Sans"/>
                <a:cs typeface="Gill Sans"/>
              </a:rPr>
              <a:t>obilisation </a:t>
            </a:r>
            <a:r>
              <a:rPr lang="fr-FR" sz="2200" dirty="0">
                <a:latin typeface="Arial Narrow" panose="020B0606020202030204" pitchFamily="34" charset="0"/>
                <a:ea typeface="Gill Sans"/>
                <a:cs typeface="Gill Sans"/>
              </a:rPr>
              <a:t>d</a:t>
            </a:r>
            <a:r>
              <a:rPr lang="fr-FR" sz="2200" dirty="0">
                <a:effectLst/>
                <a:latin typeface="Arial Narrow" panose="020B0606020202030204" pitchFamily="34" charset="0"/>
                <a:ea typeface="Gill Sans"/>
                <a:cs typeface="Gill Sans"/>
              </a:rPr>
              <a:t>es ressources humaines, matérielles et financières nécessaires pour l’atteinte </a:t>
            </a:r>
            <a:r>
              <a:rPr lang="fr-FR" sz="2200" dirty="0">
                <a:latin typeface="Arial Narrow" panose="020B0606020202030204" pitchFamily="34" charset="0"/>
                <a:ea typeface="Gill Sans"/>
                <a:cs typeface="Gill Sans"/>
              </a:rPr>
              <a:t>d</a:t>
            </a:r>
            <a:r>
              <a:rPr lang="fr-FR" sz="2200" dirty="0">
                <a:effectLst/>
                <a:latin typeface="Arial Narrow" panose="020B0606020202030204" pitchFamily="34" charset="0"/>
                <a:ea typeface="Gill Sans"/>
                <a:cs typeface="Gill Sans"/>
              </a:rPr>
              <a:t>es objectifs de l’association;</a:t>
            </a:r>
            <a:endParaRPr lang="fr-FR" sz="2200" dirty="0">
              <a:effectLst/>
              <a:latin typeface="Arial Narrow" panose="020B0606020202030204" pitchFamily="34" charset="0"/>
              <a:ea typeface="Calibri" panose="020F0502020204030204" pitchFamily="34" charset="0"/>
            </a:endParaRPr>
          </a:p>
          <a:p>
            <a:pPr lvl="0" algn="just">
              <a:lnSpc>
                <a:spcPct val="100000"/>
              </a:lnSpc>
              <a:spcBef>
                <a:spcPts val="0"/>
              </a:spcBef>
            </a:pPr>
            <a:r>
              <a:rPr lang="fr-FR" sz="2200" dirty="0">
                <a:latin typeface="Arial Narrow" panose="020B0606020202030204" pitchFamily="34" charset="0"/>
                <a:ea typeface="Gill Sans"/>
                <a:cs typeface="Gill Sans"/>
              </a:rPr>
              <a:t>Il se structure dans une c</a:t>
            </a:r>
            <a:r>
              <a:rPr lang="fr-FR" sz="2200" dirty="0">
                <a:effectLst/>
                <a:latin typeface="Arial Narrow" panose="020B0606020202030204" pitchFamily="34" charset="0"/>
                <a:ea typeface="Gill Sans"/>
                <a:cs typeface="Gill Sans"/>
              </a:rPr>
              <a:t>oordination des compétences disponibles pour gérer les projets confiés à travers </a:t>
            </a:r>
            <a:r>
              <a:rPr lang="fr-FR" sz="2200" dirty="0">
                <a:latin typeface="Arial Narrow" panose="020B0606020202030204" pitchFamily="34" charset="0"/>
                <a:ea typeface="Gill Sans"/>
                <a:cs typeface="Gill Sans"/>
              </a:rPr>
              <a:t>l</a:t>
            </a:r>
            <a:r>
              <a:rPr lang="fr-FR" sz="2200" dirty="0">
                <a:effectLst/>
                <a:latin typeface="Arial Narrow" panose="020B0606020202030204" pitchFamily="34" charset="0"/>
                <a:ea typeface="Gill Sans"/>
                <a:cs typeface="Gill Sans"/>
              </a:rPr>
              <a:t>es directions/ départements et les services techniques.</a:t>
            </a:r>
            <a:endParaRPr lang="fr-FR" sz="2200" dirty="0">
              <a:latin typeface="Arial Narrow" panose="020B0606020202030204" pitchFamily="34" charset="0"/>
              <a:ea typeface="Calibri" panose="020F0502020204030204" pitchFamily="34" charset="0"/>
              <a:cs typeface="Gill Sans"/>
            </a:endParaRPr>
          </a:p>
        </p:txBody>
      </p:sp>
    </p:spTree>
    <p:extLst>
      <p:ext uri="{BB962C8B-B14F-4D97-AF65-F5344CB8AC3E}">
        <p14:creationId xmlns:p14="http://schemas.microsoft.com/office/powerpoint/2010/main" val="2389172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307298"/>
            <a:ext cx="10515600" cy="11535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Module 1</a:t>
            </a:r>
            <a:r>
              <a:rPr lang="fr-FR"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a:t>
            </a:r>
            <a:r>
              <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Objectif de la séance</a:t>
            </a:r>
          </a:p>
        </p:txBody>
      </p:sp>
      <p:sp>
        <p:nvSpPr>
          <p:cNvPr id="3" name="Espace réservé du contenu 2">
            <a:extLst>
              <a:ext uri="{FF2B5EF4-FFF2-40B4-BE49-F238E27FC236}">
                <a16:creationId xmlns:a16="http://schemas.microsoft.com/office/drawing/2014/main" id="{A9E008B0-C9AE-7043-82AF-A79F43E43976}"/>
              </a:ext>
            </a:extLst>
          </p:cNvPr>
          <p:cNvSpPr txBox="1">
            <a:spLocks/>
          </p:cNvSpPr>
          <p:nvPr/>
        </p:nvSpPr>
        <p:spPr>
          <a:xfrm>
            <a:off x="669075" y="1808022"/>
            <a:ext cx="6736066" cy="4742680"/>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b="1" dirty="0">
                <a:effectLst/>
                <a:latin typeface="Arial Narrow" panose="020B0606020202030204" pitchFamily="34" charset="0"/>
                <a:ea typeface="Calibri" panose="020F0502020204030204" pitchFamily="34" charset="0"/>
                <a:cs typeface="Times New Roman" panose="02020603050405020304" pitchFamily="18" charset="0"/>
              </a:rPr>
              <a:t>D’ici la fin de l’atelier, les participants auront exploré :</a:t>
            </a:r>
          </a:p>
          <a:p>
            <a:pPr marL="328295">
              <a:lnSpc>
                <a:spcPct val="100000"/>
              </a:lnSpc>
              <a:spcBef>
                <a:spcPts val="0"/>
              </a:spcBef>
            </a:pPr>
            <a:r>
              <a:rPr lang="fr-FR" kern="100" dirty="0">
                <a:latin typeface="Arial Narrow" panose="020B0606020202030204" pitchFamily="34" charset="0"/>
                <a:ea typeface="Calibri" panose="020F0502020204030204" pitchFamily="34" charset="0"/>
                <a:cs typeface="Times New Roman" panose="02020603050405020304" pitchFamily="18" charset="0"/>
              </a:rPr>
              <a:t>L</a:t>
            </a:r>
            <a:r>
              <a:rPr lang="fr-FR" kern="100" dirty="0">
                <a:effectLst/>
                <a:latin typeface="Arial Narrow" panose="020B0606020202030204" pitchFamily="34" charset="0"/>
                <a:ea typeface="Calibri" panose="020F0502020204030204" pitchFamily="34" charset="0"/>
                <a:cs typeface="Times New Roman" panose="02020603050405020304" pitchFamily="18" charset="0"/>
              </a:rPr>
              <a:t>es processus de création d’une association et les outils d’acquisition de sa personnalité morale et légale</a:t>
            </a:r>
          </a:p>
          <a:p>
            <a:pPr marL="328295">
              <a:lnSpc>
                <a:spcPct val="100000"/>
              </a:lnSpc>
              <a:spcBef>
                <a:spcPts val="0"/>
              </a:spcBef>
            </a:pPr>
            <a:r>
              <a:rPr lang="fr-FR" kern="100" dirty="0">
                <a:latin typeface="Arial Narrow" panose="020B0606020202030204" pitchFamily="34" charset="0"/>
                <a:ea typeface="Calibri" panose="020F0502020204030204" pitchFamily="34" charset="0"/>
                <a:cs typeface="Times New Roman" panose="02020603050405020304" pitchFamily="18" charset="0"/>
              </a:rPr>
              <a:t>La g</a:t>
            </a:r>
            <a:r>
              <a:rPr lang="fr-FR" kern="100" dirty="0">
                <a:effectLst/>
                <a:latin typeface="Arial Narrow" panose="020B0606020202030204" pitchFamily="34" charset="0"/>
                <a:ea typeface="Calibri" panose="020F0502020204030204" pitchFamily="34" charset="0"/>
                <a:cs typeface="Times New Roman" panose="02020603050405020304" pitchFamily="18" charset="0"/>
              </a:rPr>
              <a:t>estion de l’effectif d’une association à </a:t>
            </a:r>
            <a:r>
              <a:rPr lang="fr-FR" kern="100" dirty="0">
                <a:latin typeface="Arial Narrow" panose="020B0606020202030204" pitchFamily="34" charset="0"/>
                <a:ea typeface="Calibri" panose="020F0502020204030204" pitchFamily="34" charset="0"/>
                <a:cs typeface="Times New Roman" panose="02020603050405020304" pitchFamily="18" charset="0"/>
              </a:rPr>
              <a:t>travers le service aux membres comme moyen de </a:t>
            </a:r>
            <a:r>
              <a:rPr lang="fr-FR" kern="100" dirty="0">
                <a:effectLst/>
                <a:latin typeface="Arial Narrow" panose="020B0606020202030204" pitchFamily="34" charset="0"/>
                <a:ea typeface="Calibri" panose="020F0502020204030204" pitchFamily="34" charset="0"/>
                <a:cs typeface="Times New Roman" panose="02020603050405020304" pitchFamily="18" charset="0"/>
              </a:rPr>
              <a:t>maintien et le développement </a:t>
            </a:r>
          </a:p>
          <a:p>
            <a:pPr marL="328295">
              <a:lnSpc>
                <a:spcPct val="100000"/>
              </a:lnSpc>
              <a:spcBef>
                <a:spcPts val="0"/>
              </a:spcBef>
            </a:pPr>
            <a:r>
              <a:rPr lang="fr-FR" kern="100" dirty="0">
                <a:effectLst/>
                <a:latin typeface="Arial Narrow" panose="020B0606020202030204" pitchFamily="34" charset="0"/>
                <a:ea typeface="Calibri" panose="020F0502020204030204" pitchFamily="34" charset="0"/>
                <a:cs typeface="Times New Roman" panose="02020603050405020304" pitchFamily="18" charset="0"/>
              </a:rPr>
              <a:t>Les rôles et prérogatives du personnel salarié de l’association dans leurs relations avec les autres organes</a:t>
            </a:r>
          </a:p>
          <a:p>
            <a:pPr>
              <a:lnSpc>
                <a:spcPct val="100000"/>
              </a:lnSpc>
              <a:spcBef>
                <a:spcPts val="0"/>
              </a:spcBef>
            </a:pPr>
            <a:endParaRPr lang="fr-FR" dirty="0">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0EDE1E43-212D-A50A-F83F-0972DE7F9824}"/>
              </a:ext>
            </a:extLst>
          </p:cNvPr>
          <p:cNvPicPr>
            <a:picLocks noChangeAspect="1"/>
          </p:cNvPicPr>
          <p:nvPr/>
        </p:nvPicPr>
        <p:blipFill rotWithShape="1">
          <a:blip r:embed="rId2"/>
          <a:srcRect l="8852" b="6379"/>
          <a:stretch/>
        </p:blipFill>
        <p:spPr>
          <a:xfrm>
            <a:off x="7137400" y="1554606"/>
            <a:ext cx="4699000" cy="4996096"/>
          </a:xfrm>
          <a:prstGeom prst="rect">
            <a:avLst/>
          </a:prstGeom>
        </p:spPr>
      </p:pic>
    </p:spTree>
    <p:extLst>
      <p:ext uri="{BB962C8B-B14F-4D97-AF65-F5344CB8AC3E}">
        <p14:creationId xmlns:p14="http://schemas.microsoft.com/office/powerpoint/2010/main" val="3663622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D32CF79-4F92-45DC-FD04-1DCB5A4D94E2}"/>
              </a:ext>
            </a:extLst>
          </p:cNvPr>
          <p:cNvPicPr>
            <a:picLocks noChangeAspect="1"/>
          </p:cNvPicPr>
          <p:nvPr/>
        </p:nvPicPr>
        <p:blipFill rotWithShape="1">
          <a:blip r:embed="rId2"/>
          <a:srcRect l="19531" r="15886"/>
          <a:stretch/>
        </p:blipFill>
        <p:spPr>
          <a:xfrm>
            <a:off x="6617208" y="1758901"/>
            <a:ext cx="5574792" cy="4855464"/>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36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1.3 : </a:t>
            </a:r>
          </a:p>
          <a:p>
            <a:pPr marL="328295" algn="ctr">
              <a:lnSpc>
                <a:spcPct val="100000"/>
              </a:lnSpc>
              <a:spcBef>
                <a:spcPts val="0"/>
              </a:spcBef>
            </a:pPr>
            <a:r>
              <a:rPr lang="fr-FR" sz="36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Caractéristiques du personnel salarié de l’association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1608" y="1792224"/>
            <a:ext cx="6498772" cy="4855464"/>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fr-FR" sz="3200" b="1" dirty="0">
                <a:effectLst/>
                <a:latin typeface="Arial Narrow" panose="020B0606020202030204" pitchFamily="34" charset="0"/>
                <a:ea typeface="Gill Sans"/>
                <a:cs typeface="Gill Sans"/>
              </a:rPr>
              <a:t>Caractéristique des membres du personnel salarié de l’association</a:t>
            </a:r>
          </a:p>
          <a:p>
            <a:pPr marL="457200" lvl="0" indent="-457200">
              <a:lnSpc>
                <a:spcPct val="100000"/>
              </a:lnSpc>
              <a:spcBef>
                <a:spcPts val="0"/>
              </a:spcBef>
              <a:buFont typeface="+mj-lt"/>
              <a:buAutoNum type="arabicPeriod"/>
            </a:pPr>
            <a:r>
              <a:rPr lang="fr-FR" sz="2400" dirty="0">
                <a:latin typeface="Arial Narrow" panose="020B0606020202030204" pitchFamily="34" charset="0"/>
                <a:ea typeface="Calibri" panose="020F0502020204030204" pitchFamily="34" charset="0"/>
                <a:cs typeface="Gill Sans"/>
              </a:rPr>
              <a:t>Disponibilité et de sens du service et du sacrifice</a:t>
            </a:r>
          </a:p>
          <a:p>
            <a:pPr marL="457200" lvl="0" indent="-457200">
              <a:lnSpc>
                <a:spcPct val="100000"/>
              </a:lnSpc>
              <a:spcBef>
                <a:spcPts val="0"/>
              </a:spcBef>
              <a:buFont typeface="+mj-lt"/>
              <a:buAutoNum type="arabicPeriod"/>
            </a:pPr>
            <a:r>
              <a:rPr lang="fr-FR" sz="2400" dirty="0">
                <a:latin typeface="Arial Narrow" panose="020B0606020202030204" pitchFamily="34" charset="0"/>
                <a:ea typeface="Calibri" panose="020F0502020204030204" pitchFamily="34" charset="0"/>
                <a:cs typeface="Gill Sans"/>
              </a:rPr>
              <a:t>Humilité vis-à-vis des responsables de l’association</a:t>
            </a:r>
          </a:p>
          <a:p>
            <a:pPr marL="457200" lvl="0" indent="-457200">
              <a:lnSpc>
                <a:spcPct val="100000"/>
              </a:lnSpc>
              <a:spcBef>
                <a:spcPts val="0"/>
              </a:spcBef>
              <a:buFont typeface="+mj-lt"/>
              <a:buAutoNum type="arabicPeriod"/>
            </a:pPr>
            <a:r>
              <a:rPr lang="fr-FR" sz="2400" dirty="0">
                <a:latin typeface="Arial Narrow" panose="020B0606020202030204" pitchFamily="34" charset="0"/>
                <a:ea typeface="Calibri" panose="020F0502020204030204" pitchFamily="34" charset="0"/>
                <a:cs typeface="Gill Sans"/>
              </a:rPr>
              <a:t>Sens d’initiative et capacité à faire bénéficier son carnet d’adresse à l’association</a:t>
            </a:r>
          </a:p>
          <a:p>
            <a:pPr marL="457200" lvl="0" indent="-457200">
              <a:lnSpc>
                <a:spcPct val="100000"/>
              </a:lnSpc>
              <a:spcBef>
                <a:spcPts val="0"/>
              </a:spcBef>
              <a:buFont typeface="+mj-lt"/>
              <a:buAutoNum type="arabicPeriod"/>
            </a:pPr>
            <a:r>
              <a:rPr lang="fr-FR" sz="2400" dirty="0">
                <a:latin typeface="Arial Narrow" panose="020B0606020202030204" pitchFamily="34" charset="0"/>
                <a:ea typeface="Calibri" panose="020F0502020204030204" pitchFamily="34" charset="0"/>
                <a:cs typeface="Gill Sans"/>
              </a:rPr>
              <a:t>Capacité à travailler pour mettre en lumière les talents du Président et des membres du BE</a:t>
            </a:r>
          </a:p>
          <a:p>
            <a:pPr marL="457200" lvl="0" indent="-457200">
              <a:lnSpc>
                <a:spcPct val="100000"/>
              </a:lnSpc>
              <a:spcBef>
                <a:spcPts val="0"/>
              </a:spcBef>
              <a:buFont typeface="+mj-lt"/>
              <a:buAutoNum type="arabicPeriod"/>
            </a:pPr>
            <a:r>
              <a:rPr lang="fr-FR" sz="2400" dirty="0">
                <a:latin typeface="Arial Narrow" panose="020B0606020202030204" pitchFamily="34" charset="0"/>
                <a:ea typeface="Calibri" panose="020F0502020204030204" pitchFamily="34" charset="0"/>
                <a:cs typeface="Gill Sans"/>
              </a:rPr>
              <a:t>Communication aisée et capacité de marketing de la vision de l’association</a:t>
            </a:r>
          </a:p>
          <a:p>
            <a:pPr marL="457200" lvl="0" indent="-457200">
              <a:lnSpc>
                <a:spcPct val="100000"/>
              </a:lnSpc>
              <a:spcBef>
                <a:spcPts val="0"/>
              </a:spcBef>
              <a:buFont typeface="+mj-lt"/>
              <a:buAutoNum type="arabicPeriod"/>
            </a:pPr>
            <a:r>
              <a:rPr lang="fr-FR" sz="2400" dirty="0">
                <a:latin typeface="Arial Narrow" panose="020B0606020202030204" pitchFamily="34" charset="0"/>
                <a:ea typeface="Calibri" panose="020F0502020204030204" pitchFamily="34" charset="0"/>
                <a:cs typeface="Gill Sans"/>
              </a:rPr>
              <a:t>Capacité rédactionnelle</a:t>
            </a:r>
          </a:p>
          <a:p>
            <a:pPr marL="457200" lvl="0" indent="-457200">
              <a:lnSpc>
                <a:spcPct val="100000"/>
              </a:lnSpc>
              <a:spcBef>
                <a:spcPts val="0"/>
              </a:spcBef>
              <a:buFont typeface="+mj-lt"/>
              <a:buAutoNum type="arabicPeriod"/>
            </a:pPr>
            <a:r>
              <a:rPr lang="fr-FR" sz="2400" dirty="0">
                <a:latin typeface="Arial Narrow" panose="020B0606020202030204" pitchFamily="34" charset="0"/>
                <a:ea typeface="Calibri" panose="020F0502020204030204" pitchFamily="34" charset="0"/>
                <a:cs typeface="Gill Sans"/>
              </a:rPr>
              <a:t>Aptitude à la gestion des projets</a:t>
            </a:r>
          </a:p>
          <a:p>
            <a:pPr lvl="0">
              <a:lnSpc>
                <a:spcPct val="100000"/>
              </a:lnSpc>
              <a:spcBef>
                <a:spcPts val="0"/>
              </a:spcBef>
            </a:pPr>
            <a:endParaRPr lang="fr-FR" sz="2200" dirty="0">
              <a:latin typeface="Arial Narrow" panose="020B0606020202030204" pitchFamily="34" charset="0"/>
              <a:ea typeface="Calibri" panose="020F0502020204030204" pitchFamily="34" charset="0"/>
              <a:cs typeface="Gill Sans"/>
            </a:endParaRPr>
          </a:p>
          <a:p>
            <a:pPr lvl="0">
              <a:lnSpc>
                <a:spcPct val="100000"/>
              </a:lnSpc>
              <a:spcBef>
                <a:spcPts val="0"/>
              </a:spcBef>
            </a:pPr>
            <a:endParaRPr lang="fr-FR" sz="2200" dirty="0">
              <a:latin typeface="Arial Narrow" panose="020B0606020202030204" pitchFamily="34" charset="0"/>
              <a:ea typeface="Calibri" panose="020F0502020204030204" pitchFamily="34" charset="0"/>
              <a:cs typeface="Gill Sans"/>
            </a:endParaRPr>
          </a:p>
        </p:txBody>
      </p:sp>
    </p:spTree>
    <p:extLst>
      <p:ext uri="{BB962C8B-B14F-4D97-AF65-F5344CB8AC3E}">
        <p14:creationId xmlns:p14="http://schemas.microsoft.com/office/powerpoint/2010/main" val="3675540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2DBC8DE-D831-06EE-F992-412D27ED2E0C}"/>
              </a:ext>
            </a:extLst>
          </p:cNvPr>
          <p:cNvPicPr>
            <a:picLocks noChangeAspect="1"/>
          </p:cNvPicPr>
          <p:nvPr/>
        </p:nvPicPr>
        <p:blipFill rotWithShape="1">
          <a:blip r:embed="rId2"/>
          <a:srcRect l="15518" r="12463" b="17149"/>
          <a:stretch/>
        </p:blipFill>
        <p:spPr>
          <a:xfrm>
            <a:off x="6389508" y="1771650"/>
            <a:ext cx="5642658" cy="4329116"/>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8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CONCLUSION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1609" y="1877952"/>
            <a:ext cx="6249216" cy="4708589"/>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pPr>
            <a:r>
              <a:rPr lang="fr-FR" sz="2300" dirty="0">
                <a:latin typeface="Arial Narrow" panose="020B0606020202030204" pitchFamily="34" charset="0"/>
                <a:ea typeface="Calibri" panose="020F0502020204030204" pitchFamily="34" charset="0"/>
                <a:cs typeface="Gill Sans"/>
              </a:rPr>
              <a:t>Les trois grands défis de la gestion administrative de l’association se trouvent être :</a:t>
            </a:r>
          </a:p>
          <a:p>
            <a:pPr lvl="1">
              <a:lnSpc>
                <a:spcPct val="100000"/>
              </a:lnSpc>
              <a:spcBef>
                <a:spcPts val="0"/>
              </a:spcBef>
            </a:pPr>
            <a:r>
              <a:rPr lang="fr-FR" sz="2300" dirty="0">
                <a:latin typeface="Arial Narrow" panose="020B0606020202030204" pitchFamily="34" charset="0"/>
                <a:ea typeface="Calibri" panose="020F0502020204030204" pitchFamily="34" charset="0"/>
                <a:cs typeface="Gill Sans"/>
              </a:rPr>
              <a:t>Les textes légaux (statuts et règlement intérieur) lors de la création</a:t>
            </a:r>
          </a:p>
          <a:p>
            <a:pPr lvl="1">
              <a:lnSpc>
                <a:spcPct val="100000"/>
              </a:lnSpc>
              <a:spcBef>
                <a:spcPts val="0"/>
              </a:spcBef>
            </a:pPr>
            <a:r>
              <a:rPr lang="fr-FR" sz="2300" dirty="0">
                <a:latin typeface="Arial Narrow" panose="020B0606020202030204" pitchFamily="34" charset="0"/>
                <a:ea typeface="Calibri" panose="020F0502020204030204" pitchFamily="34" charset="0"/>
                <a:cs typeface="Gill Sans"/>
              </a:rPr>
              <a:t>Les textes administratifs lors de la gestion du fonctionnement de l’association (manuels de procédures et autres guides de gestions</a:t>
            </a:r>
          </a:p>
          <a:p>
            <a:pPr lvl="1">
              <a:lnSpc>
                <a:spcPct val="100000"/>
              </a:lnSpc>
              <a:spcBef>
                <a:spcPts val="0"/>
              </a:spcBef>
            </a:pPr>
            <a:r>
              <a:rPr lang="fr-FR" sz="2300" dirty="0">
                <a:latin typeface="Arial Narrow" panose="020B0606020202030204" pitchFamily="34" charset="0"/>
                <a:ea typeface="Calibri" panose="020F0502020204030204" pitchFamily="34" charset="0"/>
                <a:cs typeface="Gill Sans"/>
              </a:rPr>
              <a:t>Les outils administratifs pour huiler les procédures administratives et financières</a:t>
            </a:r>
          </a:p>
          <a:p>
            <a:pPr lvl="0">
              <a:lnSpc>
                <a:spcPct val="100000"/>
              </a:lnSpc>
              <a:spcBef>
                <a:spcPts val="0"/>
              </a:spcBef>
            </a:pPr>
            <a:r>
              <a:rPr lang="fr-FR" sz="2300" dirty="0">
                <a:latin typeface="Arial Narrow" panose="020B0606020202030204" pitchFamily="34" charset="0"/>
                <a:ea typeface="Calibri" panose="020F0502020204030204" pitchFamily="34" charset="0"/>
                <a:cs typeface="Gill Sans"/>
              </a:rPr>
              <a:t>Si une des étapes a été ratée ou mal négociée, il faut avoir le courage de reformater l’association en retouchant aux textes</a:t>
            </a:r>
          </a:p>
          <a:p>
            <a:pPr lvl="0">
              <a:lnSpc>
                <a:spcPct val="100000"/>
              </a:lnSpc>
              <a:spcBef>
                <a:spcPts val="0"/>
              </a:spcBef>
            </a:pPr>
            <a:r>
              <a:rPr lang="fr-FR" sz="2300" dirty="0">
                <a:latin typeface="Arial Narrow" panose="020B0606020202030204" pitchFamily="34" charset="0"/>
                <a:ea typeface="Calibri" panose="020F0502020204030204" pitchFamily="34" charset="0"/>
                <a:cs typeface="Gill Sans"/>
              </a:rPr>
              <a:t>Soyez créatif et disponibles pour appuyer le BE et l’AG</a:t>
            </a:r>
          </a:p>
          <a:p>
            <a:pPr lvl="0">
              <a:lnSpc>
                <a:spcPct val="100000"/>
              </a:lnSpc>
              <a:spcBef>
                <a:spcPts val="0"/>
              </a:spcBef>
            </a:pPr>
            <a:endParaRPr lang="fr-FR" sz="2300" dirty="0">
              <a:latin typeface="Arial Narrow" panose="020B0606020202030204" pitchFamily="34" charset="0"/>
              <a:ea typeface="Calibri" panose="020F0502020204030204" pitchFamily="34" charset="0"/>
              <a:cs typeface="Gill Sans"/>
            </a:endParaRPr>
          </a:p>
        </p:txBody>
      </p:sp>
    </p:spTree>
    <p:extLst>
      <p:ext uri="{BB962C8B-B14F-4D97-AF65-F5344CB8AC3E}">
        <p14:creationId xmlns:p14="http://schemas.microsoft.com/office/powerpoint/2010/main" val="1436663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3907F79-7E71-3619-96E0-86611EB63A8D}"/>
              </a:ext>
            </a:extLst>
          </p:cNvPr>
          <p:cNvPicPr>
            <a:picLocks noChangeAspect="1"/>
          </p:cNvPicPr>
          <p:nvPr/>
        </p:nvPicPr>
        <p:blipFill rotWithShape="1">
          <a:blip r:embed="rId2"/>
          <a:srcRect r="14460"/>
          <a:stretch/>
        </p:blipFill>
        <p:spPr>
          <a:xfrm>
            <a:off x="6813593" y="2142677"/>
            <a:ext cx="5066494" cy="3948653"/>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514350" y="220717"/>
            <a:ext cx="11144250" cy="13627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pPr>
            <a:r>
              <a:rPr lang="fr-FR" sz="66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S</a:t>
            </a:r>
            <a:r>
              <a:rPr lang="fr-FR" sz="6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tructure et Plan de la séance</a:t>
            </a:r>
            <a:endParaRPr lang="fr-FR" sz="6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11913" y="2142677"/>
            <a:ext cx="6501680" cy="394865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8295">
              <a:lnSpc>
                <a:spcPct val="100000"/>
              </a:lnSpc>
              <a:spcBef>
                <a:spcPts val="0"/>
              </a:spcBef>
            </a:pPr>
            <a:r>
              <a:rPr lang="fr-FR" sz="3200" kern="100" dirty="0">
                <a:effectLst/>
                <a:latin typeface="Arial Narrow" panose="020B0606020202030204" pitchFamily="34" charset="0"/>
                <a:ea typeface="Calibri" panose="020F0502020204030204" pitchFamily="34" charset="0"/>
                <a:cs typeface="Times New Roman" panose="02020603050405020304" pitchFamily="18" charset="0"/>
              </a:rPr>
              <a:t>Chapitre </a:t>
            </a:r>
            <a:r>
              <a:rPr lang="fr-FR" sz="3200" kern="100" dirty="0">
                <a:latin typeface="Arial Narrow" panose="020B0606020202030204" pitchFamily="34" charset="0"/>
                <a:ea typeface="Calibri" panose="020F0502020204030204" pitchFamily="34" charset="0"/>
                <a:cs typeface="Times New Roman" panose="02020603050405020304" pitchFamily="18" charset="0"/>
              </a:rPr>
              <a:t>1</a:t>
            </a:r>
            <a:r>
              <a:rPr lang="fr-FR" sz="3200" kern="100" dirty="0">
                <a:effectLst/>
                <a:latin typeface="Arial Narrow" panose="020B0606020202030204" pitchFamily="34" charset="0"/>
                <a:ea typeface="Calibri" panose="020F0502020204030204" pitchFamily="34" charset="0"/>
                <a:cs typeface="Times New Roman" panose="02020603050405020304" pitchFamily="18" charset="0"/>
              </a:rPr>
              <a:t>.1 : Création de l’association et acquisition de la personnalité morale et légale</a:t>
            </a:r>
          </a:p>
          <a:p>
            <a:pPr marL="328295">
              <a:lnSpc>
                <a:spcPct val="100000"/>
              </a:lnSpc>
              <a:spcBef>
                <a:spcPts val="0"/>
              </a:spcBef>
            </a:pPr>
            <a:r>
              <a:rPr lang="fr-FR" sz="3200" kern="100" dirty="0">
                <a:effectLst/>
                <a:latin typeface="Arial Narrow" panose="020B0606020202030204" pitchFamily="34" charset="0"/>
                <a:ea typeface="Calibri" panose="020F0502020204030204" pitchFamily="34" charset="0"/>
                <a:cs typeface="Times New Roman" panose="02020603050405020304" pitchFamily="18" charset="0"/>
              </a:rPr>
              <a:t>Chapitre 1.2 : Gestion de l’effectif : maintien et développement, service aux membres</a:t>
            </a:r>
          </a:p>
          <a:p>
            <a:pPr marL="328295">
              <a:lnSpc>
                <a:spcPct val="100000"/>
              </a:lnSpc>
              <a:spcBef>
                <a:spcPts val="0"/>
              </a:spcBef>
            </a:pPr>
            <a:r>
              <a:rPr lang="fr-FR" sz="3200" kern="100" dirty="0">
                <a:effectLst/>
                <a:latin typeface="Arial Narrow" panose="020B0606020202030204" pitchFamily="34" charset="0"/>
                <a:ea typeface="Calibri" panose="020F0502020204030204" pitchFamily="34" charset="0"/>
                <a:cs typeface="Times New Roman" panose="02020603050405020304" pitchFamily="18" charset="0"/>
              </a:rPr>
              <a:t>Chapitre 1.3 : Les rôles et prérogatives du personnel salarié de l’association</a:t>
            </a:r>
          </a:p>
        </p:txBody>
      </p:sp>
    </p:spTree>
    <p:extLst>
      <p:ext uri="{BB962C8B-B14F-4D97-AF65-F5344CB8AC3E}">
        <p14:creationId xmlns:p14="http://schemas.microsoft.com/office/powerpoint/2010/main" val="1776160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1.1 (1/8) : </a:t>
            </a:r>
          </a:p>
          <a:p>
            <a:pPr lvl="0" algn="ctr">
              <a:lnSpc>
                <a:spcPct val="100000"/>
              </a:lnSpc>
              <a:spcBef>
                <a:spcPts val="0"/>
              </a:spcBef>
            </a:pPr>
            <a:r>
              <a:rPr lang="fr-FR" sz="5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a:t>
            </a:r>
            <a:r>
              <a:rPr lang="fr-FR" sz="5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rocessus de création d’une association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53395" y="1930402"/>
            <a:ext cx="6522080" cy="461803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
            </a:pPr>
            <a:r>
              <a:rPr lang="fr-FR" sz="2200" kern="100" dirty="0">
                <a:latin typeface="Arial Narrow" panose="020B0606020202030204" pitchFamily="34" charset="0"/>
                <a:ea typeface="Calibri" panose="020F0502020204030204" pitchFamily="34" charset="0"/>
                <a:cs typeface="Times New Roman" panose="02020603050405020304" pitchFamily="18" charset="0"/>
              </a:rPr>
              <a:t>Une association nait du désir d’un groupe de personnes de créer un cadre de partage de vision et d’action pour atteindre un objectif</a:t>
            </a:r>
          </a:p>
          <a:p>
            <a:pPr>
              <a:lnSpc>
                <a:spcPct val="100000"/>
              </a:lnSpc>
              <a:spcBef>
                <a:spcPts val="0"/>
              </a:spcBef>
              <a:buFont typeface="Wingdings" panose="05000000000000000000" pitchFamily="2" charset="2"/>
              <a:buChar char="§"/>
            </a:pPr>
            <a:r>
              <a:rPr lang="fr-FR" sz="2200" kern="100" dirty="0">
                <a:latin typeface="Arial Narrow" panose="020B0606020202030204" pitchFamily="34" charset="0"/>
                <a:ea typeface="Calibri" panose="020F0502020204030204" pitchFamily="34" charset="0"/>
                <a:cs typeface="Times New Roman" panose="02020603050405020304" pitchFamily="18" charset="0"/>
              </a:rPr>
              <a:t>Une période de gestation peut être nécessaire pour élargir le groupe d’intérêt pour s’assurer d’une grande adhésion aux textes légaux</a:t>
            </a:r>
          </a:p>
          <a:p>
            <a:pPr>
              <a:lnSpc>
                <a:spcPct val="100000"/>
              </a:lnSpc>
              <a:spcBef>
                <a:spcPts val="0"/>
              </a:spcBef>
              <a:buFont typeface="Wingdings" panose="05000000000000000000" pitchFamily="2" charset="2"/>
              <a:buChar char="§"/>
            </a:pPr>
            <a:r>
              <a:rPr lang="fr-FR" sz="2200" kern="100" dirty="0">
                <a:latin typeface="Arial Narrow" panose="020B0606020202030204" pitchFamily="34" charset="0"/>
                <a:ea typeface="Calibri" panose="020F0502020204030204" pitchFamily="34" charset="0"/>
                <a:cs typeface="Times New Roman" panose="02020603050405020304" pitchFamily="18" charset="0"/>
              </a:rPr>
              <a:t>Les textes légaux sont les statuts et le Règlement intérieur</a:t>
            </a:r>
          </a:p>
          <a:p>
            <a:pPr>
              <a:lnSpc>
                <a:spcPct val="100000"/>
              </a:lnSpc>
              <a:spcBef>
                <a:spcPts val="0"/>
              </a:spcBef>
              <a:buFont typeface="Wingdings" panose="05000000000000000000" pitchFamily="2" charset="2"/>
              <a:buChar char="§"/>
            </a:pPr>
            <a:r>
              <a:rPr lang="fr-FR" sz="2200" kern="100" dirty="0">
                <a:latin typeface="Arial Narrow" panose="020B0606020202030204" pitchFamily="34" charset="0"/>
                <a:ea typeface="Calibri" panose="020F0502020204030204" pitchFamily="34" charset="0"/>
                <a:cs typeface="Times New Roman" panose="02020603050405020304" pitchFamily="18" charset="0"/>
              </a:rPr>
              <a:t>L’Assemblée Générale Constitutive (AGC) consacre la naissance de l’association et l’élection du premier Bureau Exécutif (BE)</a:t>
            </a:r>
          </a:p>
          <a:p>
            <a:pPr>
              <a:lnSpc>
                <a:spcPct val="100000"/>
              </a:lnSpc>
              <a:spcBef>
                <a:spcPts val="0"/>
              </a:spcBef>
              <a:buFont typeface="Wingdings" panose="05000000000000000000" pitchFamily="2" charset="2"/>
              <a:buChar char="§"/>
            </a:pPr>
            <a:r>
              <a:rPr lang="fr-FR" sz="2200" kern="100" dirty="0">
                <a:latin typeface="Arial Narrow" panose="020B0606020202030204" pitchFamily="34" charset="0"/>
                <a:ea typeface="Calibri" panose="020F0502020204030204" pitchFamily="34" charset="0"/>
                <a:cs typeface="Times New Roman" panose="02020603050405020304" pitchFamily="18" charset="0"/>
              </a:rPr>
              <a:t>L’AGC donne mandat au BE pour accomplir les formalités administratives (Déclaration et obtention de récépissé) </a:t>
            </a:r>
          </a:p>
          <a:p>
            <a:pPr>
              <a:lnSpc>
                <a:spcPct val="100000"/>
              </a:lnSpc>
              <a:spcBef>
                <a:spcPts val="0"/>
              </a:spcBef>
              <a:buFont typeface="Wingdings" panose="05000000000000000000" pitchFamily="2" charset="2"/>
              <a:buChar char="§"/>
            </a:pPr>
            <a:r>
              <a:rPr lang="fr-FR" sz="2200" kern="100" dirty="0">
                <a:latin typeface="Arial Narrow" panose="020B0606020202030204" pitchFamily="34" charset="0"/>
                <a:ea typeface="Calibri" panose="020F0502020204030204" pitchFamily="34" charset="0"/>
                <a:cs typeface="Times New Roman" panose="02020603050405020304" pitchFamily="18" charset="0"/>
              </a:rPr>
              <a:t>L’ouverture d’un compte bancaire exige un PV de l’AGC</a:t>
            </a:r>
          </a:p>
        </p:txBody>
      </p:sp>
      <p:pic>
        <p:nvPicPr>
          <p:cNvPr id="2" name="Image 1">
            <a:extLst>
              <a:ext uri="{FF2B5EF4-FFF2-40B4-BE49-F238E27FC236}">
                <a16:creationId xmlns:a16="http://schemas.microsoft.com/office/drawing/2014/main" id="{5EDA3875-F209-FD8B-2BCF-6C9616F3CA5E}"/>
              </a:ext>
            </a:extLst>
          </p:cNvPr>
          <p:cNvPicPr>
            <a:picLocks noChangeAspect="1"/>
          </p:cNvPicPr>
          <p:nvPr/>
        </p:nvPicPr>
        <p:blipFill>
          <a:blip r:embed="rId2"/>
          <a:stretch>
            <a:fillRect/>
          </a:stretch>
        </p:blipFill>
        <p:spPr>
          <a:xfrm>
            <a:off x="7150100" y="1930402"/>
            <a:ext cx="4457700" cy="4618038"/>
          </a:xfrm>
          <a:prstGeom prst="rect">
            <a:avLst/>
          </a:prstGeom>
        </p:spPr>
      </p:pic>
    </p:spTree>
    <p:extLst>
      <p:ext uri="{BB962C8B-B14F-4D97-AF65-F5344CB8AC3E}">
        <p14:creationId xmlns:p14="http://schemas.microsoft.com/office/powerpoint/2010/main" val="2744061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1.1  (2/8) : </a:t>
            </a:r>
          </a:p>
          <a:p>
            <a:pPr lvl="0" algn="ctr">
              <a:lnSpc>
                <a:spcPct val="100000"/>
              </a:lnSpc>
              <a:spcBef>
                <a:spcPts val="0"/>
              </a:spcBef>
            </a:pPr>
            <a:r>
              <a:rPr lang="fr-FR" sz="5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a:t>
            </a:r>
            <a:r>
              <a:rPr lang="fr-FR" sz="5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rocessus de création d’une association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542108" y="1863816"/>
            <a:ext cx="5934892" cy="461803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2000" b="1" kern="100" dirty="0">
                <a:latin typeface="Arial Narrow" panose="020B0606020202030204" pitchFamily="34" charset="0"/>
                <a:ea typeface="Calibri" panose="020F0502020204030204" pitchFamily="34" charset="0"/>
                <a:cs typeface="Times New Roman" panose="02020603050405020304" pitchFamily="18" charset="0"/>
              </a:rPr>
              <a:t>STRUCTURE DES STATUTS DE L’ASSOCIATION</a:t>
            </a:r>
          </a:p>
          <a:p>
            <a:pPr marL="0" indent="0">
              <a:lnSpc>
                <a:spcPct val="100000"/>
              </a:lnSpc>
              <a:spcBef>
                <a:spcPts val="0"/>
              </a:spcBef>
              <a:buNone/>
            </a:pPr>
            <a:endParaRPr lang="fr-FR" sz="2000" b="1" dirty="0">
              <a:solidFill>
                <a:srgbClr val="0000FF"/>
              </a:solidFill>
              <a:latin typeface="Arial Narrow" panose="020B0606020202030204" pitchFamily="34" charset="0"/>
            </a:endParaRPr>
          </a:p>
          <a:p>
            <a:pPr marL="0" indent="0">
              <a:lnSpc>
                <a:spcPct val="100000"/>
              </a:lnSpc>
              <a:spcBef>
                <a:spcPts val="0"/>
              </a:spcBef>
              <a:buNone/>
            </a:pPr>
            <a:r>
              <a:rPr lang="fr-FR" sz="2000" b="1" dirty="0">
                <a:solidFill>
                  <a:srgbClr val="0000FF"/>
                </a:solidFill>
                <a:latin typeface="Arial Narrow" panose="020B0606020202030204" pitchFamily="34" charset="0"/>
              </a:rPr>
              <a:t>PRÉAMBULE </a:t>
            </a:r>
          </a:p>
          <a:p>
            <a:pPr marL="0" indent="0">
              <a:lnSpc>
                <a:spcPct val="100000"/>
              </a:lnSpc>
              <a:spcBef>
                <a:spcPts val="0"/>
              </a:spcBef>
              <a:buNone/>
            </a:pPr>
            <a:endParaRPr lang="fr-FR" sz="2000" b="1" dirty="0">
              <a:solidFill>
                <a:srgbClr val="0000FF"/>
              </a:solidFill>
              <a:latin typeface="Arial Narrow" panose="020B0606020202030204" pitchFamily="34" charset="0"/>
            </a:endParaRPr>
          </a:p>
          <a:p>
            <a:pPr marL="0" indent="0">
              <a:lnSpc>
                <a:spcPct val="100000"/>
              </a:lnSpc>
              <a:spcBef>
                <a:spcPts val="0"/>
              </a:spcBef>
              <a:buNone/>
            </a:pPr>
            <a:r>
              <a:rPr lang="x-none" sz="2000" b="1" dirty="0">
                <a:solidFill>
                  <a:srgbClr val="0000FF"/>
                </a:solidFill>
                <a:latin typeface="Arial Narrow" panose="020B0606020202030204" pitchFamily="34" charset="0"/>
              </a:rPr>
              <a:t>TITRE I </a:t>
            </a:r>
            <a:r>
              <a:rPr lang="fr-FR" sz="2000" b="1" dirty="0">
                <a:solidFill>
                  <a:srgbClr val="0000FF"/>
                </a:solidFill>
                <a:latin typeface="Arial Narrow" panose="020B0606020202030204" pitchFamily="34" charset="0"/>
              </a:rPr>
              <a:t>:</a:t>
            </a:r>
            <a:r>
              <a:rPr lang="x-none" sz="2000" b="1" dirty="0">
                <a:solidFill>
                  <a:srgbClr val="0000FF"/>
                </a:solidFill>
                <a:latin typeface="Arial Narrow" panose="020B0606020202030204" pitchFamily="34" charset="0"/>
              </a:rPr>
              <a:t> DENOMINATION – SIEGE – DUREE</a:t>
            </a:r>
            <a:endParaRPr lang="fr-FR" sz="2000" b="1" dirty="0">
              <a:solidFill>
                <a:srgbClr val="0000FF"/>
              </a:solidFill>
              <a:latin typeface="Arial Narrow" panose="020B0606020202030204" pitchFamily="34" charset="0"/>
            </a:endParaRPr>
          </a:p>
          <a:p>
            <a:pPr algn="just">
              <a:lnSpc>
                <a:spcPct val="100000"/>
              </a:lnSpc>
              <a:spcBef>
                <a:spcPts val="0"/>
              </a:spcBef>
            </a:pPr>
            <a:r>
              <a:rPr lang="fr-FR" sz="2000" dirty="0">
                <a:latin typeface="Arial Narrow" panose="020B0606020202030204" pitchFamily="34" charset="0"/>
              </a:rPr>
              <a:t>Article 1 : Dénomination</a:t>
            </a:r>
          </a:p>
          <a:p>
            <a:pPr algn="just">
              <a:lnSpc>
                <a:spcPct val="100000"/>
              </a:lnSpc>
              <a:spcBef>
                <a:spcPts val="0"/>
              </a:spcBef>
            </a:pPr>
            <a:r>
              <a:rPr lang="fr-FR" sz="2000" dirty="0">
                <a:latin typeface="Arial Narrow" panose="020B0606020202030204" pitchFamily="34" charset="0"/>
              </a:rPr>
              <a:t>Article 2 : Siège.</a:t>
            </a:r>
          </a:p>
          <a:p>
            <a:pPr algn="just">
              <a:lnSpc>
                <a:spcPct val="100000"/>
              </a:lnSpc>
              <a:spcBef>
                <a:spcPts val="0"/>
              </a:spcBef>
            </a:pPr>
            <a:r>
              <a:rPr lang="fr-FR" sz="2000" dirty="0">
                <a:latin typeface="Arial Narrow" panose="020B0606020202030204" pitchFamily="34" charset="0"/>
              </a:rPr>
              <a:t>Article 3 : Durée.</a:t>
            </a:r>
          </a:p>
          <a:p>
            <a:pPr marL="0" indent="0" algn="just">
              <a:lnSpc>
                <a:spcPct val="100000"/>
              </a:lnSpc>
              <a:spcBef>
                <a:spcPts val="0"/>
              </a:spcBef>
              <a:buNone/>
            </a:pPr>
            <a:endParaRPr lang="fr-FR" sz="2000" b="1" dirty="0">
              <a:solidFill>
                <a:srgbClr val="0000FF"/>
              </a:solidFill>
              <a:latin typeface="Arial Narrow" panose="020B0606020202030204" pitchFamily="34" charset="0"/>
            </a:endParaRPr>
          </a:p>
          <a:p>
            <a:pPr marL="0" indent="0" algn="just">
              <a:lnSpc>
                <a:spcPct val="100000"/>
              </a:lnSpc>
              <a:spcBef>
                <a:spcPts val="0"/>
              </a:spcBef>
              <a:buNone/>
            </a:pPr>
            <a:r>
              <a:rPr lang="x-none" sz="2000" b="1" dirty="0">
                <a:solidFill>
                  <a:srgbClr val="0000FF"/>
                </a:solidFill>
                <a:latin typeface="Arial Narrow" panose="020B0606020202030204" pitchFamily="34" charset="0"/>
              </a:rPr>
              <a:t>TITRE II : BUT – OBJECTIFS – DOMAINES D’INVENTION – MOYENS D’ACTION</a:t>
            </a:r>
            <a:endParaRPr lang="fr-FR" sz="2000" dirty="0">
              <a:solidFill>
                <a:srgbClr val="0000FF"/>
              </a:solidFill>
              <a:latin typeface="Arial Narrow" panose="020B0606020202030204" pitchFamily="34" charset="0"/>
              <a:ea typeface="Times New Roman" panose="02020603050405020304" pitchFamily="18" charset="0"/>
            </a:endParaRPr>
          </a:p>
          <a:p>
            <a:pPr algn="just">
              <a:lnSpc>
                <a:spcPct val="100000"/>
              </a:lnSpc>
              <a:spcBef>
                <a:spcPts val="0"/>
              </a:spcBef>
            </a:pPr>
            <a:r>
              <a:rPr lang="fr-FR" sz="2000" dirty="0">
                <a:latin typeface="Arial Narrow" panose="020B0606020202030204" pitchFamily="34" charset="0"/>
              </a:rPr>
              <a:t>Article 4 : But</a:t>
            </a:r>
          </a:p>
          <a:p>
            <a:pPr algn="just">
              <a:lnSpc>
                <a:spcPct val="100000"/>
              </a:lnSpc>
              <a:spcBef>
                <a:spcPts val="0"/>
              </a:spcBef>
            </a:pPr>
            <a:r>
              <a:rPr lang="fr-FR" sz="2000" dirty="0">
                <a:latin typeface="Arial Narrow" panose="020B0606020202030204" pitchFamily="34" charset="0"/>
              </a:rPr>
              <a:t>Article 5 : Objectifs</a:t>
            </a:r>
          </a:p>
          <a:p>
            <a:pPr algn="just">
              <a:lnSpc>
                <a:spcPct val="100000"/>
              </a:lnSpc>
              <a:spcBef>
                <a:spcPts val="0"/>
              </a:spcBef>
            </a:pPr>
            <a:r>
              <a:rPr lang="fr-FR" sz="2000" dirty="0">
                <a:latin typeface="Arial Narrow" panose="020B0606020202030204" pitchFamily="34" charset="0"/>
              </a:rPr>
              <a:t>Article 6 : Domaines d’intervention</a:t>
            </a:r>
          </a:p>
          <a:p>
            <a:pPr algn="just">
              <a:lnSpc>
                <a:spcPct val="100000"/>
              </a:lnSpc>
              <a:spcBef>
                <a:spcPts val="0"/>
              </a:spcBef>
            </a:pPr>
            <a:r>
              <a:rPr lang="fr-FR" sz="2000" dirty="0">
                <a:latin typeface="Arial Narrow" panose="020B0606020202030204" pitchFamily="34" charset="0"/>
              </a:rPr>
              <a:t>Article 7 : Moyens d’actions</a:t>
            </a:r>
          </a:p>
        </p:txBody>
      </p:sp>
      <p:pic>
        <p:nvPicPr>
          <p:cNvPr id="2" name="Image 1">
            <a:extLst>
              <a:ext uri="{FF2B5EF4-FFF2-40B4-BE49-F238E27FC236}">
                <a16:creationId xmlns:a16="http://schemas.microsoft.com/office/drawing/2014/main" id="{DC5DF273-A69A-0A9B-10A4-2C5B221F7928}"/>
              </a:ext>
            </a:extLst>
          </p:cNvPr>
          <p:cNvPicPr>
            <a:picLocks noChangeAspect="1"/>
          </p:cNvPicPr>
          <p:nvPr/>
        </p:nvPicPr>
        <p:blipFill>
          <a:blip r:embed="rId2"/>
          <a:stretch>
            <a:fillRect/>
          </a:stretch>
        </p:blipFill>
        <p:spPr>
          <a:xfrm>
            <a:off x="6107252" y="1644172"/>
            <a:ext cx="5273476" cy="5273476"/>
          </a:xfrm>
          <a:prstGeom prst="rect">
            <a:avLst/>
          </a:prstGeom>
        </p:spPr>
      </p:pic>
    </p:spTree>
    <p:extLst>
      <p:ext uri="{BB962C8B-B14F-4D97-AF65-F5344CB8AC3E}">
        <p14:creationId xmlns:p14="http://schemas.microsoft.com/office/powerpoint/2010/main" val="1771792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1.1 (3/8) : </a:t>
            </a:r>
          </a:p>
          <a:p>
            <a:pPr lvl="0" algn="ctr">
              <a:lnSpc>
                <a:spcPct val="100000"/>
              </a:lnSpc>
              <a:spcBef>
                <a:spcPts val="0"/>
              </a:spcBef>
            </a:pPr>
            <a:r>
              <a:rPr lang="fr-FR" sz="5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a:t>
            </a:r>
            <a:r>
              <a:rPr lang="fr-FR" sz="5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rocessus de création d’une association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40508" y="2219416"/>
            <a:ext cx="5291764" cy="4079784"/>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2000" b="1" kern="100" dirty="0">
                <a:latin typeface="Arial Narrow" panose="020B0606020202030204" pitchFamily="34" charset="0"/>
                <a:ea typeface="Calibri" panose="020F0502020204030204" pitchFamily="34" charset="0"/>
                <a:cs typeface="Times New Roman" panose="02020603050405020304" pitchFamily="18" charset="0"/>
              </a:rPr>
              <a:t>STRUCTURE DES STATUTS DE L’ASSOCIATION</a:t>
            </a:r>
          </a:p>
          <a:p>
            <a:pPr marL="0" indent="0" algn="just">
              <a:lnSpc>
                <a:spcPct val="100000"/>
              </a:lnSpc>
              <a:spcBef>
                <a:spcPts val="0"/>
              </a:spcBef>
              <a:buNone/>
            </a:pPr>
            <a:endParaRPr lang="fr-FR" sz="1800" b="1" dirty="0">
              <a:solidFill>
                <a:srgbClr val="0000FF"/>
              </a:solidFill>
              <a:latin typeface="Arial Narrow" panose="020B0606020202030204" pitchFamily="34" charset="0"/>
              <a:ea typeface="Times New Roman" panose="02020603050405020304" pitchFamily="18" charset="0"/>
            </a:endParaRPr>
          </a:p>
          <a:p>
            <a:pPr marL="0" indent="0" algn="just">
              <a:lnSpc>
                <a:spcPct val="100000"/>
              </a:lnSpc>
              <a:spcBef>
                <a:spcPts val="0"/>
              </a:spcBef>
              <a:buNone/>
            </a:pPr>
            <a:r>
              <a:rPr lang="fr-FR" sz="1800" b="1" dirty="0">
                <a:solidFill>
                  <a:srgbClr val="0000FF"/>
                </a:solidFill>
                <a:latin typeface="Arial Narrow" panose="020B0606020202030204" pitchFamily="34" charset="0"/>
                <a:ea typeface="Times New Roman" panose="02020603050405020304" pitchFamily="18" charset="0"/>
              </a:rPr>
              <a:t>TITRE III : MEMBRES – MODE D’ADHESION – QUALITE DE MEMBRE</a:t>
            </a:r>
            <a:endParaRPr lang="fr-FR" sz="1800" dirty="0">
              <a:solidFill>
                <a:srgbClr val="0000FF"/>
              </a:solidFill>
              <a:latin typeface="Arial Narrow" panose="020B0606020202030204" pitchFamily="34" charset="0"/>
              <a:ea typeface="Times New Roman" panose="02020603050405020304" pitchFamily="18" charset="0"/>
            </a:endParaRPr>
          </a:p>
          <a:p>
            <a:pPr algn="just">
              <a:lnSpc>
                <a:spcPct val="100000"/>
              </a:lnSpc>
              <a:spcBef>
                <a:spcPts val="0"/>
              </a:spcBef>
            </a:pPr>
            <a:r>
              <a:rPr lang="fr-FR" sz="1800" dirty="0">
                <a:latin typeface="Arial Narrow" panose="020B0606020202030204" pitchFamily="34" charset="0"/>
              </a:rPr>
              <a:t>Article 8 : Des membres </a:t>
            </a:r>
          </a:p>
          <a:p>
            <a:pPr algn="just">
              <a:lnSpc>
                <a:spcPct val="100000"/>
              </a:lnSpc>
              <a:spcBef>
                <a:spcPts val="0"/>
              </a:spcBef>
            </a:pPr>
            <a:r>
              <a:rPr lang="fr-FR" sz="1800" dirty="0">
                <a:latin typeface="Arial Narrow" panose="020B0606020202030204" pitchFamily="34" charset="0"/>
              </a:rPr>
              <a:t>Article 9 : Membres fondate</a:t>
            </a:r>
            <a:r>
              <a:rPr lang="fr-FR" sz="1800" dirty="0">
                <a:effectLst/>
                <a:latin typeface="Arial Narrow" panose="020B0606020202030204" pitchFamily="34" charset="0"/>
                <a:ea typeface="Times New Roman" panose="02020603050405020304" pitchFamily="18" charset="0"/>
              </a:rPr>
              <a:t>urs, </a:t>
            </a:r>
          </a:p>
          <a:p>
            <a:pPr algn="just">
              <a:lnSpc>
                <a:spcPct val="100000"/>
              </a:lnSpc>
              <a:spcBef>
                <a:spcPts val="0"/>
              </a:spcBef>
            </a:pPr>
            <a:r>
              <a:rPr lang="fr-FR" sz="1800" dirty="0">
                <a:effectLst/>
                <a:latin typeface="Arial Narrow" panose="020B0606020202030204" pitchFamily="34" charset="0"/>
                <a:ea typeface="Times New Roman" panose="02020603050405020304" pitchFamily="18" charset="0"/>
              </a:rPr>
              <a:t>Article 10 : Membres actifs, </a:t>
            </a:r>
          </a:p>
          <a:p>
            <a:pPr algn="just">
              <a:lnSpc>
                <a:spcPct val="100000"/>
              </a:lnSpc>
              <a:spcBef>
                <a:spcPts val="0"/>
              </a:spcBef>
            </a:pPr>
            <a:r>
              <a:rPr lang="fr-FR" sz="1800" dirty="0">
                <a:effectLst/>
                <a:latin typeface="Arial Narrow" panose="020B0606020202030204" pitchFamily="34" charset="0"/>
                <a:ea typeface="Times New Roman" panose="02020603050405020304" pitchFamily="18" charset="0"/>
              </a:rPr>
              <a:t>Article 11 : Membres sympathisants, </a:t>
            </a:r>
          </a:p>
          <a:p>
            <a:pPr algn="just">
              <a:lnSpc>
                <a:spcPct val="100000"/>
              </a:lnSpc>
              <a:spcBef>
                <a:spcPts val="0"/>
              </a:spcBef>
            </a:pPr>
            <a:r>
              <a:rPr lang="fr-FR" sz="1800" dirty="0">
                <a:effectLst/>
                <a:latin typeface="Arial Narrow" panose="020B0606020202030204" pitchFamily="34" charset="0"/>
                <a:ea typeface="Times New Roman" panose="02020603050405020304" pitchFamily="18" charset="0"/>
              </a:rPr>
              <a:t>Article 12 : Membres d’honneur</a:t>
            </a:r>
          </a:p>
          <a:p>
            <a:pPr algn="just">
              <a:lnSpc>
                <a:spcPct val="100000"/>
              </a:lnSpc>
              <a:spcBef>
                <a:spcPts val="0"/>
              </a:spcBef>
            </a:pPr>
            <a:r>
              <a:rPr lang="fr-FR" sz="1800" dirty="0">
                <a:latin typeface="Arial Narrow" panose="020B0606020202030204" pitchFamily="34" charset="0"/>
              </a:rPr>
              <a:t>Article 13 : L’adhésion </a:t>
            </a:r>
          </a:p>
          <a:p>
            <a:pPr algn="just">
              <a:lnSpc>
                <a:spcPct val="100000"/>
              </a:lnSpc>
              <a:spcBef>
                <a:spcPts val="0"/>
              </a:spcBef>
            </a:pPr>
            <a:r>
              <a:rPr lang="fr-FR" sz="1800" dirty="0">
                <a:latin typeface="Arial Narrow" panose="020B0606020202030204" pitchFamily="34" charset="0"/>
              </a:rPr>
              <a:t>Article 14 : Perte de la qualité de membre</a:t>
            </a:r>
          </a:p>
          <a:p>
            <a:pPr algn="just">
              <a:lnSpc>
                <a:spcPct val="100000"/>
              </a:lnSpc>
              <a:spcBef>
                <a:spcPts val="0"/>
              </a:spcBef>
            </a:pPr>
            <a:r>
              <a:rPr lang="fr-FR" sz="1800" dirty="0">
                <a:latin typeface="Arial Narrow" panose="020B0606020202030204" pitchFamily="34" charset="0"/>
              </a:rPr>
              <a:t>Article 15 : Moyen de démission</a:t>
            </a:r>
          </a:p>
          <a:p>
            <a:pPr algn="just">
              <a:lnSpc>
                <a:spcPct val="100000"/>
              </a:lnSpc>
              <a:spcBef>
                <a:spcPts val="0"/>
              </a:spcBef>
            </a:pPr>
            <a:r>
              <a:rPr lang="fr-FR" sz="1800" dirty="0">
                <a:latin typeface="Arial Narrow" panose="020B0606020202030204" pitchFamily="34" charset="0"/>
              </a:rPr>
              <a:t>Article 16 :  Démarche d’exclusion de membres</a:t>
            </a:r>
          </a:p>
          <a:p>
            <a:pPr algn="just">
              <a:lnSpc>
                <a:spcPct val="100000"/>
              </a:lnSpc>
              <a:spcBef>
                <a:spcPts val="0"/>
              </a:spcBef>
            </a:pPr>
            <a:r>
              <a:rPr lang="fr-FR" sz="1800" dirty="0">
                <a:latin typeface="Arial Narrow" panose="020B0606020202030204" pitchFamily="34" charset="0"/>
              </a:rPr>
              <a:t>Article 17 : Droits et devoirs des membres démissionnaire</a:t>
            </a:r>
          </a:p>
        </p:txBody>
      </p:sp>
      <p:pic>
        <p:nvPicPr>
          <p:cNvPr id="2" name="Image 1">
            <a:extLst>
              <a:ext uri="{FF2B5EF4-FFF2-40B4-BE49-F238E27FC236}">
                <a16:creationId xmlns:a16="http://schemas.microsoft.com/office/drawing/2014/main" id="{0D7EF2FD-3BEA-3E27-8620-C0ED4D862BAE}"/>
              </a:ext>
            </a:extLst>
          </p:cNvPr>
          <p:cNvPicPr>
            <a:picLocks noChangeAspect="1"/>
          </p:cNvPicPr>
          <p:nvPr/>
        </p:nvPicPr>
        <p:blipFill>
          <a:blip r:embed="rId2"/>
          <a:stretch>
            <a:fillRect/>
          </a:stretch>
        </p:blipFill>
        <p:spPr>
          <a:xfrm>
            <a:off x="5732272" y="2219416"/>
            <a:ext cx="6020438" cy="4079784"/>
          </a:xfrm>
          <a:prstGeom prst="rect">
            <a:avLst/>
          </a:prstGeom>
        </p:spPr>
      </p:pic>
    </p:spTree>
    <p:extLst>
      <p:ext uri="{BB962C8B-B14F-4D97-AF65-F5344CB8AC3E}">
        <p14:creationId xmlns:p14="http://schemas.microsoft.com/office/powerpoint/2010/main" val="3801946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872CF43-CD72-BE35-155C-46C0B33DB9EA}"/>
              </a:ext>
            </a:extLst>
          </p:cNvPr>
          <p:cNvPicPr>
            <a:picLocks noChangeAspect="1"/>
          </p:cNvPicPr>
          <p:nvPr/>
        </p:nvPicPr>
        <p:blipFill rotWithShape="1">
          <a:blip r:embed="rId2"/>
          <a:srcRect l="12766" r="3318"/>
          <a:stretch/>
        </p:blipFill>
        <p:spPr>
          <a:xfrm>
            <a:off x="6622860" y="2082534"/>
            <a:ext cx="5289062" cy="4203966"/>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1.1 </a:t>
            </a:r>
            <a:r>
              <a:rPr lang="fr-FR" sz="2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(4/8) </a:t>
            </a:r>
            <a:r>
              <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a:t>
            </a:r>
          </a:p>
          <a:p>
            <a:pPr lvl="0" algn="ctr">
              <a:lnSpc>
                <a:spcPct val="100000"/>
              </a:lnSpc>
              <a:spcBef>
                <a:spcPts val="0"/>
              </a:spcBef>
            </a:pPr>
            <a:r>
              <a:rPr lang="fr-FR" sz="5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a:t>
            </a:r>
            <a:r>
              <a:rPr lang="fr-FR" sz="5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rocessus de création d’une association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167268" y="1728217"/>
            <a:ext cx="6455592" cy="492067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2000" b="1" kern="100" dirty="0">
                <a:latin typeface="Arial Narrow" panose="020B0606020202030204" pitchFamily="34" charset="0"/>
                <a:ea typeface="Calibri" panose="020F0502020204030204" pitchFamily="34" charset="0"/>
                <a:cs typeface="Times New Roman" panose="02020603050405020304" pitchFamily="18" charset="0"/>
              </a:rPr>
              <a:t>STRUCTURE DES STATUTS DE L’ASSOCIATION</a:t>
            </a:r>
          </a:p>
          <a:p>
            <a:pPr marL="0" indent="0">
              <a:lnSpc>
                <a:spcPct val="100000"/>
              </a:lnSpc>
              <a:spcBef>
                <a:spcPts val="0"/>
              </a:spcBef>
              <a:buNone/>
            </a:pPr>
            <a:endParaRPr lang="fr-FR" sz="1800" b="1" dirty="0">
              <a:solidFill>
                <a:srgbClr val="0000FF"/>
              </a:solidFill>
              <a:latin typeface="Arial Narrow" panose="020B0606020202030204" pitchFamily="34" charset="0"/>
            </a:endParaRPr>
          </a:p>
          <a:p>
            <a:pPr marL="0" indent="0">
              <a:lnSpc>
                <a:spcPct val="100000"/>
              </a:lnSpc>
              <a:spcBef>
                <a:spcPts val="0"/>
              </a:spcBef>
              <a:buNone/>
            </a:pPr>
            <a:r>
              <a:rPr lang="fr-FR" sz="1800" b="1" dirty="0">
                <a:solidFill>
                  <a:srgbClr val="0000FF"/>
                </a:solidFill>
                <a:latin typeface="Arial Narrow" panose="020B0606020202030204" pitchFamily="34" charset="0"/>
              </a:rPr>
              <a:t>TITRE IV : ORGANISATION – FONCTIONNEMENT</a:t>
            </a:r>
          </a:p>
          <a:p>
            <a:pPr>
              <a:lnSpc>
                <a:spcPct val="100000"/>
              </a:lnSpc>
              <a:spcBef>
                <a:spcPts val="0"/>
              </a:spcBef>
            </a:pPr>
            <a:r>
              <a:rPr lang="fr-FR" sz="1800" dirty="0">
                <a:latin typeface="Arial Narrow" panose="020B0606020202030204" pitchFamily="34" charset="0"/>
              </a:rPr>
              <a:t>Article 18 : Les organes de l’association</a:t>
            </a:r>
          </a:p>
          <a:p>
            <a:pPr>
              <a:lnSpc>
                <a:spcPct val="100000"/>
              </a:lnSpc>
              <a:spcBef>
                <a:spcPts val="0"/>
              </a:spcBef>
            </a:pPr>
            <a:r>
              <a:rPr lang="fr-FR" sz="1800" dirty="0">
                <a:latin typeface="Arial Narrow" panose="020B0606020202030204" pitchFamily="34" charset="0"/>
              </a:rPr>
              <a:t>Article 19 : Définition et compétences de l’Assemblée générale</a:t>
            </a:r>
          </a:p>
          <a:p>
            <a:pPr>
              <a:lnSpc>
                <a:spcPct val="100000"/>
              </a:lnSpc>
              <a:spcBef>
                <a:spcPts val="0"/>
              </a:spcBef>
            </a:pPr>
            <a:r>
              <a:rPr lang="fr-FR" sz="1800" dirty="0">
                <a:latin typeface="Arial Narrow" panose="020B0606020202030204" pitchFamily="34" charset="0"/>
              </a:rPr>
              <a:t>Article 20 : Fonctionnement de l’Assemblée Générale</a:t>
            </a:r>
          </a:p>
          <a:p>
            <a:pPr>
              <a:lnSpc>
                <a:spcPct val="100000"/>
              </a:lnSpc>
              <a:spcBef>
                <a:spcPts val="0"/>
              </a:spcBef>
            </a:pPr>
            <a:r>
              <a:rPr lang="fr-FR" sz="1800" dirty="0">
                <a:latin typeface="Arial Narrow" panose="020B0606020202030204" pitchFamily="34" charset="0"/>
              </a:rPr>
              <a:t>Article 21 : Composition du Conseil d’administration</a:t>
            </a:r>
          </a:p>
          <a:p>
            <a:pPr>
              <a:lnSpc>
                <a:spcPct val="100000"/>
              </a:lnSpc>
              <a:spcBef>
                <a:spcPts val="0"/>
              </a:spcBef>
            </a:pPr>
            <a:r>
              <a:rPr lang="fr-FR" sz="1800" dirty="0">
                <a:latin typeface="Arial Narrow" panose="020B0606020202030204" pitchFamily="34" charset="0"/>
              </a:rPr>
              <a:t>Article 22 : Prérogatives du Conseil d’administration</a:t>
            </a:r>
          </a:p>
          <a:p>
            <a:pPr>
              <a:lnSpc>
                <a:spcPct val="100000"/>
              </a:lnSpc>
              <a:spcBef>
                <a:spcPts val="0"/>
              </a:spcBef>
            </a:pPr>
            <a:r>
              <a:rPr lang="fr-FR" sz="1800" dirty="0">
                <a:latin typeface="Arial Narrow" panose="020B0606020202030204" pitchFamily="34" charset="0"/>
              </a:rPr>
              <a:t>Article 23 : Réunions du Conseil d’administration</a:t>
            </a:r>
          </a:p>
          <a:p>
            <a:pPr>
              <a:lnSpc>
                <a:spcPct val="100000"/>
              </a:lnSpc>
              <a:spcBef>
                <a:spcPts val="0"/>
              </a:spcBef>
            </a:pPr>
            <a:r>
              <a:rPr lang="fr-FR" sz="1800" dirty="0">
                <a:latin typeface="Arial Narrow" panose="020B0606020202030204" pitchFamily="34" charset="0"/>
              </a:rPr>
              <a:t>Article 24 : Non rémunération des membres du Conseil d’administration</a:t>
            </a:r>
          </a:p>
          <a:p>
            <a:pPr>
              <a:lnSpc>
                <a:spcPct val="100000"/>
              </a:lnSpc>
              <a:spcBef>
                <a:spcPts val="0"/>
              </a:spcBef>
            </a:pPr>
            <a:r>
              <a:rPr lang="fr-FR" sz="1800" dirty="0">
                <a:latin typeface="Arial Narrow" panose="020B0606020202030204" pitchFamily="34" charset="0"/>
              </a:rPr>
              <a:t>Article 25 : Responsabilité du Président</a:t>
            </a:r>
          </a:p>
          <a:p>
            <a:pPr>
              <a:lnSpc>
                <a:spcPct val="100000"/>
              </a:lnSpc>
              <a:spcBef>
                <a:spcPts val="0"/>
              </a:spcBef>
            </a:pPr>
            <a:r>
              <a:rPr lang="fr-FR" sz="1800" dirty="0">
                <a:latin typeface="Arial Narrow" panose="020B0606020202030204" pitchFamily="34" charset="0"/>
              </a:rPr>
              <a:t>Article 26 : Responsabilités de Secrétaire Général</a:t>
            </a:r>
          </a:p>
          <a:p>
            <a:pPr>
              <a:lnSpc>
                <a:spcPct val="100000"/>
              </a:lnSpc>
              <a:spcBef>
                <a:spcPts val="0"/>
              </a:spcBef>
            </a:pPr>
            <a:r>
              <a:rPr lang="fr-FR" sz="1800" dirty="0">
                <a:latin typeface="Arial Narrow" panose="020B0606020202030204" pitchFamily="34" charset="0"/>
              </a:rPr>
              <a:t>Article 27 : Responsabilités du Trésorier Général</a:t>
            </a:r>
          </a:p>
          <a:p>
            <a:pPr>
              <a:lnSpc>
                <a:spcPct val="100000"/>
              </a:lnSpc>
              <a:spcBef>
                <a:spcPts val="0"/>
              </a:spcBef>
            </a:pPr>
            <a:r>
              <a:rPr lang="fr-FR" sz="1800" dirty="0">
                <a:latin typeface="Arial Narrow" panose="020B0606020202030204" pitchFamily="34" charset="0"/>
              </a:rPr>
              <a:t>Article 28 : Responsabilités des conseillers</a:t>
            </a:r>
          </a:p>
          <a:p>
            <a:pPr>
              <a:lnSpc>
                <a:spcPct val="100000"/>
              </a:lnSpc>
              <a:spcBef>
                <a:spcPts val="0"/>
              </a:spcBef>
            </a:pPr>
            <a:r>
              <a:rPr lang="fr-FR" sz="1800" dirty="0">
                <a:latin typeface="Arial Narrow" panose="020B0606020202030204" pitchFamily="34" charset="0"/>
              </a:rPr>
              <a:t>Article 29 : Responsabilités de la Direction exécutive</a:t>
            </a:r>
          </a:p>
          <a:p>
            <a:pPr>
              <a:lnSpc>
                <a:spcPct val="100000"/>
              </a:lnSpc>
              <a:spcBef>
                <a:spcPts val="0"/>
              </a:spcBef>
            </a:pPr>
            <a:r>
              <a:rPr lang="fr-FR" sz="1800" dirty="0">
                <a:latin typeface="Arial Narrow" panose="020B0606020202030204" pitchFamily="34" charset="0"/>
              </a:rPr>
              <a:t>Article 30 : Description des fonctions du Directeur Exécutif</a:t>
            </a:r>
          </a:p>
          <a:p>
            <a:pPr>
              <a:lnSpc>
                <a:spcPct val="100000"/>
              </a:lnSpc>
              <a:spcBef>
                <a:spcPts val="0"/>
              </a:spcBef>
            </a:pPr>
            <a:r>
              <a:rPr lang="fr-FR" sz="1800" dirty="0">
                <a:latin typeface="Arial Narrow" panose="020B0606020202030204" pitchFamily="34" charset="0"/>
              </a:rPr>
              <a:t>Article 31 : Election et mandat des commissaires aux compte</a:t>
            </a:r>
          </a:p>
          <a:p>
            <a:pPr>
              <a:lnSpc>
                <a:spcPct val="100000"/>
              </a:lnSpc>
              <a:spcBef>
                <a:spcPts val="0"/>
              </a:spcBef>
            </a:pPr>
            <a:endParaRPr lang="fr-FR" sz="1800" dirty="0">
              <a:latin typeface="Arial Narrow" panose="020B0606020202030204" pitchFamily="34" charset="0"/>
            </a:endParaRPr>
          </a:p>
        </p:txBody>
      </p:sp>
    </p:spTree>
    <p:extLst>
      <p:ext uri="{BB962C8B-B14F-4D97-AF65-F5344CB8AC3E}">
        <p14:creationId xmlns:p14="http://schemas.microsoft.com/office/powerpoint/2010/main" val="2204322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1.1 (5/8): </a:t>
            </a:r>
          </a:p>
          <a:p>
            <a:pPr lvl="0" algn="ctr">
              <a:lnSpc>
                <a:spcPct val="100000"/>
              </a:lnSpc>
              <a:spcBef>
                <a:spcPts val="0"/>
              </a:spcBef>
            </a:pPr>
            <a:r>
              <a:rPr lang="fr-FR" sz="5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a:t>
            </a:r>
            <a:r>
              <a:rPr lang="fr-FR" sz="5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rocessus de création d’une association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669108" y="2041615"/>
            <a:ext cx="7193716" cy="437188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2000" b="1" kern="100" dirty="0">
                <a:latin typeface="Arial Narrow" panose="020B0606020202030204" pitchFamily="34" charset="0"/>
                <a:ea typeface="Calibri" panose="020F0502020204030204" pitchFamily="34" charset="0"/>
                <a:cs typeface="Times New Roman" panose="02020603050405020304" pitchFamily="18" charset="0"/>
              </a:rPr>
              <a:t>STRUCTURE DES STATUTS DE L’ASSOCIATION</a:t>
            </a:r>
          </a:p>
          <a:p>
            <a:pPr marL="0" indent="0" algn="just">
              <a:lnSpc>
                <a:spcPct val="100000"/>
              </a:lnSpc>
              <a:spcBef>
                <a:spcPts val="0"/>
              </a:spcBef>
              <a:buNone/>
            </a:pPr>
            <a:endParaRPr lang="fr-FR" sz="1800" b="1" dirty="0">
              <a:solidFill>
                <a:srgbClr val="0000FF"/>
              </a:solidFill>
              <a:latin typeface="Arial Narrow" panose="020B0606020202030204" pitchFamily="34" charset="0"/>
            </a:endParaRPr>
          </a:p>
          <a:p>
            <a:pPr marL="0" indent="0" algn="just">
              <a:lnSpc>
                <a:spcPct val="100000"/>
              </a:lnSpc>
              <a:spcBef>
                <a:spcPts val="0"/>
              </a:spcBef>
              <a:buNone/>
            </a:pPr>
            <a:r>
              <a:rPr lang="x-none" sz="1800" b="1" dirty="0">
                <a:solidFill>
                  <a:srgbClr val="0000FF"/>
                </a:solidFill>
                <a:latin typeface="Arial Narrow" panose="020B0606020202030204" pitchFamily="34" charset="0"/>
              </a:rPr>
              <a:t>TITRE V </a:t>
            </a:r>
            <a:r>
              <a:rPr lang="fr-FR" sz="1800" b="1" dirty="0">
                <a:solidFill>
                  <a:srgbClr val="0000FF"/>
                </a:solidFill>
                <a:latin typeface="Arial Narrow" panose="020B0606020202030204" pitchFamily="34" charset="0"/>
              </a:rPr>
              <a:t>:</a:t>
            </a:r>
            <a:r>
              <a:rPr lang="x-none" sz="1800" b="1" dirty="0">
                <a:solidFill>
                  <a:srgbClr val="0000FF"/>
                </a:solidFill>
                <a:latin typeface="Arial Narrow" panose="020B0606020202030204" pitchFamily="34" charset="0"/>
              </a:rPr>
              <a:t> DISPOSITIONS  FINANCIERES</a:t>
            </a:r>
            <a:endParaRPr lang="fr-FR" sz="1800" b="1" dirty="0">
              <a:solidFill>
                <a:srgbClr val="0000FF"/>
              </a:solidFill>
              <a:latin typeface="Arial Narrow" panose="020B0606020202030204" pitchFamily="34" charset="0"/>
            </a:endParaRPr>
          </a:p>
          <a:p>
            <a:pPr algn="just">
              <a:lnSpc>
                <a:spcPct val="100000"/>
              </a:lnSpc>
              <a:spcBef>
                <a:spcPts val="0"/>
              </a:spcBef>
            </a:pPr>
            <a:r>
              <a:rPr lang="fr-FR" sz="1800" dirty="0">
                <a:latin typeface="Arial Narrow" panose="020B0606020202030204" pitchFamily="34" charset="0"/>
              </a:rPr>
              <a:t>Article 32 : Ressources de l’association</a:t>
            </a:r>
          </a:p>
          <a:p>
            <a:pPr algn="just">
              <a:lnSpc>
                <a:spcPct val="100000"/>
              </a:lnSpc>
              <a:spcBef>
                <a:spcPts val="0"/>
              </a:spcBef>
            </a:pPr>
            <a:r>
              <a:rPr lang="fr-FR" sz="1800" dirty="0">
                <a:latin typeface="Arial Narrow" panose="020B0606020202030204" pitchFamily="34" charset="0"/>
              </a:rPr>
              <a:t>Article 33 : Ouverture des comptes de l’association et modèle de fonctionnement</a:t>
            </a:r>
          </a:p>
          <a:p>
            <a:pPr algn="just">
              <a:lnSpc>
                <a:spcPct val="100000"/>
              </a:lnSpc>
              <a:spcBef>
                <a:spcPts val="0"/>
              </a:spcBef>
            </a:pPr>
            <a:r>
              <a:rPr lang="fr-FR" sz="1800" dirty="0">
                <a:latin typeface="Arial Narrow" panose="020B0606020202030204" pitchFamily="34" charset="0"/>
              </a:rPr>
              <a:t>Article 34 : Obligations de dépôt des fonds et dispositifs de petit cash </a:t>
            </a:r>
          </a:p>
          <a:p>
            <a:pPr algn="just">
              <a:lnSpc>
                <a:spcPct val="100000"/>
              </a:lnSpc>
              <a:spcBef>
                <a:spcPts val="0"/>
              </a:spcBef>
            </a:pPr>
            <a:r>
              <a:rPr lang="fr-FR" sz="1800" dirty="0">
                <a:latin typeface="Arial Narrow" panose="020B0606020202030204" pitchFamily="34" charset="0"/>
              </a:rPr>
              <a:t>Article 35 : Ressources mis à la disposition de l’association par les partenaires</a:t>
            </a:r>
          </a:p>
          <a:p>
            <a:pPr marL="0" indent="0" algn="just">
              <a:lnSpc>
                <a:spcPct val="100000"/>
              </a:lnSpc>
              <a:spcBef>
                <a:spcPts val="0"/>
              </a:spcBef>
              <a:buNone/>
            </a:pPr>
            <a:endParaRPr lang="fr-FR" sz="1800" b="1" dirty="0">
              <a:solidFill>
                <a:srgbClr val="0000FF"/>
              </a:solidFill>
              <a:latin typeface="Arial Narrow" panose="020B0606020202030204" pitchFamily="34" charset="0"/>
            </a:endParaRPr>
          </a:p>
          <a:p>
            <a:pPr marL="0" indent="0" algn="just">
              <a:lnSpc>
                <a:spcPct val="100000"/>
              </a:lnSpc>
              <a:spcBef>
                <a:spcPts val="0"/>
              </a:spcBef>
              <a:buNone/>
            </a:pPr>
            <a:r>
              <a:rPr lang="fr-FR" sz="1800" b="1" dirty="0">
                <a:solidFill>
                  <a:srgbClr val="0000FF"/>
                </a:solidFill>
                <a:latin typeface="Arial Narrow" panose="020B0606020202030204" pitchFamily="34" charset="0"/>
              </a:rPr>
              <a:t>TITRE VI : DISPOSITIONS  FINALES</a:t>
            </a:r>
          </a:p>
          <a:p>
            <a:pPr algn="just">
              <a:lnSpc>
                <a:spcPct val="100000"/>
              </a:lnSpc>
              <a:spcBef>
                <a:spcPts val="0"/>
              </a:spcBef>
            </a:pPr>
            <a:r>
              <a:rPr lang="fr-FR" sz="1800" dirty="0">
                <a:latin typeface="Arial Narrow" panose="020B0606020202030204" pitchFamily="34" charset="0"/>
              </a:rPr>
              <a:t>Article 36 : Conditions de modification des statuts</a:t>
            </a:r>
          </a:p>
          <a:p>
            <a:pPr algn="just">
              <a:lnSpc>
                <a:spcPct val="100000"/>
              </a:lnSpc>
              <a:spcBef>
                <a:spcPts val="0"/>
              </a:spcBef>
            </a:pPr>
            <a:r>
              <a:rPr lang="fr-FR" sz="1800" dirty="0">
                <a:latin typeface="Arial Narrow" panose="020B0606020202030204" pitchFamily="34" charset="0"/>
              </a:rPr>
              <a:t>Article 37 : Conditions de dissolution de l’association</a:t>
            </a:r>
          </a:p>
          <a:p>
            <a:pPr algn="just">
              <a:lnSpc>
                <a:spcPct val="100000"/>
              </a:lnSpc>
              <a:spcBef>
                <a:spcPts val="0"/>
              </a:spcBef>
            </a:pPr>
            <a:r>
              <a:rPr lang="fr-FR" sz="1800" dirty="0">
                <a:latin typeface="Arial Narrow" panose="020B0606020202030204" pitchFamily="34" charset="0"/>
              </a:rPr>
              <a:t>Article 38 : Limitation des engagements de l’association à ses seuls patrimoines </a:t>
            </a:r>
          </a:p>
          <a:p>
            <a:pPr algn="just">
              <a:lnSpc>
                <a:spcPct val="100000"/>
              </a:lnSpc>
              <a:spcBef>
                <a:spcPts val="0"/>
              </a:spcBef>
            </a:pPr>
            <a:r>
              <a:rPr lang="fr-FR" sz="1800" dirty="0">
                <a:latin typeface="Arial Narrow" panose="020B0606020202030204" pitchFamily="34" charset="0"/>
              </a:rPr>
              <a:t>Article 39 : Adoption d’un règlement intérieur</a:t>
            </a:r>
          </a:p>
          <a:p>
            <a:pPr algn="just">
              <a:lnSpc>
                <a:spcPct val="100000"/>
              </a:lnSpc>
              <a:spcBef>
                <a:spcPts val="0"/>
              </a:spcBef>
            </a:pPr>
            <a:r>
              <a:rPr lang="fr-FR" sz="1800" dirty="0">
                <a:latin typeface="Arial Narrow" panose="020B0606020202030204" pitchFamily="34" charset="0"/>
              </a:rPr>
              <a:t>Article 40 : Attribution de compétence juridique pour entendre des cas de litige</a:t>
            </a:r>
          </a:p>
          <a:p>
            <a:pPr algn="just">
              <a:lnSpc>
                <a:spcPct val="100000"/>
              </a:lnSpc>
              <a:spcBef>
                <a:spcPts val="0"/>
              </a:spcBef>
            </a:pPr>
            <a:r>
              <a:rPr lang="fr-FR" sz="1800" dirty="0">
                <a:latin typeface="Arial Narrow" panose="020B0606020202030204" pitchFamily="34" charset="0"/>
              </a:rPr>
              <a:t>Article 41 : Date d’entrée en vigueur des statuts</a:t>
            </a:r>
          </a:p>
        </p:txBody>
      </p:sp>
      <p:pic>
        <p:nvPicPr>
          <p:cNvPr id="3" name="Image 2">
            <a:extLst>
              <a:ext uri="{FF2B5EF4-FFF2-40B4-BE49-F238E27FC236}">
                <a16:creationId xmlns:a16="http://schemas.microsoft.com/office/drawing/2014/main" id="{4233A98E-9703-A387-7CCC-9F49C9AF3CB9}"/>
              </a:ext>
            </a:extLst>
          </p:cNvPr>
          <p:cNvPicPr>
            <a:picLocks noChangeAspect="1"/>
          </p:cNvPicPr>
          <p:nvPr/>
        </p:nvPicPr>
        <p:blipFill rotWithShape="1">
          <a:blip r:embed="rId2"/>
          <a:srcRect r="48518"/>
          <a:stretch/>
        </p:blipFill>
        <p:spPr>
          <a:xfrm>
            <a:off x="7875524" y="2041615"/>
            <a:ext cx="3601138" cy="4371885"/>
          </a:xfrm>
          <a:prstGeom prst="rect">
            <a:avLst/>
          </a:prstGeom>
        </p:spPr>
      </p:pic>
    </p:spTree>
    <p:extLst>
      <p:ext uri="{BB962C8B-B14F-4D97-AF65-F5344CB8AC3E}">
        <p14:creationId xmlns:p14="http://schemas.microsoft.com/office/powerpoint/2010/main" val="3023051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1.1 (6/8) : </a:t>
            </a:r>
          </a:p>
          <a:p>
            <a:pPr lvl="0" algn="ctr">
              <a:lnSpc>
                <a:spcPct val="100000"/>
              </a:lnSpc>
              <a:spcBef>
                <a:spcPts val="0"/>
              </a:spcBef>
            </a:pPr>
            <a:r>
              <a:rPr lang="fr-FR" sz="5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a:t>
            </a:r>
            <a:r>
              <a:rPr lang="fr-FR" sz="5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rocessus de création d’une association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542108" y="1863816"/>
            <a:ext cx="6718228" cy="461803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2000" b="1" kern="100" dirty="0">
                <a:latin typeface="Arial Narrow" panose="020B0606020202030204" pitchFamily="34" charset="0"/>
                <a:ea typeface="Calibri" panose="020F0502020204030204" pitchFamily="34" charset="0"/>
                <a:cs typeface="Times New Roman" panose="02020603050405020304" pitchFamily="18" charset="0"/>
              </a:rPr>
              <a:t>STRUCTURE DU RÈGLEMENT INTÉRIEUR DE L’ASSOCIATION</a:t>
            </a:r>
          </a:p>
          <a:p>
            <a:pPr>
              <a:lnSpc>
                <a:spcPct val="100000"/>
              </a:lnSpc>
              <a:spcBef>
                <a:spcPts val="0"/>
              </a:spcBef>
            </a:pPr>
            <a:r>
              <a:rPr lang="fr-FR" sz="1800" dirty="0">
                <a:latin typeface="Arial Narrow" panose="020B0606020202030204" pitchFamily="34" charset="0"/>
              </a:rPr>
              <a:t>PREAMBULE</a:t>
            </a:r>
          </a:p>
          <a:p>
            <a:pPr>
              <a:lnSpc>
                <a:spcPct val="100000"/>
              </a:lnSpc>
              <a:spcBef>
                <a:spcPts val="0"/>
              </a:spcBef>
            </a:pPr>
            <a:r>
              <a:rPr lang="fr-FR" sz="1800" dirty="0">
                <a:latin typeface="Arial Narrow" panose="020B0606020202030204" pitchFamily="34" charset="0"/>
              </a:rPr>
              <a:t>Article 1 : Sigle et Logo</a:t>
            </a:r>
          </a:p>
          <a:p>
            <a:pPr>
              <a:lnSpc>
                <a:spcPct val="100000"/>
              </a:lnSpc>
              <a:spcBef>
                <a:spcPts val="0"/>
              </a:spcBef>
            </a:pPr>
            <a:r>
              <a:rPr lang="fr-FR" sz="1800" dirty="0">
                <a:latin typeface="Arial Narrow" panose="020B0606020202030204" pitchFamily="34" charset="0"/>
              </a:rPr>
              <a:t>Article 2 : Année fiscale</a:t>
            </a:r>
          </a:p>
          <a:p>
            <a:pPr>
              <a:lnSpc>
                <a:spcPct val="100000"/>
              </a:lnSpc>
              <a:spcBef>
                <a:spcPts val="0"/>
              </a:spcBef>
            </a:pPr>
            <a:r>
              <a:rPr lang="fr-FR" sz="1800" dirty="0">
                <a:latin typeface="Arial Narrow" panose="020B0606020202030204" pitchFamily="34" charset="0"/>
              </a:rPr>
              <a:t>Article 3 : Admission de nouveaux membres</a:t>
            </a:r>
          </a:p>
          <a:p>
            <a:pPr>
              <a:lnSpc>
                <a:spcPct val="100000"/>
              </a:lnSpc>
              <a:spcBef>
                <a:spcPts val="0"/>
              </a:spcBef>
            </a:pPr>
            <a:r>
              <a:rPr lang="fr-FR" sz="1800" dirty="0">
                <a:latin typeface="Arial Narrow" panose="020B0606020202030204" pitchFamily="34" charset="0"/>
              </a:rPr>
              <a:t>Article 4 : Les ressources de la Plateforme du Secteur Privé de la Santé</a:t>
            </a:r>
          </a:p>
          <a:p>
            <a:pPr>
              <a:lnSpc>
                <a:spcPct val="100000"/>
              </a:lnSpc>
              <a:spcBef>
                <a:spcPts val="0"/>
              </a:spcBef>
            </a:pPr>
            <a:r>
              <a:rPr lang="fr-FR" sz="1800" dirty="0">
                <a:latin typeface="Arial Narrow" panose="020B0606020202030204" pitchFamily="34" charset="0"/>
              </a:rPr>
              <a:t>Article 5 : Fonctionnement de l'Assemblée Générale</a:t>
            </a:r>
          </a:p>
          <a:p>
            <a:pPr>
              <a:lnSpc>
                <a:spcPct val="100000"/>
              </a:lnSpc>
              <a:spcBef>
                <a:spcPts val="0"/>
              </a:spcBef>
            </a:pPr>
            <a:r>
              <a:rPr lang="fr-FR" sz="1800" dirty="0">
                <a:latin typeface="Arial Narrow" panose="020B0606020202030204" pitchFamily="34" charset="0"/>
              </a:rPr>
              <a:t>Article 6 : Convocation d'une A.G. extraordinaire</a:t>
            </a:r>
          </a:p>
          <a:p>
            <a:pPr>
              <a:lnSpc>
                <a:spcPct val="100000"/>
              </a:lnSpc>
              <a:spcBef>
                <a:spcPts val="0"/>
              </a:spcBef>
            </a:pPr>
            <a:r>
              <a:rPr lang="fr-FR" sz="1800" dirty="0">
                <a:latin typeface="Arial Narrow" panose="020B0606020202030204" pitchFamily="34" charset="0"/>
              </a:rPr>
              <a:t>Article 7 : Statut et prérogatives des personnes siégeant à l'AG</a:t>
            </a:r>
          </a:p>
          <a:p>
            <a:pPr>
              <a:lnSpc>
                <a:spcPct val="100000"/>
              </a:lnSpc>
              <a:spcBef>
                <a:spcPts val="0"/>
              </a:spcBef>
            </a:pPr>
            <a:r>
              <a:rPr lang="fr-FR" sz="1800" dirty="0">
                <a:latin typeface="Arial Narrow" panose="020B0606020202030204" pitchFamily="34" charset="0"/>
              </a:rPr>
              <a:t>Article 8 : Election du Bureau Exécutif</a:t>
            </a:r>
          </a:p>
          <a:p>
            <a:pPr>
              <a:lnSpc>
                <a:spcPct val="100000"/>
              </a:lnSpc>
              <a:spcBef>
                <a:spcPts val="0"/>
              </a:spcBef>
            </a:pPr>
            <a:r>
              <a:rPr lang="fr-FR" sz="1800" dirty="0">
                <a:latin typeface="Arial Narrow" panose="020B0606020202030204" pitchFamily="34" charset="0"/>
              </a:rPr>
              <a:t>Article 9 : Fonctionnement du Bureau Exécutif</a:t>
            </a:r>
          </a:p>
          <a:p>
            <a:pPr>
              <a:lnSpc>
                <a:spcPct val="100000"/>
              </a:lnSpc>
              <a:spcBef>
                <a:spcPts val="0"/>
              </a:spcBef>
            </a:pPr>
            <a:r>
              <a:rPr lang="fr-FR" sz="1800" dirty="0">
                <a:latin typeface="Arial Narrow" panose="020B0606020202030204" pitchFamily="34" charset="0"/>
              </a:rPr>
              <a:t>Article 9 : Fonctionnement du Conseil </a:t>
            </a:r>
          </a:p>
          <a:p>
            <a:pPr>
              <a:lnSpc>
                <a:spcPct val="100000"/>
              </a:lnSpc>
              <a:spcBef>
                <a:spcPts val="0"/>
              </a:spcBef>
            </a:pPr>
            <a:r>
              <a:rPr lang="fr-FR" sz="1800" dirty="0">
                <a:latin typeface="Arial Narrow" panose="020B0606020202030204" pitchFamily="34" charset="0"/>
              </a:rPr>
              <a:t>Article 11 : Règles de délégation de responsabilité</a:t>
            </a:r>
          </a:p>
          <a:p>
            <a:pPr>
              <a:lnSpc>
                <a:spcPct val="100000"/>
              </a:lnSpc>
              <a:spcBef>
                <a:spcPts val="0"/>
              </a:spcBef>
            </a:pPr>
            <a:r>
              <a:rPr lang="fr-FR" sz="1800" dirty="0">
                <a:latin typeface="Arial Narrow" panose="020B0606020202030204" pitchFamily="34" charset="0"/>
              </a:rPr>
              <a:t>Article 12 : Remplacement d'un membre du Bureau Exécutif</a:t>
            </a:r>
          </a:p>
          <a:p>
            <a:pPr>
              <a:lnSpc>
                <a:spcPct val="100000"/>
              </a:lnSpc>
              <a:spcBef>
                <a:spcPts val="0"/>
              </a:spcBef>
            </a:pPr>
            <a:r>
              <a:rPr lang="fr-FR" sz="1800" dirty="0">
                <a:latin typeface="Arial Narrow" panose="020B0606020202030204" pitchFamily="34" charset="0"/>
              </a:rPr>
              <a:t>Article 13 : Constitution des Commissions Permanentes</a:t>
            </a:r>
          </a:p>
          <a:p>
            <a:pPr>
              <a:lnSpc>
                <a:spcPct val="100000"/>
              </a:lnSpc>
              <a:spcBef>
                <a:spcPts val="0"/>
              </a:spcBef>
            </a:pPr>
            <a:r>
              <a:rPr lang="fr-FR" sz="1800" dirty="0">
                <a:latin typeface="Arial Narrow" panose="020B0606020202030204" pitchFamily="34" charset="0"/>
              </a:rPr>
              <a:t>Article 14 : Fonctionnement des Commissions Permanentes</a:t>
            </a:r>
          </a:p>
          <a:p>
            <a:pPr>
              <a:lnSpc>
                <a:spcPct val="100000"/>
              </a:lnSpc>
              <a:spcBef>
                <a:spcPts val="0"/>
              </a:spcBef>
              <a:buFont typeface="Wingdings" panose="05000000000000000000" pitchFamily="2" charset="2"/>
              <a:buChar char="§"/>
            </a:pPr>
            <a:endParaRPr lang="fr-FR" sz="1800" kern="100" dirty="0">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buFont typeface="Wingdings" panose="05000000000000000000" pitchFamily="2" charset="2"/>
              <a:buChar char="§"/>
            </a:pPr>
            <a:endParaRPr lang="fr-FR" sz="18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5BEB767E-CF3E-438C-50E5-60EFD58E6FD2}"/>
              </a:ext>
            </a:extLst>
          </p:cNvPr>
          <p:cNvPicPr>
            <a:picLocks noChangeAspect="1"/>
          </p:cNvPicPr>
          <p:nvPr/>
        </p:nvPicPr>
        <p:blipFill>
          <a:blip r:embed="rId2"/>
          <a:stretch>
            <a:fillRect/>
          </a:stretch>
        </p:blipFill>
        <p:spPr>
          <a:xfrm>
            <a:off x="7260336" y="1997257"/>
            <a:ext cx="3996235" cy="4484597"/>
          </a:xfrm>
          <a:prstGeom prst="rect">
            <a:avLst/>
          </a:prstGeom>
        </p:spPr>
      </p:pic>
    </p:spTree>
    <p:extLst>
      <p:ext uri="{BB962C8B-B14F-4D97-AF65-F5344CB8AC3E}">
        <p14:creationId xmlns:p14="http://schemas.microsoft.com/office/powerpoint/2010/main" val="78950291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2071</Words>
  <Application>Microsoft Office PowerPoint</Application>
  <PresentationFormat>Grand écran</PresentationFormat>
  <Paragraphs>227</Paragraphs>
  <Slides>21</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21</vt:i4>
      </vt:variant>
    </vt:vector>
  </HeadingPairs>
  <TitlesOfParts>
    <vt:vector size="27" baseType="lpstr">
      <vt:lpstr>Arial</vt:lpstr>
      <vt:lpstr>Arial Narrow</vt:lpstr>
      <vt:lpstr>Calibri</vt:lpstr>
      <vt:lpstr>Impact</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Kofi Kumodzi</dc:creator>
  <cp:lastModifiedBy>Kofi Kumodzi</cp:lastModifiedBy>
  <cp:revision>18</cp:revision>
  <dcterms:modified xsi:type="dcterms:W3CDTF">2024-08-08T15:21:05Z</dcterms:modified>
</cp:coreProperties>
</file>