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70" r:id="rId3"/>
    <p:sldId id="260" r:id="rId4"/>
    <p:sldId id="264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71" r:id="rId14"/>
    <p:sldId id="282" r:id="rId15"/>
    <p:sldId id="281" r:id="rId16"/>
    <p:sldId id="283" r:id="rId17"/>
    <p:sldId id="284" r:id="rId18"/>
    <p:sldId id="272" r:id="rId19"/>
    <p:sldId id="285" r:id="rId20"/>
    <p:sldId id="287" r:id="rId21"/>
    <p:sldId id="288" r:id="rId22"/>
  </p:sldIdLst>
  <p:sldSz cx="12192000" cy="6858000"/>
  <p:notesSz cx="6858000" cy="9144000"/>
  <p:defaultTextStyle>
    <a:defPPr lvl="0">
      <a:defRPr lang="fr-FR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18" autoAdjust="0"/>
    <p:restoredTop sz="94660"/>
  </p:normalViewPr>
  <p:slideViewPr>
    <p:cSldViewPr snapToGrid="0">
      <p:cViewPr varScale="1">
        <p:scale>
          <a:sx n="67" d="100"/>
          <a:sy n="67" d="100"/>
        </p:scale>
        <p:origin x="4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57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58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51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3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00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91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19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95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60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44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56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33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048000" y="1530258"/>
            <a:ext cx="8045824" cy="29610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402541" y="2095033"/>
            <a:ext cx="8408894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865043" y="502464"/>
            <a:ext cx="5820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kern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Développement Organisationnel dans un contexte d’Organisation de la Société Civile Internationale (OSCI)</a:t>
            </a:r>
            <a:endParaRPr lang="fr-FR" sz="2000" dirty="0">
              <a:latin typeface="+mj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7D2F201-E09A-CAC6-F24B-C3B4D24D1056}"/>
              </a:ext>
            </a:extLst>
          </p:cNvPr>
          <p:cNvSpPr txBox="1"/>
          <p:nvPr/>
        </p:nvSpPr>
        <p:spPr>
          <a:xfrm>
            <a:off x="1668802" y="2225314"/>
            <a:ext cx="8854396" cy="862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kern="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fr-FR" sz="2400" b="1" kern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ormation des Responsables des Organisations Membres de la FOASPS en gestion des Associations et Développement Organisationnel (DO)</a:t>
            </a:r>
            <a:endParaRPr lang="fr-FR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BA872D3-4E45-1897-31F0-4FDE7FBBE503}"/>
              </a:ext>
            </a:extLst>
          </p:cNvPr>
          <p:cNvSpPr txBox="1"/>
          <p:nvPr/>
        </p:nvSpPr>
        <p:spPr>
          <a:xfrm>
            <a:off x="0" y="3530007"/>
            <a:ext cx="12192000" cy="16004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latin typeface="Arial Narrow" panose="020B0606020202030204" pitchFamily="34" charset="0"/>
              </a:rPr>
              <a:t>Module 2 :  </a:t>
            </a:r>
          </a:p>
          <a:p>
            <a:pPr algn="ctr"/>
            <a:r>
              <a:rPr lang="fr-FR" sz="5200" b="1" dirty="0">
                <a:latin typeface="Arial Narrow" panose="020B0606020202030204" pitchFamily="34" charset="0"/>
              </a:rPr>
              <a:t>Gouvernance de l’association (Webinaire 2)</a:t>
            </a:r>
          </a:p>
        </p:txBody>
      </p:sp>
    </p:spTree>
    <p:extLst>
      <p:ext uri="{BB962C8B-B14F-4D97-AF65-F5344CB8AC3E}">
        <p14:creationId xmlns:p14="http://schemas.microsoft.com/office/powerpoint/2010/main" val="2466630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32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2.1  (7/9) : </a:t>
            </a:r>
          </a:p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48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organes de l’association et leurs pouvoirs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453394" y="1863524"/>
            <a:ext cx="7128023" cy="4537276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3600" b="1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antennes régionales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Elles sont prévues par les statuts selon la nature de l’association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C’est sans doute le cas des fédérations pays de la FOASPS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Leur fonctionnement doit être orienté par les statuts et/ ou le RI aux fins d’une harmonisation des procédures d’une région à l’autre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C’est un cas où le BE élargi aux présidents de antennes régionale peut constituer un CA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2F41548-9BC0-02FD-C39A-5B0800689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13" r="5821"/>
          <a:stretch/>
        </p:blipFill>
        <p:spPr>
          <a:xfrm>
            <a:off x="7683017" y="1825967"/>
            <a:ext cx="4039083" cy="457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55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32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2.1  (8/9) : </a:t>
            </a:r>
          </a:p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48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organes de l’association et leurs pouvoirs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453394" y="1863524"/>
            <a:ext cx="7128023" cy="4537276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3600" b="1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secrétariat administratif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C’est l’organe qui réunit le personnel salarié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C’est le bras armé de l’AG et du BE/ CA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C’est l’équipe d’appui au BE/ CA mais aussi l’Unité de Gestion du Projet (UGP) de base de tout projet mené par l’association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peut arriver qu’il ne soit pas inscrit dans les statuts comme un organe formelle. Dans ce cas son existence et son fonctionnement doivent être scellé dans une décision du BE/ CA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927C83A-071D-65B1-805C-F860ABA52C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92" r="13125"/>
          <a:stretch/>
        </p:blipFill>
        <p:spPr>
          <a:xfrm>
            <a:off x="7581417" y="1863524"/>
            <a:ext cx="4258306" cy="45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76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32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2.1  (9/9) : </a:t>
            </a:r>
          </a:p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48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organes de l’association et leurs pouvoirs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237493" y="1863524"/>
            <a:ext cx="7558969" cy="4694240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L’auditeur (Interne/ externe)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6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taille de l’association peut permettre d’avoir un auditeur interne. Mais c’est un externe professionnel de l’audit qui est normalement recruté pour cette mission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6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Parfois appelé Commissaire aux comptes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6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 responsable du contrôle de la gestion des ressources de l’association suivant les normes et standards internationaux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6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 rapport est soumis à l’AG qui le mandate et lui renouvelle son mandat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6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Certains statuts limitent le nombre de mandats de l’auditeu</a:t>
            </a:r>
            <a:r>
              <a:rPr lang="fr-FR" sz="24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03E613C-6EFE-B775-41F9-800F30336B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27" r="22258"/>
          <a:stretch/>
        </p:blipFill>
        <p:spPr>
          <a:xfrm>
            <a:off x="7796462" y="1863523"/>
            <a:ext cx="4158043" cy="469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87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32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2.2 (1/5) : </a:t>
            </a:r>
          </a:p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48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organes de Gouvernance de l’association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453394" y="1930402"/>
            <a:ext cx="6861805" cy="4618038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4000" b="1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Définition 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L’ensemble des mécanismes organisationnels visant à encadrer les pouvoirs des dirigeants et à influencer leurs démarches décisionnelles.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gouvernance d’une association permet de définir les cas des pouvoirs discrétionnaires et les cas d’obligation de recours à un autre organe.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général, la question de gouvernance concerne le BE/ CA et surtout le Président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BBA8D99-C3E4-2F80-A0FA-9961B4007E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60"/>
          <a:stretch/>
        </p:blipFill>
        <p:spPr>
          <a:xfrm>
            <a:off x="7315199" y="1930402"/>
            <a:ext cx="4578212" cy="461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11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32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2.2  (2/5) : </a:t>
            </a:r>
          </a:p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48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organes de Gouvernance de l’association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453394" y="1930402"/>
            <a:ext cx="7280905" cy="4618038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3200" b="1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Relations avec l’Assemblée générale 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préséance est donnée à l’Assemblée générale sur tous les organes, même sur le Président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président n’a que la faculté de refus de s’exécuter et non de changement des décisions de l’AG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L’AG a la prérogative exclusive de donner un quitus au BE/ CA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secrétaire administratif a la responsabilité d’aider les deux organes à fonctionner dans l’harmonie et dans le respect mutuel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48F272-A40C-6606-407D-17E26340AD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3" r="46780" b="6907"/>
          <a:stretch/>
        </p:blipFill>
        <p:spPr>
          <a:xfrm>
            <a:off x="7734299" y="1930402"/>
            <a:ext cx="4116011" cy="461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89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32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2.2 (3/5) :</a:t>
            </a:r>
          </a:p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48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organes de Gouvernance de l’association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542295" y="1930402"/>
            <a:ext cx="6522080" cy="4618038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3200" b="1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 sein du Bureau Exécutif / CA 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6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Président a le dernier mot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6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Mais le président doit chercher le consensus avec les autres membres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6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ne doit jamais se présenter devant l’AG avec des dossiers boudés par ses collègues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6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retour, les membres du BE/ CA sont astreints au devoir de réserve et à la cohésion dans l’action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6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secrétaire administratif a la responsabilité d’aider les membres du BE/ CA à fonctionner dans l’harmonie et dans le respect mutuel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kern="1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DD8532-EADD-7EB2-0D06-68F697979F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67" r="17500" b="14220"/>
          <a:stretch/>
        </p:blipFill>
        <p:spPr>
          <a:xfrm>
            <a:off x="7064375" y="1930400"/>
            <a:ext cx="4653813" cy="461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84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6D7C63B-39AD-D44D-BD11-365FB4232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828" y="1673102"/>
            <a:ext cx="4875338" cy="4875338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32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2.2  (4/5) : </a:t>
            </a:r>
          </a:p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48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organes de Gouvernance de l’association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453394" y="1930402"/>
            <a:ext cx="7141206" cy="4618038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3200" b="1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Vis-à-vis des autres organes 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BE/ CA et son Président ont préséance sur tous les organes à l’exception de l’AG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Ces organes travaillent avec le Président ou avec d’autres membres du BE/ CA nommés par les textes ou le président par rapport à la thématique de leur mandat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secrétaire administratif a la responsabilité d’aider tous les organes à fonctionner dans l’harmonie et dans le respect mutuel avec le BE/ CA</a:t>
            </a:r>
          </a:p>
        </p:txBody>
      </p:sp>
    </p:spTree>
    <p:extLst>
      <p:ext uri="{BB962C8B-B14F-4D97-AF65-F5344CB8AC3E}">
        <p14:creationId xmlns:p14="http://schemas.microsoft.com/office/powerpoint/2010/main" val="2044285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BBC1827-63D8-4095-9660-480E2DEBF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05" r="7023"/>
          <a:stretch/>
        </p:blipFill>
        <p:spPr>
          <a:xfrm>
            <a:off x="7445375" y="1930402"/>
            <a:ext cx="3873500" cy="4618038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32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2.2  (5/5) : </a:t>
            </a:r>
          </a:p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48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organes de Gouvernance de l’association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923295" y="1930402"/>
            <a:ext cx="6522080" cy="4618038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3200" b="1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Vis-à-vis du secrétariat administratif 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6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secrétariat administratif est au service de l’organisation et donc de tous ses organes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6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Secrétaire administratif qui fait bien son travail est déjà assez ‘’puissant’’ de par ses prérogatives, et doit avoir le sens de la mesure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6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le feu de l’action au quotidien, le Secrétaire administratif se réfère au Président, et prend conseils chez tous les membres du BE/ CA sans tomber dans le revers de la délation ou de faiseur de discorde </a:t>
            </a:r>
          </a:p>
        </p:txBody>
      </p:sp>
    </p:spTree>
    <p:extLst>
      <p:ext uri="{BB962C8B-B14F-4D97-AF65-F5344CB8AC3E}">
        <p14:creationId xmlns:p14="http://schemas.microsoft.com/office/powerpoint/2010/main" val="2948216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32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2.3 (1/3) : </a:t>
            </a:r>
          </a:p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charte d’éthique et crédibilité de l’association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326394" y="1854202"/>
            <a:ext cx="6785605" cy="4618038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charte Éthique est un document par lequel une organisation formalise ses valeurs, sa politique en matière d'éthique et sa culture d'entreprise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charte d’éthique est un outil de renforcement de la bonne volonté des acteurs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 contenu et sa mise en œuvre effective crédibilise l’association et ses responsables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 doit être le fruit d’un large consensus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 doit être diffusée largement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 doit faire l’objet de discussions périodiques visant à harmoniser sa compréhension de tous les membres en vue d’assurer une adhésion et mise en œuvre par tous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21788D2-888A-0F00-BB14-BBE955186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999" y="1854202"/>
            <a:ext cx="4686301" cy="461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60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BF47E06-E6C8-AE31-D73E-4C7424CA86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569"/>
          <a:stretch/>
        </p:blipFill>
        <p:spPr>
          <a:xfrm>
            <a:off x="5410200" y="2032000"/>
            <a:ext cx="6328406" cy="45847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32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2.3 (2/3) : </a:t>
            </a:r>
          </a:p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Contenu possible d’une charte d’éthique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453394" y="2032000"/>
            <a:ext cx="7319006" cy="4584700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sz="2600" spc="15" dirty="0">
                <a:latin typeface="Arial Narrow" panose="020B0606020202030204" pitchFamily="34" charset="0"/>
                <a:cs typeface="Arial" panose="020B0604020202020204" pitchFamily="34" charset="0"/>
              </a:rPr>
              <a:t>Objet &amp; Finalités</a:t>
            </a:r>
          </a:p>
          <a:p>
            <a:pPr marL="228600" lvl="1">
              <a:lnSpc>
                <a:spcPct val="100000"/>
              </a:lnSpc>
              <a:spcBef>
                <a:spcPts val="0"/>
              </a:spcBef>
            </a:pPr>
            <a:r>
              <a:rPr lang="fr-FR" sz="2600" spc="15" dirty="0">
                <a:latin typeface="Arial Narrow" panose="020B0606020202030204" pitchFamily="34" charset="0"/>
                <a:cs typeface="Arial" panose="020B0604020202020204" pitchFamily="34" charset="0"/>
              </a:rPr>
              <a:t>Champ d’application &amp; Périmètre d'application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sz="2600" spc="15" dirty="0">
                <a:latin typeface="Arial Narrow" panose="020B0606020202030204" pitchFamily="34" charset="0"/>
                <a:cs typeface="Arial" panose="020B0604020202020204" pitchFamily="34" charset="0"/>
              </a:rPr>
              <a:t>Mise en œuvre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600" spc="15" dirty="0">
                <a:latin typeface="Arial Narrow" panose="020B0606020202030204" pitchFamily="34" charset="0"/>
                <a:cs typeface="Arial" panose="020B0604020202020204" pitchFamily="34" charset="0"/>
              </a:rPr>
              <a:t>3.1. Responsabilités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600" spc="15" dirty="0">
                <a:latin typeface="Arial Narrow" panose="020B0606020202030204" pitchFamily="34" charset="0"/>
                <a:cs typeface="Arial" panose="020B0604020202020204" pitchFamily="34" charset="0"/>
              </a:rPr>
              <a:t>3.2. Principes directeurs de l’association</a:t>
            </a:r>
          </a:p>
          <a:p>
            <a:pPr marL="228600">
              <a:lnSpc>
                <a:spcPct val="100000"/>
              </a:lnSpc>
              <a:spcBef>
                <a:spcPts val="0"/>
              </a:spcBef>
            </a:pPr>
            <a:r>
              <a:rPr lang="fr-FR" sz="26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3.3. Règles de conduite basées sur les principes directeurs </a:t>
            </a:r>
            <a:endParaRPr lang="fr-FR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0000"/>
              </a:lnSpc>
              <a:spcBef>
                <a:spcPts val="0"/>
              </a:spcBef>
            </a:pPr>
            <a:r>
              <a:rPr lang="fr-FR" sz="26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3.3.1. Principes éthiques, intégrité, honnêteté et de transparence.</a:t>
            </a:r>
            <a:endParaRPr lang="fr-FR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0000"/>
              </a:lnSpc>
              <a:spcBef>
                <a:spcPts val="0"/>
              </a:spcBef>
            </a:pPr>
            <a:r>
              <a:rPr lang="fr-FR" sz="26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3.3.2. Réglementation et Règles Internes pour les membres.</a:t>
            </a:r>
            <a:endParaRPr lang="fr-FR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2600" spc="15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R="156210">
              <a:lnSpc>
                <a:spcPct val="100000"/>
              </a:lnSpc>
              <a:spcBef>
                <a:spcPts val="0"/>
              </a:spcBef>
            </a:pPr>
            <a:endParaRPr lang="fr-FR" sz="26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2600" kern="1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60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838200" y="307298"/>
            <a:ext cx="10515600" cy="1153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fr-FR" sz="6000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Module 2</a:t>
            </a:r>
            <a:r>
              <a:rPr lang="fr-FR" sz="60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6000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Objectif de la séance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E008B0-C9AE-7043-82AF-A79F43E43976}"/>
              </a:ext>
            </a:extLst>
          </p:cNvPr>
          <p:cNvSpPr txBox="1">
            <a:spLocks/>
          </p:cNvSpPr>
          <p:nvPr/>
        </p:nvSpPr>
        <p:spPr>
          <a:xfrm>
            <a:off x="427775" y="1808022"/>
            <a:ext cx="6736066" cy="4742680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30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D’ici la fin de l’atelier, les participants auront une meilleure connaissance :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</a:pPr>
            <a:r>
              <a:rPr lang="fr-FR" sz="30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organes requis pour la gestion adéquate de l’association et de leurs pouvoirs respectifs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</a:pPr>
            <a:r>
              <a:rPr lang="fr-FR" sz="30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sz="30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Organes de Gouvernance de l’association et de leur rôle d’orientation et de contrôle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-"/>
            </a:pPr>
            <a:r>
              <a:rPr lang="fr-FR" sz="30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 Charte d’éthique et de sa place dans la crédibilité de l’association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44999A9-B82B-722C-A343-D55B6267C3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21163"/>
          <a:stretch/>
        </p:blipFill>
        <p:spPr>
          <a:xfrm rot="16200000">
            <a:off x="7070455" y="1923440"/>
            <a:ext cx="4742681" cy="451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22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F797BC1-6BBA-FB94-CC9B-EEAEADA82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970" y="2006655"/>
            <a:ext cx="6328196" cy="4584589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32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2.3 (3/3) : </a:t>
            </a:r>
          </a:p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Contenu possible d’une charte d’éthique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453395" y="2057400"/>
            <a:ext cx="7585705" cy="4483100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>
              <a:lnSpc>
                <a:spcPct val="100000"/>
              </a:lnSpc>
              <a:spcBef>
                <a:spcPts val="0"/>
              </a:spcBef>
            </a:pPr>
            <a:r>
              <a:rPr lang="fr-FR" sz="26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3.3.3. Conflit direct ou indirect avec les intérêts de ses membres</a:t>
            </a:r>
            <a:endParaRPr lang="fr-FR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0000"/>
              </a:lnSpc>
              <a:spcBef>
                <a:spcPts val="0"/>
              </a:spcBef>
            </a:pPr>
            <a:r>
              <a:rPr lang="fr-FR" sz="26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3.3.4. Approche pour le traitement de l'information.</a:t>
            </a:r>
            <a:endParaRPr lang="fr-FR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0000"/>
              </a:lnSpc>
              <a:spcBef>
                <a:spcPts val="0"/>
              </a:spcBef>
            </a:pPr>
            <a:r>
              <a:rPr lang="fr-FR" sz="26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3.3.5. Utilisation et protection des actifs de l’association</a:t>
            </a:r>
            <a:endParaRPr lang="fr-FR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0000"/>
              </a:lnSpc>
              <a:spcBef>
                <a:spcPts val="0"/>
              </a:spcBef>
            </a:pPr>
            <a:r>
              <a:rPr lang="fr-FR" sz="26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3.3.6. L'égalité des chances et l’absence de discrimination</a:t>
            </a:r>
            <a:endParaRPr lang="fr-FR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0000"/>
              </a:lnSpc>
              <a:spcBef>
                <a:spcPts val="0"/>
              </a:spcBef>
            </a:pPr>
            <a:r>
              <a:rPr lang="fr-FR" sz="26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3.3.7. L’absence de sanction contre les donneurs d’alertes</a:t>
            </a:r>
          </a:p>
          <a:p>
            <a:pPr marL="228600">
              <a:lnSpc>
                <a:spcPct val="100000"/>
              </a:lnSpc>
              <a:spcBef>
                <a:spcPts val="0"/>
              </a:spcBef>
            </a:pPr>
            <a:r>
              <a:rPr lang="fr-FR" sz="26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3.4. Connaissance et formation à la Charte éthique </a:t>
            </a:r>
            <a:endParaRPr lang="fr-FR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6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3.5. Conformité avec la Charte éthique de l’association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6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3.6. Dispositif de recueil des alertes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6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3.7. Contrôle interne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6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Enregistrements</a:t>
            </a:r>
          </a:p>
        </p:txBody>
      </p:sp>
    </p:spTree>
    <p:extLst>
      <p:ext uri="{BB962C8B-B14F-4D97-AF65-F5344CB8AC3E}">
        <p14:creationId xmlns:p14="http://schemas.microsoft.com/office/powerpoint/2010/main" val="2156117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317500"/>
            <a:ext cx="11864898" cy="1082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66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381957" y="1943096"/>
            <a:ext cx="6176005" cy="4483100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Tout comme dans l’arène publique, la question de gouvernance est très sensible </a:t>
            </a:r>
          </a:p>
          <a:p>
            <a:pPr marL="228600"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 mérite toute l’attention des dirigeants</a:t>
            </a:r>
          </a:p>
          <a:p>
            <a:pPr marL="228600"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Mais le personnel salarié  est très attendu sur cette question en tant que conseiller des responsables statutaires de l’association</a:t>
            </a:r>
          </a:p>
          <a:p>
            <a:pPr marL="228600"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Nous vous recommandons de rester en constance relation avec les collègues partenaires donateurs pour avoir leurs orientations quand vous êtes dans le doute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D89171-1E3F-8F00-2DD1-739A6C404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68" r="3455"/>
          <a:stretch/>
        </p:blipFill>
        <p:spPr>
          <a:xfrm>
            <a:off x="6557962" y="1935710"/>
            <a:ext cx="5252081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0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514350" y="220717"/>
            <a:ext cx="11144250" cy="13627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</a:pPr>
            <a:r>
              <a:rPr lang="fr-FR" sz="6600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fr-FR" sz="66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tructure et Plan de la séance</a:t>
            </a:r>
            <a:endParaRPr lang="fr-FR" sz="6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540513" y="2013516"/>
            <a:ext cx="6760220" cy="4166886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8295" lvl="0">
              <a:lnSpc>
                <a:spcPct val="100000"/>
              </a:lnSpc>
              <a:spcBef>
                <a:spcPts val="0"/>
              </a:spcBef>
            </a:pPr>
            <a:r>
              <a:rPr lang="fr-FR" sz="40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2.1 : Les organes de l’association et leurs pouvoirs</a:t>
            </a:r>
          </a:p>
          <a:p>
            <a:pPr marL="328295" lvl="0">
              <a:lnSpc>
                <a:spcPct val="100000"/>
              </a:lnSpc>
              <a:spcBef>
                <a:spcPts val="0"/>
              </a:spcBef>
            </a:pPr>
            <a:r>
              <a:rPr lang="fr-FR" sz="40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2.2 : Les organes de Gouvernance de l’association</a:t>
            </a:r>
          </a:p>
          <a:p>
            <a:pPr marL="328295" lv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fr-FR" sz="40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2.3 : La charte d’éthique et crédibilité de l’association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415E453-4F54-43E9-1C17-A88AEBBFAC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867"/>
          <a:stretch/>
        </p:blipFill>
        <p:spPr>
          <a:xfrm>
            <a:off x="7004050" y="2074862"/>
            <a:ext cx="4616450" cy="404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60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32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2.1 (1/9) : </a:t>
            </a:r>
          </a:p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48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organes de l’association et leurs pouvoirs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351794" y="1965124"/>
            <a:ext cx="7382667" cy="4537276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Rappel : la création et le fonctionnement des associations ne suivent pas les mêmes règles dans la culture francophone (de droit latin) et la culture anglophone (de la Common Law)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Francophones : Association Loi 1901 managée par les Ministère en charge de l’administration du territoire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Anglophones : Non for profit Organisation managée par le département de l’enregistrement général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conseils d’administrations n’étaient pas du ressort des associations loi 1901, mais aujourd’hui on voit cela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Chez les anglophones, un organe comme le </a:t>
            </a:r>
            <a:r>
              <a:rPr lang="fr-FR" sz="2400" kern="1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Board</a:t>
            </a:r>
            <a:r>
              <a:rPr lang="fr-FR" sz="24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Trustees n’existe pas chez les francophones, et qui fait confusion avec le </a:t>
            </a:r>
            <a:r>
              <a:rPr lang="fr-FR" sz="2400" kern="1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Board</a:t>
            </a:r>
            <a:r>
              <a:rPr lang="fr-FR" sz="24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FR" sz="2400" kern="1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Directors</a:t>
            </a:r>
            <a:endParaRPr lang="fr-FR" sz="2400" kern="1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86871C-2308-4AFC-603F-922C1C10EF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02" r="17146"/>
          <a:stretch/>
        </p:blipFill>
        <p:spPr>
          <a:xfrm>
            <a:off x="7734461" y="2085774"/>
            <a:ext cx="4127500" cy="429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61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32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2.1  (2/9) : </a:t>
            </a:r>
          </a:p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48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organes de l’association et leurs pouvoirs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453394" y="1870598"/>
            <a:ext cx="6925306" cy="4710896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3200" b="1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L’assemblée générale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Principal organe décisionnel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Séances ordinaires et extraordinaires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Dispose de prérogatives exclusives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Election des membres des autres organes (CA, BE, Secret Admin. Auditeurs/ Commissaires aux comptes)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Gestion du patrimoine immobilier en particulier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Ratification des partenariats et adhésion à d’autres organisations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Amendement des statuts et du RI, et dissolution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Mandate le CA ou le BE qui lui rend compte et gère l’Association entre deux AG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CC6B228-E5D9-45A8-7414-3BE2F0C4A1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46973"/>
          <a:stretch/>
        </p:blipFill>
        <p:spPr>
          <a:xfrm>
            <a:off x="7361049" y="1870598"/>
            <a:ext cx="4441058" cy="47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82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32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2.1  (3/9) : </a:t>
            </a:r>
          </a:p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48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organes de l’association et leurs pouvoirs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453394" y="1741025"/>
            <a:ext cx="7151173" cy="4933795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3600" b="1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Conseil d’administration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Organe d’exécution de la vision de l’association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 en œuvre les décisions de l’AG et la remplace entre deux séances et lui rend compte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Recrute le personnel et contrôle son action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Traite les demandes d’affiliation (in &amp; out)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Négocie les partenariats avec des organisations partageant une vision et des objectifs similaires les signe et les soumets pour ratification par l’AG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Initie les actions de plaidoyer et de mobilisation de ressources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83BE36C-CB9C-94DA-B082-C9D909447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91"/>
          <a:stretch/>
        </p:blipFill>
        <p:spPr>
          <a:xfrm>
            <a:off x="7604567" y="1741025"/>
            <a:ext cx="4377168" cy="492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0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32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2.1  (4/9) : </a:t>
            </a:r>
          </a:p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48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organes de l’association et leurs pouvoirs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453394" y="1863524"/>
            <a:ext cx="7382506" cy="4664598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bureau exécutif (BE)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certains statuts, on n’a pas le BE et le CA, mais l’un des deux. Ainsi en l’absence de CA, le BE joue les mêmes rôles </a:t>
            </a:r>
          </a:p>
          <a:p>
            <a:pPr marL="228600" lvl="1"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les deux organes existent,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Alors le CA élit un nombre réduit de membres pour constituer le BE.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Parfois aussi le CA peut être un BE étendu à d’autres responsables de structures affiliées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CA devient alors un organe dont les pouvoirs sont en dessous de l’AG mais au-dessus du BE…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Avoir les deux organes peut se justifier par la nature de l’association (Exemple : FOASPS et Fédérations pays)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F993579-95EF-985C-2E04-369305246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512" y="2682835"/>
            <a:ext cx="4274791" cy="302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61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E3BACE9-AD6D-A038-0226-80903D00A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604" y="2772745"/>
            <a:ext cx="4627562" cy="338137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32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2.1  (5/9) : </a:t>
            </a:r>
          </a:p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48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organes de l’association et leurs pouvoirs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453394" y="1863523"/>
            <a:ext cx="7591011" cy="4757195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3200" b="1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commissions techniques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Lorsque le fonctionnement de l’association requiert en permanence des réflexions pour nourrir les choix du BE ou du CA, des commissions techniques permanentes peuvent avoir été créées par les Statuts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Elles peuvent être  thématiques ou fonctionnelles (Exemples…)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Elles travaillent sous la responsabilité du BE/ CA avec les moyens mis à leur disposition par le budget de l’association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Elles rendent compte au BE/ CA qui met en œuvre ces recommandations ou les portent à la décision de l’AG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400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Elles constituent de bons moyens de maintenir la participation de membres aux activités de l’association</a:t>
            </a:r>
          </a:p>
        </p:txBody>
      </p:sp>
    </p:spTree>
    <p:extLst>
      <p:ext uri="{BB962C8B-B14F-4D97-AF65-F5344CB8AC3E}">
        <p14:creationId xmlns:p14="http://schemas.microsoft.com/office/powerpoint/2010/main" val="3916298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1A24DE9-72CC-ABFE-F378-4CAB7B751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881" y="3817320"/>
            <a:ext cx="6613119" cy="29337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32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2.1  (6/9) : </a:t>
            </a:r>
          </a:p>
          <a:p>
            <a:pPr marL="328295" lvl="0" algn="ctr">
              <a:lnSpc>
                <a:spcPct val="100000"/>
              </a:lnSpc>
              <a:spcBef>
                <a:spcPts val="0"/>
              </a:spcBef>
            </a:pPr>
            <a:r>
              <a:rPr lang="fr-FR" sz="48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organes de l’association et leurs pouvoirs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550704" y="1922052"/>
            <a:ext cx="8974296" cy="1997276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3600" b="1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comités ad hoc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Elles deviennent nécessaires par rapport à des besoins ponctuels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Elles sont alors créées par décision de l’AG ou du BE/CA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Elles sont dotées de TDR ou de lettres de mission du BE/CA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398739-9274-3F7F-489F-FB7962EAABB5}"/>
              </a:ext>
            </a:extLst>
          </p:cNvPr>
          <p:cNvSpPr txBox="1">
            <a:spLocks/>
          </p:cNvSpPr>
          <p:nvPr/>
        </p:nvSpPr>
        <p:spPr>
          <a:xfrm>
            <a:off x="550704" y="3817320"/>
            <a:ext cx="5824696" cy="2217838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Elles peuvent faire appel à des expertises extérieures suivant leur mission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Elles disparaissent à la fin de leur mission et après avoir soumis leurs rapports</a:t>
            </a:r>
          </a:p>
        </p:txBody>
      </p:sp>
    </p:spTree>
    <p:extLst>
      <p:ext uri="{BB962C8B-B14F-4D97-AF65-F5344CB8AC3E}">
        <p14:creationId xmlns:p14="http://schemas.microsoft.com/office/powerpoint/2010/main" val="260821386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1756</Words>
  <Application>Microsoft Office PowerPoint</Application>
  <PresentationFormat>Grand écran</PresentationFormat>
  <Paragraphs>156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5" baseType="lpstr">
      <vt:lpstr>Arial</vt:lpstr>
      <vt:lpstr>Arial Narrow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Kofi Kumodzi</dc:creator>
  <cp:lastModifiedBy>Kofi Kumodzi</cp:lastModifiedBy>
  <cp:revision>19</cp:revision>
  <dcterms:modified xsi:type="dcterms:W3CDTF">2024-08-08T14:09:42Z</dcterms:modified>
</cp:coreProperties>
</file>