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0" r:id="rId3"/>
    <p:sldId id="260" r:id="rId4"/>
    <p:sldId id="264" r:id="rId5"/>
    <p:sldId id="273" r:id="rId6"/>
    <p:sldId id="274" r:id="rId7"/>
    <p:sldId id="275" r:id="rId8"/>
    <p:sldId id="276" r:id="rId9"/>
    <p:sldId id="277" r:id="rId10"/>
    <p:sldId id="278" r:id="rId11"/>
    <p:sldId id="279" r:id="rId12"/>
    <p:sldId id="280" r:id="rId13"/>
    <p:sldId id="271" r:id="rId14"/>
    <p:sldId id="282" r:id="rId15"/>
    <p:sldId id="281" r:id="rId16"/>
    <p:sldId id="283" r:id="rId17"/>
    <p:sldId id="284" r:id="rId18"/>
    <p:sldId id="272" r:id="rId19"/>
    <p:sldId id="285" r:id="rId20"/>
    <p:sldId id="287" r:id="rId21"/>
    <p:sldId id="288" r:id="rId22"/>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2" autoAdjust="0"/>
    <p:restoredTop sz="94620" autoAdjust="0"/>
  </p:normalViewPr>
  <p:slideViewPr>
    <p:cSldViewPr snapToGrid="0">
      <p:cViewPr varScale="1">
        <p:scale>
          <a:sx n="55" d="100"/>
          <a:sy n="55" d="100"/>
        </p:scale>
        <p:origin x="48" y="432"/>
      </p:cViewPr>
      <p:guideLst/>
    </p:cSldViewPr>
  </p:slideViewPr>
  <p:outlineViewPr>
    <p:cViewPr>
      <p:scale>
        <a:sx n="33" d="100"/>
        <a:sy n="33" d="100"/>
      </p:scale>
      <p:origin x="0" y="-8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048000" y="1530258"/>
            <a:ext cx="8045824" cy="29610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en-US" sz="20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Organizational Development in the Context of an International Civil Society Organization (ICSO)</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225314"/>
            <a:ext cx="8854396" cy="862352"/>
          </a:xfrm>
          <a:prstGeom prst="rect">
            <a:avLst/>
          </a:prstGeom>
          <a:noFill/>
        </p:spPr>
        <p:txBody>
          <a:bodyPr wrap="square" rtlCol="0">
            <a:spAutoFit/>
          </a:bodyPr>
          <a:lstStyle/>
          <a:p>
            <a:pPr algn="ctr">
              <a:lnSpc>
                <a:spcPct val="107000"/>
              </a:lnSpc>
              <a:spcAft>
                <a:spcPts val="800"/>
              </a:spcAft>
            </a:pPr>
            <a:r>
              <a:rPr lang="en-US"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Training of Heads of FOASPS Member Organizations in Association Management and Organizational Development (OD)</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530007"/>
            <a:ext cx="12192000" cy="1600438"/>
          </a:xfrm>
          <a:prstGeom prst="rect">
            <a:avLst/>
          </a:prstGeom>
          <a:solidFill>
            <a:schemeClr val="accent3">
              <a:lumMod val="60000"/>
              <a:lumOff val="40000"/>
            </a:schemeClr>
          </a:solidFill>
        </p:spPr>
        <p:txBody>
          <a:bodyPr wrap="square" rtlCol="0">
            <a:spAutoFit/>
          </a:bodyPr>
          <a:lstStyle/>
          <a:p>
            <a:pPr algn="ctr"/>
            <a:r>
              <a:rPr lang="en-US" sz="4400" b="1" dirty="0">
                <a:latin typeface="Arial Narrow" panose="020B0606020202030204" pitchFamily="34" charset="0"/>
              </a:rPr>
              <a:t>Module 2:  
</a:t>
            </a:r>
            <a:r>
              <a:rPr lang="en-US" sz="5400" b="1" dirty="0">
                <a:latin typeface="Arial Narrow" panose="020B0606020202030204" pitchFamily="34" charset="0"/>
              </a:rPr>
              <a:t>Governance of the association (Webinar 2)</a:t>
            </a:r>
            <a:endParaRPr lang="fr-FR" sz="5400" b="1" dirty="0">
              <a:latin typeface="Arial Narrow" panose="020B0606020202030204" pitchFamily="34" charset="0"/>
            </a:endParaRP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2.1  (7/9) : </a:t>
            </a:r>
          </a:p>
          <a:p>
            <a:pPr marL="328295" lvl="0" algn="ct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organs of the association and their powers</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4" y="1863524"/>
            <a:ext cx="7229623" cy="453727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3600" b="1" kern="100" dirty="0" err="1">
                <a:latin typeface="Arial Narrow" panose="020B0606020202030204" pitchFamily="34" charset="0"/>
                <a:ea typeface="Calibri" panose="020F0502020204030204" pitchFamily="34" charset="0"/>
                <a:cs typeface="Times New Roman" panose="02020603050405020304" pitchFamily="18" charset="0"/>
              </a:rPr>
              <a:t>Regional</a:t>
            </a:r>
            <a:r>
              <a:rPr lang="fr-FR" sz="3600" b="1" kern="100" dirty="0">
                <a:latin typeface="Arial Narrow" panose="020B0606020202030204" pitchFamily="34" charset="0"/>
                <a:ea typeface="Calibri" panose="020F0502020204030204" pitchFamily="34" charset="0"/>
                <a:cs typeface="Times New Roman" panose="02020603050405020304" pitchFamily="18" charset="0"/>
              </a:rPr>
              <a:t> branches</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600" kern="100" dirty="0">
                <a:latin typeface="Arial Narrow" panose="020B0606020202030204" pitchFamily="34" charset="0"/>
                <a:ea typeface="Calibri" panose="020F0502020204030204" pitchFamily="34" charset="0"/>
                <a:cs typeface="Times New Roman" panose="02020603050405020304" pitchFamily="18" charset="0"/>
              </a:rPr>
              <a:t>They are provided for in the constitution according to the nature of the association
This is undoubtedly the case for the country federations of FOASPS
Their operation must be guided by the constitution and/or the IR for the purpose of harmonizing procedures from one region to another
This is a case where the EB extended to the presidents of the regional branches can constitute a Board of Directors</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12F41548-9BC0-02FD-C39A-5B0800689E8D}"/>
              </a:ext>
            </a:extLst>
          </p:cNvPr>
          <p:cNvPicPr>
            <a:picLocks noChangeAspect="1"/>
          </p:cNvPicPr>
          <p:nvPr/>
        </p:nvPicPr>
        <p:blipFill rotWithShape="1">
          <a:blip r:embed="rId2"/>
          <a:srcRect l="35313" r="5821"/>
          <a:stretch/>
        </p:blipFill>
        <p:spPr>
          <a:xfrm>
            <a:off x="7683017" y="1825967"/>
            <a:ext cx="4039083" cy="4572546"/>
          </a:xfrm>
          <a:prstGeom prst="rect">
            <a:avLst/>
          </a:prstGeom>
        </p:spPr>
      </p:pic>
    </p:spTree>
    <p:extLst>
      <p:ext uri="{BB962C8B-B14F-4D97-AF65-F5344CB8AC3E}">
        <p14:creationId xmlns:p14="http://schemas.microsoft.com/office/powerpoint/2010/main" val="3818055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2.1  (8/9) : </a:t>
            </a:r>
          </a:p>
          <a:p>
            <a:pPr marL="328295" lvl="0" algn="ct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organs of the association and their powers</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4" y="1863524"/>
            <a:ext cx="7128023" cy="453727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3600" b="1" kern="100" dirty="0">
                <a:latin typeface="Arial Narrow" panose="020B0606020202030204" pitchFamily="34" charset="0"/>
                <a:ea typeface="Calibri" panose="020F0502020204030204" pitchFamily="34" charset="0"/>
                <a:cs typeface="Times New Roman" panose="02020603050405020304" pitchFamily="18" charset="0"/>
              </a:rPr>
              <a:t>The administrative </a:t>
            </a:r>
            <a:r>
              <a:rPr lang="fr-FR" sz="3600" b="1" kern="100" dirty="0" err="1">
                <a:latin typeface="Arial Narrow" panose="020B0606020202030204" pitchFamily="34" charset="0"/>
                <a:ea typeface="Calibri" panose="020F0502020204030204" pitchFamily="34" charset="0"/>
                <a:cs typeface="Times New Roman" panose="02020603050405020304" pitchFamily="18" charset="0"/>
              </a:rPr>
              <a:t>secretariat</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kern="100" dirty="0">
                <a:latin typeface="Arial Narrow" panose="020B0606020202030204" pitchFamily="34" charset="0"/>
                <a:ea typeface="Calibri" panose="020F0502020204030204" pitchFamily="34" charset="0"/>
                <a:cs typeface="Times New Roman" panose="02020603050405020304" pitchFamily="18" charset="0"/>
              </a:rPr>
              <a:t>It is the body that brings together the paid staff
It is the armed wing of the GA and the EB
It is the support team for the EB but also the basic Project Management Unit (PMU) of any project carried out by the association
It may not be included in the articles of association as a formal body. In this case, its existence and operation must be sealed in a decision of the Executive Board</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F927C83A-071D-65B1-805C-F860ABA52CAB}"/>
              </a:ext>
            </a:extLst>
          </p:cNvPr>
          <p:cNvPicPr>
            <a:picLocks noChangeAspect="1"/>
          </p:cNvPicPr>
          <p:nvPr/>
        </p:nvPicPr>
        <p:blipFill rotWithShape="1">
          <a:blip r:embed="rId2"/>
          <a:srcRect l="24792" r="13125"/>
          <a:stretch/>
        </p:blipFill>
        <p:spPr>
          <a:xfrm>
            <a:off x="7581417" y="1863524"/>
            <a:ext cx="4258306" cy="4576250"/>
          </a:xfrm>
          <a:prstGeom prst="rect">
            <a:avLst/>
          </a:prstGeom>
        </p:spPr>
      </p:pic>
    </p:spTree>
    <p:extLst>
      <p:ext uri="{BB962C8B-B14F-4D97-AF65-F5344CB8AC3E}">
        <p14:creationId xmlns:p14="http://schemas.microsoft.com/office/powerpoint/2010/main" val="1788276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2.1  (9/9) : </a:t>
            </a:r>
          </a:p>
          <a:p>
            <a:pPr marL="328295" lvl="0" algn="ct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organs of the association and their powers</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37493" y="1863524"/>
            <a:ext cx="7558969" cy="469424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b="1" kern="100" dirty="0">
                <a:latin typeface="Arial Narrow" panose="020B0606020202030204" pitchFamily="34" charset="0"/>
                <a:ea typeface="Calibri" panose="020F0502020204030204" pitchFamily="34" charset="0"/>
                <a:cs typeface="Times New Roman" panose="02020603050405020304" pitchFamily="18" charset="0"/>
              </a:rPr>
              <a:t>The </a:t>
            </a:r>
            <a:r>
              <a:rPr lang="fr-FR" b="1" kern="100" dirty="0" err="1">
                <a:latin typeface="Arial Narrow" panose="020B0606020202030204" pitchFamily="34" charset="0"/>
                <a:ea typeface="Calibri" panose="020F0502020204030204" pitchFamily="34" charset="0"/>
                <a:cs typeface="Times New Roman" panose="02020603050405020304" pitchFamily="18" charset="0"/>
              </a:rPr>
              <a:t>auditor</a:t>
            </a:r>
            <a:r>
              <a:rPr lang="fr-FR" b="1" kern="100" dirty="0">
                <a:latin typeface="Arial Narrow" panose="020B0606020202030204" pitchFamily="34" charset="0"/>
                <a:ea typeface="Calibri" panose="020F0502020204030204" pitchFamily="34" charset="0"/>
                <a:cs typeface="Times New Roman" panose="02020603050405020304" pitchFamily="18" charset="0"/>
              </a:rPr>
              <a:t> (</a:t>
            </a:r>
            <a:r>
              <a:rPr lang="fr-FR" b="1" kern="100" dirty="0" err="1">
                <a:latin typeface="Arial Narrow" panose="020B0606020202030204" pitchFamily="34" charset="0"/>
                <a:ea typeface="Calibri" panose="020F0502020204030204" pitchFamily="34" charset="0"/>
                <a:cs typeface="Times New Roman" panose="02020603050405020304" pitchFamily="18" charset="0"/>
              </a:rPr>
              <a:t>Internal</a:t>
            </a:r>
            <a:r>
              <a:rPr lang="fr-FR" b="1" kern="100" dirty="0">
                <a:latin typeface="Arial Narrow" panose="020B0606020202030204" pitchFamily="34" charset="0"/>
                <a:ea typeface="Calibri" panose="020F0502020204030204" pitchFamily="34" charset="0"/>
                <a:cs typeface="Times New Roman" panose="02020603050405020304" pitchFamily="18" charset="0"/>
              </a:rPr>
              <a:t>/</a:t>
            </a:r>
            <a:r>
              <a:rPr lang="fr-FR" b="1" kern="100" dirty="0" err="1">
                <a:latin typeface="Arial Narrow" panose="020B0606020202030204" pitchFamily="34" charset="0"/>
                <a:ea typeface="Calibri" panose="020F0502020204030204" pitchFamily="34" charset="0"/>
                <a:cs typeface="Times New Roman" panose="02020603050405020304" pitchFamily="18" charset="0"/>
              </a:rPr>
              <a:t>external</a:t>
            </a:r>
            <a:r>
              <a:rPr lang="fr-FR" b="1" kern="100" dirty="0">
                <a:latin typeface="Arial Narrow" panose="020B0606020202030204" pitchFamily="34" charset="0"/>
                <a:ea typeface="Calibri" panose="020F0502020204030204" pitchFamily="34" charset="0"/>
                <a:cs typeface="Times New Roman" panose="02020603050405020304" pitchFamily="18" charset="0"/>
              </a:rPr>
              <a:t>)</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400" kern="100" dirty="0">
                <a:latin typeface="Arial Narrow" panose="020B0606020202030204" pitchFamily="34" charset="0"/>
                <a:ea typeface="Calibri" panose="020F0502020204030204" pitchFamily="34" charset="0"/>
                <a:cs typeface="Times New Roman" panose="02020603050405020304" pitchFamily="18" charset="0"/>
              </a:rPr>
              <a:t>The size of the association can make it possible to have an internal auditor. But it is an external audit professional who is normally recruited for this mission
Sometimes referred to as an auditor
Is responsible for controlling the management of the association's resources in accordance with international norms and standards
His report is submitted to the General Assembly, which mandates him and renews his mandate
Some articles of association limit the number of terms of office of the auditor</a:t>
            </a:r>
            <a:r>
              <a:rPr lang="fr-FR" sz="2400" kern="100" dirty="0">
                <a:latin typeface="Arial Narrow" panose="020B0606020202030204" pitchFamily="34" charset="0"/>
                <a:ea typeface="Calibri" panose="020F0502020204030204" pitchFamily="34" charset="0"/>
                <a:cs typeface="Times New Roman" panose="02020603050405020304" pitchFamily="18" charset="0"/>
              </a:rPr>
              <a:t> </a:t>
            </a:r>
          </a:p>
        </p:txBody>
      </p:sp>
      <p:pic>
        <p:nvPicPr>
          <p:cNvPr id="2" name="Image 1">
            <a:extLst>
              <a:ext uri="{FF2B5EF4-FFF2-40B4-BE49-F238E27FC236}">
                <a16:creationId xmlns:a16="http://schemas.microsoft.com/office/drawing/2014/main" id="{D03E613C-6EFE-B775-41F9-800F30336B38}"/>
              </a:ext>
            </a:extLst>
          </p:cNvPr>
          <p:cNvPicPr>
            <a:picLocks noChangeAspect="1"/>
          </p:cNvPicPr>
          <p:nvPr/>
        </p:nvPicPr>
        <p:blipFill rotWithShape="1">
          <a:blip r:embed="rId2"/>
          <a:srcRect l="20627" r="22258"/>
          <a:stretch/>
        </p:blipFill>
        <p:spPr>
          <a:xfrm>
            <a:off x="7796462" y="1863523"/>
            <a:ext cx="4158043" cy="4694239"/>
          </a:xfrm>
          <a:prstGeom prst="rect">
            <a:avLst/>
          </a:prstGeom>
        </p:spPr>
      </p:pic>
    </p:spTree>
    <p:extLst>
      <p:ext uri="{BB962C8B-B14F-4D97-AF65-F5344CB8AC3E}">
        <p14:creationId xmlns:p14="http://schemas.microsoft.com/office/powerpoint/2010/main" val="2673087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2.2 (1/5) : </a:t>
            </a:r>
          </a:p>
          <a:p>
            <a:pPr marL="328295" lvl="0" algn="ct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Governance Bodies of the Association</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4" y="1930402"/>
            <a:ext cx="6861805" cy="46180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4000" b="1" kern="100" dirty="0" err="1">
                <a:latin typeface="Arial Narrow" panose="020B0606020202030204" pitchFamily="34" charset="0"/>
                <a:ea typeface="Calibri" panose="020F0502020204030204" pitchFamily="34" charset="0"/>
                <a:cs typeface="Times New Roman" panose="02020603050405020304" pitchFamily="18" charset="0"/>
              </a:rPr>
              <a:t>Definition</a:t>
            </a:r>
            <a:r>
              <a:rPr lang="fr-FR" sz="4000" b="1" kern="100" dirty="0">
                <a:latin typeface="Arial Narrow" panose="020B0606020202030204" pitchFamily="34" charset="0"/>
                <a:ea typeface="Calibri" panose="020F0502020204030204" pitchFamily="34" charset="0"/>
                <a:cs typeface="Times New Roman" panose="02020603050405020304" pitchFamily="18" charset="0"/>
              </a:rPr>
              <a:t> : </a:t>
            </a:r>
          </a:p>
          <a:p>
            <a:pPr>
              <a:lnSpc>
                <a:spcPct val="100000"/>
              </a:lnSpc>
              <a:spcBef>
                <a:spcPts val="0"/>
              </a:spcBef>
            </a:pPr>
            <a:r>
              <a:rPr lang="en-US" kern="100" dirty="0">
                <a:latin typeface="Arial Narrow" panose="020B0606020202030204" pitchFamily="34" charset="0"/>
                <a:ea typeface="Calibri" panose="020F0502020204030204" pitchFamily="34" charset="0"/>
                <a:cs typeface="Times New Roman" panose="02020603050405020304" pitchFamily="18" charset="0"/>
              </a:rPr>
              <a:t>All the organizational mechanisms aimed at regulating the powers of managers and influencing their decision-making processes. 
The governance of an association makes it possible to define the cases of discretionary powers and the cases of obligation to have recourse to another body.
In general, the question of governance concerns the EB and especially the President</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5BBA8D99-C3E4-2F80-A0FA-9961B4007E9F}"/>
              </a:ext>
            </a:extLst>
          </p:cNvPr>
          <p:cNvPicPr>
            <a:picLocks noChangeAspect="1"/>
          </p:cNvPicPr>
          <p:nvPr/>
        </p:nvPicPr>
        <p:blipFill rotWithShape="1">
          <a:blip r:embed="rId2"/>
          <a:srcRect l="29560"/>
          <a:stretch/>
        </p:blipFill>
        <p:spPr>
          <a:xfrm>
            <a:off x="7315199" y="1930402"/>
            <a:ext cx="4578212" cy="4618038"/>
          </a:xfrm>
          <a:prstGeom prst="rect">
            <a:avLst/>
          </a:prstGeom>
        </p:spPr>
      </p:pic>
    </p:spTree>
    <p:extLst>
      <p:ext uri="{BB962C8B-B14F-4D97-AF65-F5344CB8AC3E}">
        <p14:creationId xmlns:p14="http://schemas.microsoft.com/office/powerpoint/2010/main" val="3186111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2.2  (2/5) : </a:t>
            </a:r>
          </a:p>
          <a:p>
            <a:pPr marL="328295" lvl="0" algn="ct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Governance Bodies of the Association</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4" y="1930402"/>
            <a:ext cx="7280905" cy="46180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kern="100" dirty="0">
                <a:latin typeface="Arial Narrow" panose="020B0606020202030204" pitchFamily="34" charset="0"/>
                <a:ea typeface="Calibri" panose="020F0502020204030204" pitchFamily="34" charset="0"/>
                <a:cs typeface="Times New Roman" panose="02020603050405020304" pitchFamily="18" charset="0"/>
              </a:rPr>
              <a:t>Relations with the General Assembly:</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700" kern="100" dirty="0">
                <a:latin typeface="Arial Narrow" panose="020B0606020202030204" pitchFamily="34" charset="0"/>
                <a:ea typeface="Calibri" panose="020F0502020204030204" pitchFamily="34" charset="0"/>
                <a:cs typeface="Times New Roman" panose="02020603050405020304" pitchFamily="18" charset="0"/>
              </a:rPr>
              <a:t>The General Assembly takes precedence over all organs, even the President
The president only has the possibility to refuse to comply and not to change the decisions of the General Assembly
The General Assembly has the exclusive prerogative to give a discharge to the EB
The Administrative Secretary is responsible for helping the two bodies to function in harmony and mutual respect</a:t>
            </a:r>
            <a:endParaRPr lang="fr-FR" sz="27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3F48F272-A40C-6606-407D-17E26340ADF4}"/>
              </a:ext>
            </a:extLst>
          </p:cNvPr>
          <p:cNvPicPr>
            <a:picLocks noChangeAspect="1"/>
          </p:cNvPicPr>
          <p:nvPr/>
        </p:nvPicPr>
        <p:blipFill rotWithShape="1">
          <a:blip r:embed="rId2"/>
          <a:srcRect l="6583" r="46780" b="6907"/>
          <a:stretch/>
        </p:blipFill>
        <p:spPr>
          <a:xfrm>
            <a:off x="7734299" y="1930402"/>
            <a:ext cx="4116011" cy="4618038"/>
          </a:xfrm>
          <a:prstGeom prst="rect">
            <a:avLst/>
          </a:prstGeom>
        </p:spPr>
      </p:pic>
    </p:spTree>
    <p:extLst>
      <p:ext uri="{BB962C8B-B14F-4D97-AF65-F5344CB8AC3E}">
        <p14:creationId xmlns:p14="http://schemas.microsoft.com/office/powerpoint/2010/main" val="812589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0DD8532-EADD-7EB2-0D06-68F697979FFA}"/>
              </a:ext>
            </a:extLst>
          </p:cNvPr>
          <p:cNvPicPr>
            <a:picLocks noChangeAspect="1"/>
          </p:cNvPicPr>
          <p:nvPr/>
        </p:nvPicPr>
        <p:blipFill rotWithShape="1">
          <a:blip r:embed="rId2"/>
          <a:srcRect l="17667" r="17500" b="14220"/>
          <a:stretch/>
        </p:blipFill>
        <p:spPr>
          <a:xfrm>
            <a:off x="7064375" y="1930400"/>
            <a:ext cx="4653813" cy="4618039"/>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2.2 (3/5) :</a:t>
            </a:r>
          </a:p>
          <a:p>
            <a:pPr marL="328295" lvl="0" algn="ct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Governance Bodies of the Association</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2295" y="1930402"/>
            <a:ext cx="6981250" cy="46180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kern="100" dirty="0">
                <a:latin typeface="Arial Narrow" panose="020B0606020202030204" pitchFamily="34" charset="0"/>
                <a:ea typeface="Calibri" panose="020F0502020204030204" pitchFamily="34" charset="0"/>
                <a:cs typeface="Times New Roman" panose="02020603050405020304" pitchFamily="18" charset="0"/>
              </a:rPr>
              <a:t>Within the Executive Board / Board of Directors:</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600" kern="100" dirty="0">
                <a:latin typeface="Arial Narrow" panose="020B0606020202030204" pitchFamily="34" charset="0"/>
                <a:ea typeface="Calibri" panose="020F0502020204030204" pitchFamily="34" charset="0"/>
                <a:cs typeface="Times New Roman" panose="02020603050405020304" pitchFamily="18" charset="0"/>
              </a:rPr>
              <a:t>The President has the last word
But the president must seek consensus with the other members
He must never appear before the General Assembly with files shunned by his colleagues
In return, the members of the BE/CA are bound by the duty of discretion and cohesion in action
The Administrative Secretary is responsible for helping the members of the EB/Board to function in harmony and mutual respect</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9684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6D7C63B-39AD-D44D-BD11-365FB4232D44}"/>
              </a:ext>
            </a:extLst>
          </p:cNvPr>
          <p:cNvPicPr>
            <a:picLocks noChangeAspect="1"/>
          </p:cNvPicPr>
          <p:nvPr/>
        </p:nvPicPr>
        <p:blipFill>
          <a:blip r:embed="rId2"/>
          <a:stretch>
            <a:fillRect/>
          </a:stretch>
        </p:blipFill>
        <p:spPr>
          <a:xfrm>
            <a:off x="7156828" y="1673102"/>
            <a:ext cx="4875338" cy="4875338"/>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2.2  (4/5) : </a:t>
            </a:r>
          </a:p>
          <a:p>
            <a:pPr marL="328295" lvl="0" algn="ct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Governance Bodies of the Association</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4" y="1759352"/>
            <a:ext cx="7141206" cy="478908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kern="100" dirty="0">
                <a:latin typeface="Arial Narrow" panose="020B0606020202030204" pitchFamily="34" charset="0"/>
                <a:ea typeface="Calibri" panose="020F0502020204030204" pitchFamily="34" charset="0"/>
                <a:cs typeface="Times New Roman" panose="02020603050405020304" pitchFamily="18" charset="0"/>
              </a:rPr>
              <a:t>With regard to the other bodies:</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kern="100" dirty="0">
                <a:latin typeface="Arial Narrow" panose="020B0606020202030204" pitchFamily="34" charset="0"/>
                <a:ea typeface="Calibri" panose="020F0502020204030204" pitchFamily="34" charset="0"/>
                <a:cs typeface="Times New Roman" panose="02020603050405020304" pitchFamily="18" charset="0"/>
              </a:rPr>
              <a:t>The Executive Board and its President take precedence over all bodies except the General Assembly
These bodies work with the President or with other members of the Executive Board appointed by the texts or the President in relation to the theme of their mandate
The Administrative Secretary is responsible for helping all bodies to function in harmony and mutual respect with the Executive Board</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4285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BBC1827-63D8-4095-9660-480E2DEBFC1A}"/>
              </a:ext>
            </a:extLst>
          </p:cNvPr>
          <p:cNvPicPr>
            <a:picLocks noChangeAspect="1"/>
          </p:cNvPicPr>
          <p:nvPr/>
        </p:nvPicPr>
        <p:blipFill rotWithShape="1">
          <a:blip r:embed="rId2"/>
          <a:srcRect l="45805" r="7023"/>
          <a:stretch/>
        </p:blipFill>
        <p:spPr>
          <a:xfrm>
            <a:off x="7445375" y="1930402"/>
            <a:ext cx="3873500" cy="4618038"/>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2.2  (5/5) : </a:t>
            </a:r>
          </a:p>
          <a:p>
            <a:pPr marL="328295" lvl="0" algn="ct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Governance Bodies of the Association</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923295" y="1930402"/>
            <a:ext cx="6522080" cy="46180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3200" b="1" kern="100" dirty="0">
                <a:latin typeface="Arial Narrow" panose="020B0606020202030204" pitchFamily="34" charset="0"/>
                <a:ea typeface="Calibri" panose="020F0502020204030204" pitchFamily="34" charset="0"/>
                <a:cs typeface="Times New Roman" panose="02020603050405020304" pitchFamily="18" charset="0"/>
              </a:rPr>
              <a:t>Vis-à-vis the administrative </a:t>
            </a:r>
            <a:r>
              <a:rPr lang="fr-FR" sz="3200" b="1" kern="100" dirty="0" err="1">
                <a:latin typeface="Arial Narrow" panose="020B0606020202030204" pitchFamily="34" charset="0"/>
                <a:ea typeface="Calibri" panose="020F0502020204030204" pitchFamily="34" charset="0"/>
                <a:cs typeface="Times New Roman" panose="02020603050405020304" pitchFamily="18" charset="0"/>
              </a:rPr>
              <a:t>secretariat</a:t>
            </a:r>
            <a:r>
              <a:rPr lang="fr-FR" sz="3200" b="1" kern="100" dirty="0">
                <a:latin typeface="Arial Narrow" panose="020B0606020202030204" pitchFamily="34" charset="0"/>
                <a:ea typeface="Calibri" panose="020F0502020204030204" pitchFamily="34" charset="0"/>
                <a:cs typeface="Times New Roman" panose="02020603050405020304" pitchFamily="18" charset="0"/>
              </a:rPr>
              <a:t>:</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2600" kern="100" dirty="0">
                <a:latin typeface="Arial Narrow" panose="020B0606020202030204" pitchFamily="34" charset="0"/>
                <a:ea typeface="Calibri" panose="020F0502020204030204" pitchFamily="34" charset="0"/>
                <a:cs typeface="Times New Roman" panose="02020603050405020304" pitchFamily="18" charset="0"/>
              </a:rPr>
              <a:t>The administrative secretariat is at the service of the organization and therefore of all its organs
The Administrative Secretary who does his job well is already quite "powerful" by his prerogatives, and must have a sense of moderation
In the heat of the day-to-day action, the Administrative Secretary reports to the President, and takes advice from all the members of the Executive Board without falling into the trap of denunciation or discord</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8216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2.3 (1/3) : </a:t>
            </a:r>
          </a:p>
          <a:p>
            <a:pPr marL="328295" lvl="0" algn="ctr">
              <a:lnSpc>
                <a:spcPct val="100000"/>
              </a:lnSpc>
              <a:spcBef>
                <a:spcPts val="0"/>
              </a:spcBef>
            </a:pP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association's charter of ethics and credibility</a:t>
            </a:r>
            <a:endPar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26394" y="1759352"/>
            <a:ext cx="7000381" cy="488451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600" kern="100" dirty="0">
                <a:latin typeface="Arial Narrow" panose="020B0606020202030204" pitchFamily="34" charset="0"/>
                <a:ea typeface="Calibri" panose="020F0502020204030204" pitchFamily="34" charset="0"/>
                <a:cs typeface="Times New Roman" panose="02020603050405020304" pitchFamily="18" charset="0"/>
              </a:rPr>
              <a:t>An ethics charter is a document by which an organization formalizes its values, ethics policy and corporate culture
An ethics charter is a tool for strengthening the goodwill of stakeholders
Its content and effective implementation give credibility to the association and its leaders
It must be the result of a broad consensus
It must be widely disseminated  
It should be discussed periodically to harmonize its understanding with all members to ensure buy-in and implementation and respect by all</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721788D2-888A-0F00-BB14-BBE955186D2D}"/>
              </a:ext>
            </a:extLst>
          </p:cNvPr>
          <p:cNvPicPr>
            <a:picLocks noChangeAspect="1"/>
          </p:cNvPicPr>
          <p:nvPr/>
        </p:nvPicPr>
        <p:blipFill>
          <a:blip r:embed="rId2"/>
          <a:stretch>
            <a:fillRect/>
          </a:stretch>
        </p:blipFill>
        <p:spPr>
          <a:xfrm>
            <a:off x="7326775" y="1759351"/>
            <a:ext cx="4686301" cy="4884515"/>
          </a:xfrm>
          <a:prstGeom prst="rect">
            <a:avLst/>
          </a:prstGeom>
        </p:spPr>
      </p:pic>
    </p:spTree>
    <p:extLst>
      <p:ext uri="{BB962C8B-B14F-4D97-AF65-F5344CB8AC3E}">
        <p14:creationId xmlns:p14="http://schemas.microsoft.com/office/powerpoint/2010/main" val="1665460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F47E06-E6C8-AE31-D73E-4C7424CA863F}"/>
              </a:ext>
            </a:extLst>
          </p:cNvPr>
          <p:cNvPicPr>
            <a:picLocks noChangeAspect="1"/>
          </p:cNvPicPr>
          <p:nvPr/>
        </p:nvPicPr>
        <p:blipFill rotWithShape="1">
          <a:blip r:embed="rId2"/>
          <a:srcRect r="15569"/>
          <a:stretch/>
        </p:blipFill>
        <p:spPr>
          <a:xfrm>
            <a:off x="5410200" y="2032000"/>
            <a:ext cx="6328406" cy="458470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2.3 (2/3) : </a:t>
            </a:r>
          </a:p>
          <a:p>
            <a:pPr marL="328295" lvl="0" algn="ctr">
              <a:lnSpc>
                <a:spcPct val="100000"/>
              </a:lnSpc>
              <a:spcBef>
                <a:spcPts val="0"/>
              </a:spcBef>
            </a:pPr>
            <a:r>
              <a:rPr lang="en-US"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Possible content of a charter of ethics</a:t>
            </a:r>
            <a:endParaRPr lang="fr-FR"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4" y="2032000"/>
            <a:ext cx="7984550" cy="458470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pPr>
            <a:r>
              <a:rPr lang="en-US" sz="3000" spc="15" dirty="0">
                <a:latin typeface="Arial Narrow" panose="020B0606020202030204" pitchFamily="34" charset="0"/>
                <a:cs typeface="Arial" panose="020B0604020202020204" pitchFamily="34" charset="0"/>
              </a:rPr>
              <a:t>Objects &amp; Purpose
Scope &amp; areas of interest
Implementation
3.1. Responsibilities
3.2. Guiding principles of the association
3.3. Rules of conduct based on the guiding principles 
3.3.1. Ethical principles, integrity, honesty and transparency.
3.3.2. Regulations and Internal Rules for Members.</a:t>
            </a:r>
            <a:endParaRPr lang="fr-FR" sz="3000" spc="15" dirty="0">
              <a:latin typeface="Arial Narrow" panose="020B0606020202030204" pitchFamily="34" charset="0"/>
              <a:cs typeface="Arial" panose="020B0604020202020204" pitchFamily="34" charset="0"/>
            </a:endParaRPr>
          </a:p>
          <a:p>
            <a:pPr marR="156210">
              <a:lnSpc>
                <a:spcPct val="100000"/>
              </a:lnSpc>
              <a:spcBef>
                <a:spcPts val="0"/>
              </a:spcBef>
            </a:pPr>
            <a:endParaRPr lang="fr-FR" sz="3000" dirty="0">
              <a:effectLst/>
              <a:latin typeface="Arial Narrow" panose="020B0606020202030204" pitchFamily="34" charset="0"/>
              <a:ea typeface="Times New Roman" panose="02020603050405020304" pitchFamily="18" charset="0"/>
            </a:endParaRPr>
          </a:p>
          <a:p>
            <a:pPr marL="0" indent="0">
              <a:lnSpc>
                <a:spcPct val="100000"/>
              </a:lnSpc>
              <a:spcBef>
                <a:spcPts val="0"/>
              </a:spcBef>
              <a:buNone/>
            </a:pPr>
            <a:endParaRPr lang="fr-FR" sz="3000"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960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Module 2: Session Objective</a:t>
            </a:r>
            <a:endPar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27775" y="1808022"/>
            <a:ext cx="6736066" cy="474268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dirty="0">
                <a:latin typeface="Arial Narrow" panose="020B0606020202030204" pitchFamily="34" charset="0"/>
                <a:ea typeface="Calibri" panose="020F0502020204030204" pitchFamily="34" charset="0"/>
                <a:cs typeface="Times New Roman" panose="02020603050405020304" pitchFamily="18" charset="0"/>
              </a:rPr>
              <a:t>By the end of the workshop, participants will have a better understanding of:</a:t>
            </a:r>
          </a:p>
          <a:p>
            <a:pPr marL="342900" indent="-342900">
              <a:lnSpc>
                <a:spcPct val="100000"/>
              </a:lnSpc>
              <a:spcBef>
                <a:spcPts val="0"/>
              </a:spcBef>
              <a:buFont typeface="Arial" panose="020B0604020202020204" pitchFamily="34" charset="0"/>
              <a:buChar char="-"/>
            </a:pPr>
            <a:r>
              <a:rPr lang="en-US" sz="3200" kern="100" dirty="0">
                <a:latin typeface="Arial Narrow" panose="020B0606020202030204" pitchFamily="34" charset="0"/>
                <a:ea typeface="Calibri" panose="020F0502020204030204" pitchFamily="34" charset="0"/>
                <a:cs typeface="Times New Roman" panose="02020603050405020304" pitchFamily="18" charset="0"/>
              </a:rPr>
              <a:t>The bodies required for the proper management of the association and their respective powers
The Governing Bodies of the association and their role of orientation and control
The Charter of Ethics and its place in the credibility of the association</a:t>
            </a:r>
            <a:endParaRPr lang="fr-FR" sz="32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944999A9-B82B-722C-A343-D55B6267C308}"/>
              </a:ext>
            </a:extLst>
          </p:cNvPr>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r="21163"/>
          <a:stretch/>
        </p:blipFill>
        <p:spPr>
          <a:xfrm rot="16200000">
            <a:off x="7070455" y="1923440"/>
            <a:ext cx="4742681" cy="4511843"/>
          </a:xfrm>
          <a:prstGeom prst="rect">
            <a:avLst/>
          </a:prstGeom>
        </p:spPr>
      </p:pic>
    </p:spTree>
    <p:extLst>
      <p:ext uri="{BB962C8B-B14F-4D97-AF65-F5344CB8AC3E}">
        <p14:creationId xmlns:p14="http://schemas.microsoft.com/office/powerpoint/2010/main" val="366362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F797BC1-6BBA-FB94-CC9B-EEAEADA82F97}"/>
              </a:ext>
            </a:extLst>
          </p:cNvPr>
          <p:cNvPicPr>
            <a:picLocks noChangeAspect="1"/>
          </p:cNvPicPr>
          <p:nvPr/>
        </p:nvPicPr>
        <p:blipFill>
          <a:blip r:embed="rId2"/>
          <a:stretch>
            <a:fillRect/>
          </a:stretch>
        </p:blipFill>
        <p:spPr>
          <a:xfrm>
            <a:off x="5703970" y="2006655"/>
            <a:ext cx="6328196" cy="4584589"/>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2.3 (3/3) : </a:t>
            </a:r>
          </a:p>
          <a:p>
            <a:pPr marL="328295" lvl="0" algn="ctr">
              <a:lnSpc>
                <a:spcPct val="100000"/>
              </a:lnSpc>
              <a:spcBef>
                <a:spcPts val="0"/>
              </a:spcBef>
            </a:pPr>
            <a:r>
              <a:rPr lang="en-US"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Possible content of a charter of ethics</a:t>
            </a:r>
            <a:endParaRPr lang="fr-FR"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5" y="2057400"/>
            <a:ext cx="7585705" cy="448310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600" kern="100" dirty="0">
                <a:latin typeface="Arial Narrow" panose="020B0606020202030204" pitchFamily="34" charset="0"/>
                <a:ea typeface="Calibri" panose="020F0502020204030204" pitchFamily="34" charset="0"/>
                <a:cs typeface="Times New Roman" panose="02020603050405020304" pitchFamily="18" charset="0"/>
              </a:rPr>
              <a:t>3.3.3. Direct or indirect conflict with the interests of its members
3.3.4. Approach to information processing.
3.3.5. Use and protection of the association's assets
3.3.6. Equality of opportunity and non-discrimination
3.3.7. The absence of sanctions against whistle-blowers
3.4. Knowledge and training in the Code of Ethics 
3.5. Compliance with the association's Code of Ethics
3.6. Whistleblowing system
3.7. Internal control
4. Recordings</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6117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317500"/>
            <a:ext cx="11864898" cy="1082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6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81957" y="1943096"/>
            <a:ext cx="6296635" cy="448310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3000" kern="100" dirty="0">
                <a:latin typeface="Arial Narrow" panose="020B0606020202030204" pitchFamily="34" charset="0"/>
                <a:ea typeface="Calibri" panose="020F0502020204030204" pitchFamily="34" charset="0"/>
                <a:cs typeface="Times New Roman" panose="02020603050405020304" pitchFamily="18" charset="0"/>
              </a:rPr>
              <a:t>Just like in the public arena, the issue of governance is very sensitive 
It deserves the full attention of the leaders
But the paid staff is eagerly awaited on this issue as advisors to the association's statutory managers
We recommend that you stay in constant contact with fellow donor partners to get their guidance when you are in doubt</a:t>
            </a:r>
            <a:endParaRPr lang="fr-FR" sz="30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BAD89171-1E3F-8F00-2DD1-739A6C40487C}"/>
              </a:ext>
            </a:extLst>
          </p:cNvPr>
          <p:cNvPicPr>
            <a:picLocks noChangeAspect="1"/>
          </p:cNvPicPr>
          <p:nvPr/>
        </p:nvPicPr>
        <p:blipFill rotWithShape="1">
          <a:blip r:embed="rId2"/>
          <a:srcRect l="37968" r="3455"/>
          <a:stretch/>
        </p:blipFill>
        <p:spPr>
          <a:xfrm>
            <a:off x="6650562" y="1935710"/>
            <a:ext cx="5252081" cy="4483100"/>
          </a:xfrm>
          <a:prstGeom prst="rect">
            <a:avLst/>
          </a:prstGeom>
        </p:spPr>
      </p:pic>
    </p:spTree>
    <p:extLst>
      <p:ext uri="{BB962C8B-B14F-4D97-AF65-F5344CB8AC3E}">
        <p14:creationId xmlns:p14="http://schemas.microsoft.com/office/powerpoint/2010/main" val="292750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514350" y="220717"/>
            <a:ext cx="11144250" cy="13627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fr-FR" sz="6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Session Structure and </a:t>
            </a:r>
            <a:r>
              <a:rPr lang="fr-FR" sz="66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Outline</a:t>
            </a:r>
            <a:endParaRPr lang="fr-FR" sz="6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0513" y="2013516"/>
            <a:ext cx="6760220" cy="416688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8295" lvl="0">
              <a:lnSpc>
                <a:spcPct val="100000"/>
              </a:lnSpc>
              <a:spcBef>
                <a:spcPts val="0"/>
              </a:spcBef>
            </a:pPr>
            <a:r>
              <a:rPr lang="en-US" sz="4000" kern="100" dirty="0">
                <a:latin typeface="Arial Narrow" panose="020B0606020202030204" pitchFamily="34" charset="0"/>
                <a:ea typeface="Calibri" panose="020F0502020204030204" pitchFamily="34" charset="0"/>
                <a:cs typeface="Times New Roman" panose="02020603050405020304" pitchFamily="18" charset="0"/>
              </a:rPr>
              <a:t>Chapter 2.1: The organs of the association and their powers
Chapter 2.2: The Governance Bodies of the Association
Chapter 2.3: The association's charter of ethics and credibility</a:t>
            </a:r>
            <a:endParaRPr lang="fr-FR" sz="40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037E0B79-EDBF-08A6-CD7F-FB705087C847}"/>
              </a:ext>
            </a:extLst>
          </p:cNvPr>
          <p:cNvPicPr>
            <a:picLocks noChangeAspect="1"/>
          </p:cNvPicPr>
          <p:nvPr/>
        </p:nvPicPr>
        <p:blipFill rotWithShape="1">
          <a:blip r:embed="rId2"/>
          <a:srcRect l="27371"/>
          <a:stretch/>
        </p:blipFill>
        <p:spPr>
          <a:xfrm>
            <a:off x="7105135" y="2013516"/>
            <a:ext cx="4553465" cy="4166886"/>
          </a:xfrm>
          <a:prstGeom prst="rect">
            <a:avLst/>
          </a:prstGeom>
        </p:spPr>
      </p:pic>
    </p:spTree>
    <p:extLst>
      <p:ext uri="{BB962C8B-B14F-4D97-AF65-F5344CB8AC3E}">
        <p14:creationId xmlns:p14="http://schemas.microsoft.com/office/powerpoint/2010/main" val="1776160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2.1 (1/9): 
</a:t>
            </a: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organs of the association and their powers</a:t>
            </a:r>
            <a:endPar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965124"/>
            <a:ext cx="7382667" cy="453727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kern="100" dirty="0">
                <a:latin typeface="Arial Narrow" panose="020B0606020202030204" pitchFamily="34" charset="0"/>
                <a:ea typeface="Calibri" panose="020F0502020204030204" pitchFamily="34" charset="0"/>
                <a:cs typeface="Times New Roman" panose="02020603050405020304" pitchFamily="18" charset="0"/>
              </a:rPr>
              <a:t>Reminder: the creation and operation of associations do not follow the same rules in the French-speaking culture (of Latin law) and the English-speaking culture (of the Common Law)
Francophones: </a:t>
            </a:r>
            <a:r>
              <a:rPr lang="en-US" sz="2400" b="1" kern="100" dirty="0">
                <a:latin typeface="Arial Narrow" panose="020B0606020202030204" pitchFamily="34" charset="0"/>
                <a:ea typeface="Calibri" panose="020F0502020204030204" pitchFamily="34" charset="0"/>
                <a:cs typeface="Times New Roman" panose="02020603050405020304" pitchFamily="18" charset="0"/>
              </a:rPr>
              <a:t>Association </a:t>
            </a:r>
            <a:r>
              <a:rPr lang="en-US" sz="2400" b="1" kern="100" dirty="0" err="1">
                <a:latin typeface="Arial Narrow" panose="020B0606020202030204" pitchFamily="34" charset="0"/>
                <a:ea typeface="Calibri" panose="020F0502020204030204" pitchFamily="34" charset="0"/>
                <a:cs typeface="Times New Roman" panose="02020603050405020304" pitchFamily="18" charset="0"/>
              </a:rPr>
              <a:t>Loi</a:t>
            </a:r>
            <a:r>
              <a:rPr lang="en-US" sz="2400" b="1" kern="100" dirty="0">
                <a:latin typeface="Arial Narrow" panose="020B0606020202030204" pitchFamily="34" charset="0"/>
                <a:ea typeface="Calibri" panose="020F0502020204030204" pitchFamily="34" charset="0"/>
                <a:cs typeface="Times New Roman" panose="02020603050405020304" pitchFamily="18" charset="0"/>
              </a:rPr>
              <a:t> 1901 </a:t>
            </a:r>
            <a:r>
              <a:rPr lang="en-US" sz="2400" kern="100" dirty="0">
                <a:latin typeface="Arial Narrow" panose="020B0606020202030204" pitchFamily="34" charset="0"/>
                <a:ea typeface="Calibri" panose="020F0502020204030204" pitchFamily="34" charset="0"/>
                <a:cs typeface="Times New Roman" panose="02020603050405020304" pitchFamily="18" charset="0"/>
              </a:rPr>
              <a:t>managed by the Ministry in charge of the administration of the territory
English speakers: </a:t>
            </a:r>
            <a:r>
              <a:rPr lang="en-US" sz="2400" b="1" kern="100" dirty="0">
                <a:latin typeface="Arial Narrow" panose="020B0606020202030204" pitchFamily="34" charset="0"/>
                <a:ea typeface="Calibri" panose="020F0502020204030204" pitchFamily="34" charset="0"/>
                <a:cs typeface="Times New Roman" panose="02020603050405020304" pitchFamily="18" charset="0"/>
              </a:rPr>
              <a:t>Non for profit Organization </a:t>
            </a:r>
            <a:r>
              <a:rPr lang="en-US" sz="2400" kern="100" dirty="0">
                <a:latin typeface="Arial Narrow" panose="020B0606020202030204" pitchFamily="34" charset="0"/>
                <a:ea typeface="Calibri" panose="020F0502020204030204" pitchFamily="34" charset="0"/>
                <a:cs typeface="Times New Roman" panose="02020603050405020304" pitchFamily="18" charset="0"/>
              </a:rPr>
              <a:t>managed by the General Registration Department (Registrar General)
The boards of directors were not the approach of the associations under the 1901 law, but today we see this
Among Anglophones, a body like the Board of Trustees does not exist among Francophones, and it is confusing with the Board of Directors</a:t>
            </a:r>
            <a:endParaRPr lang="fr-FR" sz="24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0986871C-2308-4AFC-603F-922C1C10EFB4}"/>
              </a:ext>
            </a:extLst>
          </p:cNvPr>
          <p:cNvPicPr>
            <a:picLocks noChangeAspect="1"/>
          </p:cNvPicPr>
          <p:nvPr/>
        </p:nvPicPr>
        <p:blipFill rotWithShape="1">
          <a:blip r:embed="rId2"/>
          <a:srcRect l="18802" r="17146"/>
          <a:stretch/>
        </p:blipFill>
        <p:spPr>
          <a:xfrm>
            <a:off x="7734461" y="2085774"/>
            <a:ext cx="4127500" cy="4295976"/>
          </a:xfrm>
          <a:prstGeom prst="rect">
            <a:avLst/>
          </a:prstGeom>
        </p:spPr>
      </p:pic>
    </p:spTree>
    <p:extLst>
      <p:ext uri="{BB962C8B-B14F-4D97-AF65-F5344CB8AC3E}">
        <p14:creationId xmlns:p14="http://schemas.microsoft.com/office/powerpoint/2010/main" val="274406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2.1 (2/9): 
</a:t>
            </a: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organs of the association and their powers</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4" y="1870598"/>
            <a:ext cx="6925306" cy="471089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200" b="1" kern="100" dirty="0">
                <a:latin typeface="Arial Narrow" panose="020B0606020202030204" pitchFamily="34" charset="0"/>
                <a:ea typeface="Calibri" panose="020F0502020204030204" pitchFamily="34" charset="0"/>
                <a:cs typeface="Times New Roman" panose="02020603050405020304" pitchFamily="18" charset="0"/>
              </a:rPr>
              <a:t>The General Assembly</a:t>
            </a:r>
          </a:p>
          <a:p>
            <a:pPr>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Main decision-making body
Regular and special meetings
Has exclusive prerogatives</a:t>
            </a:r>
          </a:p>
          <a:p>
            <a:pPr lvl="1">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Election of members of the other bodies (Board of Directors, EB, Admin Secretary. Auditors)
Management of real estate assets in particular
Ratification of partnerships and admission of other organizations
Amendment of the articles of association and the IR, and dissolution</a:t>
            </a:r>
          </a:p>
          <a:p>
            <a:pPr marL="228600" lvl="1">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Mandates the Board of Directors or the Executive Bureau who reports to him and manages the Association between two General Assemblies</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0CC6B228-E5D9-45A8-7414-3BE2F0C4A1F3}"/>
              </a:ext>
            </a:extLst>
          </p:cNvPr>
          <p:cNvPicPr>
            <a:picLocks noChangeAspect="1"/>
          </p:cNvPicPr>
          <p:nvPr/>
        </p:nvPicPr>
        <p:blipFill rotWithShape="1">
          <a:blip r:embed="rId2"/>
          <a:srcRect l="-1" r="46973"/>
          <a:stretch/>
        </p:blipFill>
        <p:spPr>
          <a:xfrm>
            <a:off x="7361049" y="1870598"/>
            <a:ext cx="4441058" cy="4710896"/>
          </a:xfrm>
          <a:prstGeom prst="rect">
            <a:avLst/>
          </a:prstGeom>
        </p:spPr>
      </p:pic>
    </p:spTree>
    <p:extLst>
      <p:ext uri="{BB962C8B-B14F-4D97-AF65-F5344CB8AC3E}">
        <p14:creationId xmlns:p14="http://schemas.microsoft.com/office/powerpoint/2010/main" val="1678082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2.1 (3/9): 
</a:t>
            </a: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organs of the association and their powers</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4" y="1741025"/>
            <a:ext cx="7151173" cy="493379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kern="100" dirty="0">
                <a:latin typeface="Arial Narrow" panose="020B0606020202030204" pitchFamily="34" charset="0"/>
                <a:ea typeface="Calibri" panose="020F0502020204030204" pitchFamily="34" charset="0"/>
                <a:cs typeface="Times New Roman" panose="02020603050405020304" pitchFamily="18" charset="0"/>
              </a:rPr>
              <a:t>The Board of Directors</a:t>
            </a:r>
          </a:p>
          <a:p>
            <a:pPr>
              <a:lnSpc>
                <a:spcPct val="100000"/>
              </a:lnSpc>
              <a:spcBef>
                <a:spcPts val="0"/>
              </a:spcBef>
              <a:buFont typeface="Wingdings" panose="05000000000000000000" pitchFamily="2" charset="2"/>
              <a:buChar char="§"/>
            </a:pPr>
            <a:r>
              <a:rPr lang="en-US" kern="100" dirty="0">
                <a:latin typeface="Arial Narrow" panose="020B0606020202030204" pitchFamily="34" charset="0"/>
                <a:ea typeface="Calibri" panose="020F0502020204030204" pitchFamily="34" charset="0"/>
                <a:cs typeface="Times New Roman" panose="02020603050405020304" pitchFamily="18" charset="0"/>
              </a:rPr>
              <a:t>Implementing body of the association's vision
Implements the decisions of the General Assembly and replaces it between two meetings and reports to it
Recruits staff and monitors their work
Processes affiliation requests (in &amp; out)
Negotiates partnerships with organizations that share a similar vision and goals, signs them and submits them for ratification by the GA
Initiates advocacy and resource mobilization actions</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D83BE36C-CB9C-94DA-B082-C9D909447CC5}"/>
              </a:ext>
            </a:extLst>
          </p:cNvPr>
          <p:cNvPicPr>
            <a:picLocks noChangeAspect="1"/>
          </p:cNvPicPr>
          <p:nvPr/>
        </p:nvPicPr>
        <p:blipFill rotWithShape="1">
          <a:blip r:embed="rId2"/>
          <a:srcRect t="15791"/>
          <a:stretch/>
        </p:blipFill>
        <p:spPr>
          <a:xfrm>
            <a:off x="7604567" y="1741025"/>
            <a:ext cx="4377168" cy="4921002"/>
          </a:xfrm>
          <a:prstGeom prst="rect">
            <a:avLst/>
          </a:prstGeom>
        </p:spPr>
      </p:pic>
    </p:spTree>
    <p:extLst>
      <p:ext uri="{BB962C8B-B14F-4D97-AF65-F5344CB8AC3E}">
        <p14:creationId xmlns:p14="http://schemas.microsoft.com/office/powerpoint/2010/main" val="2339206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F993579-95EF-985C-2E04-369305246FB6}"/>
              </a:ext>
            </a:extLst>
          </p:cNvPr>
          <p:cNvPicPr>
            <a:picLocks noChangeAspect="1"/>
          </p:cNvPicPr>
          <p:nvPr/>
        </p:nvPicPr>
        <p:blipFill>
          <a:blip r:embed="rId2"/>
          <a:stretch>
            <a:fillRect/>
          </a:stretch>
        </p:blipFill>
        <p:spPr>
          <a:xfrm>
            <a:off x="7656512" y="2682835"/>
            <a:ext cx="4274791" cy="3025976"/>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2.1 (4/9): 
</a:t>
            </a: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organs of the association and their powers</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4" y="1863524"/>
            <a:ext cx="7382506" cy="466459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The </a:t>
            </a:r>
            <a:r>
              <a:rPr lang="fr-FR" sz="2200" b="1" kern="100" dirty="0" err="1">
                <a:latin typeface="Arial Narrow" panose="020B0606020202030204" pitchFamily="34" charset="0"/>
                <a:ea typeface="Calibri" panose="020F0502020204030204" pitchFamily="34" charset="0"/>
                <a:cs typeface="Times New Roman" panose="02020603050405020304" pitchFamily="18" charset="0"/>
              </a:rPr>
              <a:t>Executive</a:t>
            </a:r>
            <a:r>
              <a:rPr lang="fr-FR" sz="2200" b="1" kern="100" dirty="0">
                <a:latin typeface="Arial Narrow" panose="020B0606020202030204" pitchFamily="34" charset="0"/>
                <a:ea typeface="Calibri" panose="020F0502020204030204" pitchFamily="34" charset="0"/>
                <a:cs typeface="Times New Roman" panose="02020603050405020304" pitchFamily="18" charset="0"/>
              </a:rPr>
              <a:t> </a:t>
            </a:r>
            <a:r>
              <a:rPr lang="fr-FR" sz="2200" b="1" kern="100" dirty="0" err="1">
                <a:latin typeface="Arial Narrow" panose="020B0606020202030204" pitchFamily="34" charset="0"/>
                <a:ea typeface="Calibri" panose="020F0502020204030204" pitchFamily="34" charset="0"/>
                <a:cs typeface="Times New Roman" panose="02020603050405020304" pitchFamily="18" charset="0"/>
              </a:rPr>
              <a:t>Board</a:t>
            </a:r>
            <a:r>
              <a:rPr lang="fr-FR" sz="2200" b="1" kern="100" dirty="0">
                <a:latin typeface="Arial Narrow" panose="020B0606020202030204" pitchFamily="34" charset="0"/>
                <a:ea typeface="Calibri" panose="020F0502020204030204" pitchFamily="34" charset="0"/>
                <a:cs typeface="Times New Roman" panose="02020603050405020304" pitchFamily="18" charset="0"/>
              </a:rPr>
              <a:t> (EB)</a:t>
            </a:r>
          </a:p>
          <a:p>
            <a:pPr marL="228600" lvl="1">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In some statutes, we do not have the BE and the CA, but one of the two. Thus, in the absence of a Board of Directors, the BE plays the same roles 
If both bodies exist, </a:t>
            </a:r>
          </a:p>
          <a:p>
            <a:pPr lvl="1">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So the Board elects a reduced number of members to make up the BE. 
Sometimes the Board of Directors can also be a BE extended to other managers of affiliated structures
The Board then becomes a body whose powers are below the General Assembly but above the BE...</a:t>
            </a:r>
          </a:p>
          <a:p>
            <a:pPr marL="228600" lvl="1">
              <a:lnSpc>
                <a:spcPct val="100000"/>
              </a:lnSpc>
              <a:spcBef>
                <a:spcPts val="0"/>
              </a:spcBef>
            </a:pPr>
            <a:r>
              <a:rPr lang="en-US" sz="2200" kern="100" dirty="0">
                <a:latin typeface="Arial Narrow" panose="020B0606020202030204" pitchFamily="34" charset="0"/>
                <a:ea typeface="Calibri" panose="020F0502020204030204" pitchFamily="34" charset="0"/>
                <a:cs typeface="Times New Roman" panose="02020603050405020304" pitchFamily="18" charset="0"/>
              </a:rPr>
              <a:t>Having both bodies can be justified by the nature of the association (Example: FOASPS and Country Federations)</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3961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E3BACE9-AD6D-A038-0226-80903D00ADF2}"/>
              </a:ext>
            </a:extLst>
          </p:cNvPr>
          <p:cNvPicPr>
            <a:picLocks noChangeAspect="1"/>
          </p:cNvPicPr>
          <p:nvPr/>
        </p:nvPicPr>
        <p:blipFill>
          <a:blip r:embed="rId2"/>
          <a:stretch>
            <a:fillRect/>
          </a:stretch>
        </p:blipFill>
        <p:spPr>
          <a:xfrm>
            <a:off x="7404604" y="2551432"/>
            <a:ext cx="4627562" cy="3381375"/>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2.1  (5/9) : </a:t>
            </a:r>
          </a:p>
          <a:p>
            <a:pPr marL="328295" lvl="0" algn="ct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organs of the association and their powers</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30968" y="1863523"/>
            <a:ext cx="7591011" cy="475719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kern="100" dirty="0">
                <a:latin typeface="Arial Narrow" panose="020B0606020202030204" pitchFamily="34" charset="0"/>
                <a:ea typeface="Calibri" panose="020F0502020204030204" pitchFamily="34" charset="0"/>
                <a:cs typeface="Times New Roman" panose="02020603050405020304" pitchFamily="18" charset="0"/>
              </a:rPr>
              <a:t>The technical commissions</a:t>
            </a:r>
          </a:p>
          <a:p>
            <a:pPr>
              <a:lnSpc>
                <a:spcPct val="100000"/>
              </a:lnSpc>
              <a:spcBef>
                <a:spcPts val="0"/>
              </a:spcBef>
            </a:pPr>
            <a:r>
              <a:rPr lang="en-US" sz="2400" kern="100" dirty="0">
                <a:latin typeface="Arial Narrow" panose="020B0606020202030204" pitchFamily="34" charset="0"/>
                <a:ea typeface="Calibri" panose="020F0502020204030204" pitchFamily="34" charset="0"/>
                <a:cs typeface="Times New Roman" panose="02020603050405020304" pitchFamily="18" charset="0"/>
              </a:rPr>
              <a:t>When the functioning of the association requires permanent reflection to feed the choices of the EB or the BD, permanent technical commissions may have been created by the Statutes
They can be thematic or functional (Examples, etc.)
They work under the responsibility of the BE/CA with the means made available to them by the association's budget
They report to the EB/ Board of Directors who implement these recommendations or bring them to the decision of the General Assembly
They are good ways to keep members involved in the association's activities</a:t>
            </a:r>
            <a:endParaRPr lang="fr-FR" sz="2400"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6298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1A24DE9-72CC-ABFE-F378-4CAB7B751076}"/>
              </a:ext>
            </a:extLst>
          </p:cNvPr>
          <p:cNvPicPr>
            <a:picLocks noChangeAspect="1"/>
          </p:cNvPicPr>
          <p:nvPr/>
        </p:nvPicPr>
        <p:blipFill>
          <a:blip r:embed="rId2"/>
          <a:stretch>
            <a:fillRect/>
          </a:stretch>
        </p:blipFill>
        <p:spPr>
          <a:xfrm>
            <a:off x="5578881" y="3817320"/>
            <a:ext cx="6613119" cy="293370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lvl="0" algn="ctr">
              <a:lnSpc>
                <a:spcPct val="100000"/>
              </a:lnSpc>
              <a:spcBef>
                <a:spcPts val="0"/>
              </a:spcBef>
            </a:pPr>
            <a:r>
              <a:rPr lang="fr-FR" sz="32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2.1  (6/9) : </a:t>
            </a:r>
          </a:p>
          <a:p>
            <a:pPr marL="328295" lvl="0" algn="ct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organs of the association and their powers</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50703" y="1922052"/>
            <a:ext cx="10150247" cy="199727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600" b="1" kern="100" dirty="0">
                <a:latin typeface="Arial Narrow" panose="020B0606020202030204" pitchFamily="34" charset="0"/>
                <a:ea typeface="Calibri" panose="020F0502020204030204" pitchFamily="34" charset="0"/>
                <a:cs typeface="Times New Roman" panose="02020603050405020304" pitchFamily="18" charset="0"/>
              </a:rPr>
              <a:t>Ad hoc committees</a:t>
            </a:r>
            <a:endParaRPr lang="en-US"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kern="100" dirty="0">
                <a:latin typeface="Arial Narrow" panose="020B0606020202030204" pitchFamily="34" charset="0"/>
                <a:ea typeface="Calibri" panose="020F0502020204030204" pitchFamily="34" charset="0"/>
                <a:cs typeface="Times New Roman" panose="02020603050405020304" pitchFamily="18" charset="0"/>
              </a:rPr>
              <a:t>They become necessary in relation to specific needs
They are then created by decision of the General Assembly or the BE/CA
They have </a:t>
            </a:r>
            <a:r>
              <a:rPr lang="en-US" kern="100" dirty="0" err="1">
                <a:latin typeface="Arial Narrow" panose="020B0606020202030204" pitchFamily="34" charset="0"/>
                <a:ea typeface="Calibri" panose="020F0502020204030204" pitchFamily="34" charset="0"/>
                <a:cs typeface="Times New Roman" panose="02020603050405020304" pitchFamily="18" charset="0"/>
              </a:rPr>
              <a:t>ToR</a:t>
            </a:r>
            <a:r>
              <a:rPr lang="en-US" kern="100" dirty="0">
                <a:latin typeface="Arial Narrow" panose="020B0606020202030204" pitchFamily="34" charset="0"/>
                <a:ea typeface="Calibri" panose="020F0502020204030204" pitchFamily="34" charset="0"/>
                <a:cs typeface="Times New Roman" panose="02020603050405020304" pitchFamily="18" charset="0"/>
              </a:rPr>
              <a:t> or mission letters from the EB/ CA </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F398739-9274-3F7F-489F-FB7962EAABB5}"/>
              </a:ext>
            </a:extLst>
          </p:cNvPr>
          <p:cNvSpPr txBox="1">
            <a:spLocks/>
          </p:cNvSpPr>
          <p:nvPr/>
        </p:nvSpPr>
        <p:spPr>
          <a:xfrm>
            <a:off x="550704" y="3817320"/>
            <a:ext cx="5145761" cy="22178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kern="100" dirty="0">
                <a:latin typeface="Arial Narrow" panose="020B0606020202030204" pitchFamily="34" charset="0"/>
                <a:ea typeface="Calibri" panose="020F0502020204030204" pitchFamily="34" charset="0"/>
                <a:cs typeface="Times New Roman" panose="02020603050405020304" pitchFamily="18" charset="0"/>
              </a:rPr>
              <a:t>They may call on external expertise depending on their mission 
They disappear at the end of their mission and after submitting their reports</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821386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1845</Words>
  <Application>Microsoft Office PowerPoint</Application>
  <PresentationFormat>Grand écran</PresentationFormat>
  <Paragraphs>75</Paragraphs>
  <Slides>21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Arial</vt:lpstr>
      <vt:lpstr>Arial Narrow</vt:lpstr>
      <vt:lpstr>Calibri</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21</cp:revision>
  <dcterms:modified xsi:type="dcterms:W3CDTF">2024-08-16T21:16:50Z</dcterms:modified>
</cp:coreProperties>
</file>