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70" r:id="rId3"/>
    <p:sldId id="260" r:id="rId4"/>
    <p:sldId id="264" r:id="rId5"/>
    <p:sldId id="271" r:id="rId6"/>
    <p:sldId id="276" r:id="rId7"/>
    <p:sldId id="272" r:id="rId8"/>
    <p:sldId id="279" r:id="rId9"/>
    <p:sldId id="273" r:id="rId10"/>
    <p:sldId id="277" r:id="rId11"/>
    <p:sldId id="275" r:id="rId12"/>
    <p:sldId id="278" r:id="rId13"/>
  </p:sldIdLst>
  <p:sldSz cx="12192000" cy="6858000"/>
  <p:notesSz cx="6858000" cy="9144000"/>
  <p:defaultTex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73" d="100"/>
          <a:sy n="73" d="100"/>
        </p:scale>
        <p:origin x="3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355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245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995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313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87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380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819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691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049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106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364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425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33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048000" y="1530258"/>
            <a:ext cx="8045824" cy="29610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a:p>
        </p:txBody>
      </p:sp>
      <p:sp>
        <p:nvSpPr>
          <p:cNvPr id="5" name="Titre 1"/>
          <p:cNvSpPr txBox="1">
            <a:spLocks/>
          </p:cNvSpPr>
          <p:nvPr/>
        </p:nvSpPr>
        <p:spPr>
          <a:xfrm>
            <a:off x="2402541" y="2095033"/>
            <a:ext cx="8408894"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a:p>
        </p:txBody>
      </p:sp>
      <p:sp>
        <p:nvSpPr>
          <p:cNvPr id="7" name="ZoneTexte 6"/>
          <p:cNvSpPr txBox="1"/>
          <p:nvPr/>
        </p:nvSpPr>
        <p:spPr>
          <a:xfrm>
            <a:off x="2865043" y="502464"/>
            <a:ext cx="5820937" cy="707886"/>
          </a:xfrm>
          <a:prstGeom prst="rect">
            <a:avLst/>
          </a:prstGeom>
          <a:noFill/>
        </p:spPr>
        <p:txBody>
          <a:bodyPr wrap="square" rtlCol="0">
            <a:spAutoFit/>
          </a:bodyPr>
          <a:lstStyle/>
          <a:p>
            <a:pPr algn="ctr"/>
            <a:r>
              <a:rPr lang="en-US" sz="2000" b="1" kern="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Organizational Development in the Context of an International Civil Society Organization (ICSO)</a:t>
            </a:r>
            <a:endParaRPr lang="fr-FR" sz="2000" dirty="0">
              <a:latin typeface="+mj-lt"/>
            </a:endParaRPr>
          </a:p>
        </p:txBody>
      </p:sp>
      <p:sp>
        <p:nvSpPr>
          <p:cNvPr id="2" name="ZoneTexte 1">
            <a:extLst>
              <a:ext uri="{FF2B5EF4-FFF2-40B4-BE49-F238E27FC236}">
                <a16:creationId xmlns:a16="http://schemas.microsoft.com/office/drawing/2014/main" id="{07D2F201-E09A-CAC6-F24B-C3B4D24D1056}"/>
              </a:ext>
            </a:extLst>
          </p:cNvPr>
          <p:cNvSpPr txBox="1"/>
          <p:nvPr/>
        </p:nvSpPr>
        <p:spPr>
          <a:xfrm>
            <a:off x="1668802" y="2225314"/>
            <a:ext cx="8854396" cy="862352"/>
          </a:xfrm>
          <a:prstGeom prst="rect">
            <a:avLst/>
          </a:prstGeom>
          <a:noFill/>
        </p:spPr>
        <p:txBody>
          <a:bodyPr wrap="square" rtlCol="0">
            <a:spAutoFit/>
          </a:bodyPr>
          <a:lstStyle/>
          <a:p>
            <a:pPr algn="ctr">
              <a:lnSpc>
                <a:spcPct val="107000"/>
              </a:lnSpc>
              <a:spcAft>
                <a:spcPts val="800"/>
              </a:spcAft>
            </a:pPr>
            <a:r>
              <a:rPr lang="en-US" sz="2400" b="1" kern="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Training of Heads of FOASPS Member Organizations in Association Management and Organizational Development (OD)</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BA872D3-4E45-1897-31F0-4FDE7FBBE503}"/>
              </a:ext>
            </a:extLst>
          </p:cNvPr>
          <p:cNvSpPr txBox="1"/>
          <p:nvPr/>
        </p:nvSpPr>
        <p:spPr>
          <a:xfrm>
            <a:off x="0" y="3426880"/>
            <a:ext cx="12192000" cy="1815882"/>
          </a:xfrm>
          <a:prstGeom prst="rect">
            <a:avLst/>
          </a:prstGeom>
          <a:solidFill>
            <a:schemeClr val="accent6">
              <a:lumMod val="40000"/>
              <a:lumOff val="60000"/>
            </a:schemeClr>
          </a:solidFill>
        </p:spPr>
        <p:txBody>
          <a:bodyPr wrap="square" rtlCol="0">
            <a:spAutoFit/>
          </a:bodyPr>
          <a:lstStyle/>
          <a:p>
            <a:pPr algn="ctr"/>
            <a:r>
              <a:rPr lang="fr-FR" sz="3200" b="1" dirty="0">
                <a:latin typeface="Arial Narrow" panose="020B0606020202030204" pitchFamily="34" charset="0"/>
              </a:rPr>
              <a:t>Module 3 :  </a:t>
            </a:r>
          </a:p>
          <a:p>
            <a:pPr algn="ctr"/>
            <a:r>
              <a:rPr lang="en-US" sz="4000" b="1" dirty="0">
                <a:latin typeface="Arial Narrow" panose="020B0606020202030204" pitchFamily="34" charset="0"/>
              </a:rPr>
              <a:t>Strategic planning of the association's development 
(Webinar 3)</a:t>
            </a:r>
            <a:endParaRPr lang="fr-FR" sz="3200" b="1" dirty="0">
              <a:latin typeface="Arial Narrow" panose="020B0606020202030204" pitchFamily="34" charset="0"/>
            </a:endParaRPr>
          </a:p>
        </p:txBody>
      </p:sp>
    </p:spTree>
    <p:extLst>
      <p:ext uri="{BB962C8B-B14F-4D97-AF65-F5344CB8AC3E}">
        <p14:creationId xmlns:p14="http://schemas.microsoft.com/office/powerpoint/2010/main" val="246663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3200" b="1" kern="100"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a:t>
            </a: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3.5:</a:t>
            </a:r>
          </a:p>
          <a:p>
            <a:pPr marL="328295" algn="ctr">
              <a:lnSpc>
                <a:spcPct val="100000"/>
              </a:lnSpc>
              <a:spcBef>
                <a:spcPts val="0"/>
              </a:spcBef>
            </a:pPr>
            <a:r>
              <a:rPr lang="en-US" sz="48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Development of the logical framework of the SP</a:t>
            </a:r>
            <a:endParaRPr lang="fr-FR" sz="48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04728" y="1807536"/>
            <a:ext cx="5703012" cy="4557406"/>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kern="100" dirty="0">
                <a:latin typeface="Arial Narrow" panose="020B0606020202030204" pitchFamily="34" charset="0"/>
                <a:ea typeface="Calibri" panose="020F0502020204030204" pitchFamily="34" charset="0"/>
                <a:cs typeface="Times New Roman" panose="02020603050405020304" pitchFamily="18" charset="0"/>
              </a:rPr>
              <a:t>The logical framework that is the format for presenting the strategic plan (Detailed) will be developed when all components are ready. These are:</a:t>
            </a:r>
            <a:endParaRPr lang="fr-FR"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kern="100" dirty="0">
                <a:latin typeface="Arial Narrow" panose="020B0606020202030204" pitchFamily="34" charset="0"/>
                <a:ea typeface="Calibri" panose="020F0502020204030204" pitchFamily="34" charset="0"/>
                <a:cs typeface="Times New Roman" panose="02020603050405020304" pitchFamily="18" charset="0"/>
              </a:rPr>
              <a:t>Vision, mission, purpose, 
Strategic axes with associated objectives
For each goal, the activities needed to achieve them</a:t>
            </a:r>
            <a:endParaRPr lang="fr-FR" sz="2400" kern="100" dirty="0">
              <a:latin typeface="Arial Narrow" panose="020B0606020202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400" kern="100" dirty="0">
                <a:latin typeface="Arial Narrow" panose="020B0606020202030204" pitchFamily="34" charset="0"/>
                <a:ea typeface="Calibri" panose="020F0502020204030204" pitchFamily="34" charset="0"/>
                <a:cs typeface="Times New Roman" panose="02020603050405020304" pitchFamily="18" charset="0"/>
              </a:rPr>
              <a:t>Then, it will be necessary to identify for each activity, the persons responsible for implementation, the period and/or deadline, the resources and the types of assistance needed</a:t>
            </a:r>
            <a:endParaRPr lang="fr-FR" sz="2400" kern="1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8BCE3AEB-82A6-53CE-1150-F582868D524F}"/>
              </a:ext>
            </a:extLst>
          </p:cNvPr>
          <p:cNvPicPr>
            <a:picLocks noChangeAspect="1"/>
          </p:cNvPicPr>
          <p:nvPr/>
        </p:nvPicPr>
        <p:blipFill rotWithShape="1">
          <a:blip r:embed="rId2"/>
          <a:srcRect l="292" t="7827"/>
          <a:stretch/>
        </p:blipFill>
        <p:spPr>
          <a:xfrm>
            <a:off x="5907740" y="1807535"/>
            <a:ext cx="6124426" cy="4694865"/>
          </a:xfrm>
          <a:prstGeom prst="rect">
            <a:avLst/>
          </a:prstGeom>
          <a:ln w="6350">
            <a:solidFill>
              <a:schemeClr val="tx1"/>
            </a:solidFill>
          </a:ln>
        </p:spPr>
      </p:pic>
    </p:spTree>
    <p:extLst>
      <p:ext uri="{BB962C8B-B14F-4D97-AF65-F5344CB8AC3E}">
        <p14:creationId xmlns:p14="http://schemas.microsoft.com/office/powerpoint/2010/main" val="328573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3200" b="1" kern="100"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a:t>
            </a: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3.6:</a:t>
            </a:r>
          </a:p>
          <a:p>
            <a:pPr marL="328295" algn="ctr">
              <a:lnSpc>
                <a:spcPct val="100000"/>
              </a:lnSpc>
              <a:spcBef>
                <a:spcPts val="0"/>
              </a:spcBef>
            </a:pPr>
            <a:r>
              <a:rPr lang="en-US" sz="4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SP budgeting and mobilization of strategic partnerships</a:t>
            </a:r>
            <a:endParaRPr lang="fr-FR" sz="4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351795" y="1765005"/>
            <a:ext cx="6665694" cy="4869711"/>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600" kern="100" dirty="0">
                <a:latin typeface="Arial Narrow" panose="020B0606020202030204" pitchFamily="34" charset="0"/>
                <a:ea typeface="Calibri" panose="020F0502020204030204" pitchFamily="34" charset="0"/>
                <a:cs typeface="Times New Roman" panose="02020603050405020304" pitchFamily="18" charset="0"/>
              </a:rPr>
              <a:t>Budgeting the strategic plan is an extremely important step because it is what ensures its execution and success
It requires collaboration between</a:t>
            </a:r>
            <a:endParaRPr lang="fr-FR" sz="2600"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2600" kern="100" dirty="0">
                <a:latin typeface="Arial Narrow" panose="020B0606020202030204" pitchFamily="34" charset="0"/>
                <a:ea typeface="Calibri" panose="020F0502020204030204" pitchFamily="34" charset="0"/>
                <a:cs typeface="Times New Roman" panose="02020603050405020304" pitchFamily="18" charset="0"/>
              </a:rPr>
              <a:t>the actors of programming and implementation (who alone can indicate the resources needed) 
and financiers who know how to estimate the availability of these resources</a:t>
            </a:r>
            <a:endParaRPr lang="fr-FR" sz="2600" kern="100" dirty="0">
              <a:latin typeface="Arial Narrow" panose="020B0606020202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600" kern="100" dirty="0">
                <a:latin typeface="Arial Narrow" panose="020B0606020202030204" pitchFamily="34" charset="0"/>
                <a:ea typeface="Calibri" panose="020F0502020204030204" pitchFamily="34" charset="0"/>
                <a:cs typeface="Times New Roman" panose="02020603050405020304" pitchFamily="18" charset="0"/>
              </a:rPr>
              <a:t>The last step in the process is the search for strategic partners (technical and financial)
When implementing, be prepared for ongoing evaluation and revision of the plan when necessary</a:t>
            </a:r>
            <a:endParaRPr lang="fr-FR" sz="2600" kern="1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27BE460A-26A1-FEDB-9DC3-1D93858979CB}"/>
              </a:ext>
            </a:extLst>
          </p:cNvPr>
          <p:cNvPicPr>
            <a:picLocks noChangeAspect="1"/>
          </p:cNvPicPr>
          <p:nvPr/>
        </p:nvPicPr>
        <p:blipFill>
          <a:blip r:embed="rId2"/>
          <a:stretch>
            <a:fillRect/>
          </a:stretch>
        </p:blipFill>
        <p:spPr>
          <a:xfrm>
            <a:off x="7017489" y="2191621"/>
            <a:ext cx="4923892" cy="3879570"/>
          </a:xfrm>
          <a:prstGeom prst="rect">
            <a:avLst/>
          </a:prstGeom>
        </p:spPr>
      </p:pic>
    </p:spTree>
    <p:extLst>
      <p:ext uri="{BB962C8B-B14F-4D97-AF65-F5344CB8AC3E}">
        <p14:creationId xmlns:p14="http://schemas.microsoft.com/office/powerpoint/2010/main" val="292556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280436"/>
            <a:ext cx="11864898" cy="1076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CONCLUSION</a:t>
            </a: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96710" y="1765005"/>
            <a:ext cx="6588832" cy="492154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kern="100" dirty="0">
                <a:latin typeface="Arial Narrow" panose="020B0606020202030204" pitchFamily="34" charset="0"/>
                <a:ea typeface="Calibri" panose="020F0502020204030204" pitchFamily="34" charset="0"/>
                <a:cs typeface="Times New Roman" panose="02020603050405020304" pitchFamily="18" charset="0"/>
              </a:rPr>
              <a:t>Strategic planning is a major tool for ensuring the development of an organization in a context of ruthless competition, information warfare and economic intelligence
Associations are no exception to this reality of competition, and must fight to have a place under the sun
Today, strategic planning has made a great qualitative leap to join FORESIGHT to go beyond short-term plans and be part of the long term and in geopolitics and geoeconomics</a:t>
            </a:r>
            <a:endParaRPr lang="fr-FR" kern="1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AAE97F0B-AB29-721D-E148-EB4C198ED893}"/>
              </a:ext>
            </a:extLst>
          </p:cNvPr>
          <p:cNvPicPr>
            <a:picLocks noChangeAspect="1"/>
          </p:cNvPicPr>
          <p:nvPr/>
        </p:nvPicPr>
        <p:blipFill rotWithShape="1">
          <a:blip r:embed="rId2"/>
          <a:srcRect l="34844"/>
          <a:stretch/>
        </p:blipFill>
        <p:spPr>
          <a:xfrm>
            <a:off x="6885541" y="1765005"/>
            <a:ext cx="5017093" cy="4812559"/>
          </a:xfrm>
          <a:prstGeom prst="rect">
            <a:avLst/>
          </a:prstGeom>
        </p:spPr>
      </p:pic>
    </p:spTree>
    <p:extLst>
      <p:ext uri="{BB962C8B-B14F-4D97-AF65-F5344CB8AC3E}">
        <p14:creationId xmlns:p14="http://schemas.microsoft.com/office/powerpoint/2010/main" val="409795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838200" y="307298"/>
            <a:ext cx="10515600" cy="1153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fr-FR" sz="60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Module 3</a:t>
            </a:r>
            <a:r>
              <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fr-FR" sz="60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a:t>
            </a:r>
            <a:r>
              <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Session Objective</a:t>
            </a:r>
            <a:endParaRPr lang="fr-FR" sz="60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9E008B0-C9AE-7043-82AF-A79F43E43976}"/>
              </a:ext>
            </a:extLst>
          </p:cNvPr>
          <p:cNvSpPr txBox="1">
            <a:spLocks/>
          </p:cNvSpPr>
          <p:nvPr/>
        </p:nvSpPr>
        <p:spPr>
          <a:xfrm>
            <a:off x="427775" y="1808022"/>
            <a:ext cx="6653249" cy="474268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latin typeface="Arial Narrow" panose="020B0606020202030204" pitchFamily="34" charset="0"/>
                <a:ea typeface="Calibri" panose="020F0502020204030204" pitchFamily="34" charset="0"/>
                <a:cs typeface="Times New Roman" panose="02020603050405020304" pitchFamily="18" charset="0"/>
              </a:rPr>
              <a:t>By the end of the session, participants will have acquired key tools to:</a:t>
            </a:r>
            <a:endParaRPr lang="fr-FR" sz="2600" kern="100" dirty="0">
              <a:effectLst/>
              <a:latin typeface="Arial Narrow" panose="020B0606020202030204" pitchFamily="34" charset="0"/>
              <a:ea typeface="Calibri" panose="020F0502020204030204" pitchFamily="34" charset="0"/>
              <a:cs typeface="Times New Roman" panose="02020603050405020304" pitchFamily="18" charset="0"/>
            </a:endParaRPr>
          </a:p>
          <a:p>
            <a:pPr lvl="0">
              <a:lnSpc>
                <a:spcPct val="100000"/>
              </a:lnSpc>
              <a:spcBef>
                <a:spcPts val="0"/>
              </a:spcBef>
            </a:pPr>
            <a:r>
              <a:rPr lang="en-US" sz="2600" kern="100" dirty="0">
                <a:latin typeface="Arial Narrow" panose="020B0606020202030204" pitchFamily="34" charset="0"/>
                <a:ea typeface="Calibri" panose="020F0502020204030204" pitchFamily="34" charset="0"/>
                <a:cs typeface="Times New Roman" panose="02020603050405020304" pitchFamily="18" charset="0"/>
              </a:rPr>
              <a:t>Clarify the vision and missions of their association
Analyze the general context of their work 
Recognize their strengths and weaknesses as well as the opportunities and threats or challenges inherent to the development of their association
Identify and retain the strategic priorities for the development of their association
Adopt a budgeted strategic plan for the mobilization of strategic partnerships</a:t>
            </a:r>
            <a:endParaRPr lang="fr-FR" kern="1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7523B1DB-69A7-4655-10F2-A4BB71325B4A}"/>
              </a:ext>
            </a:extLst>
          </p:cNvPr>
          <p:cNvPicPr>
            <a:picLocks noChangeAspect="1"/>
          </p:cNvPicPr>
          <p:nvPr/>
        </p:nvPicPr>
        <p:blipFill>
          <a:blip r:embed="rId2"/>
          <a:stretch>
            <a:fillRect/>
          </a:stretch>
        </p:blipFill>
        <p:spPr>
          <a:xfrm>
            <a:off x="7081024" y="1809750"/>
            <a:ext cx="4740952" cy="4740952"/>
          </a:xfrm>
          <a:prstGeom prst="rect">
            <a:avLst/>
          </a:prstGeom>
        </p:spPr>
      </p:pic>
    </p:spTree>
    <p:extLst>
      <p:ext uri="{BB962C8B-B14F-4D97-AF65-F5344CB8AC3E}">
        <p14:creationId xmlns:p14="http://schemas.microsoft.com/office/powerpoint/2010/main" val="366362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514350" y="220717"/>
            <a:ext cx="11144250" cy="13627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pPr>
            <a:r>
              <a:rPr lang="fr-FR" sz="66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Session Structure and </a:t>
            </a:r>
            <a:r>
              <a:rPr lang="fr-FR" sz="6600" b="1" kern="100"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Outline</a:t>
            </a:r>
            <a:endParaRPr lang="fr-FR" sz="6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540513" y="2099244"/>
            <a:ext cx="5874575" cy="420154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buFont typeface="Arial" panose="020B0604020202020204" pitchFamily="34" charset="0"/>
              <a:buChar char="-"/>
            </a:pPr>
            <a:r>
              <a:rPr lang="en-US" sz="2400" kern="100" dirty="0">
                <a:latin typeface="Arial Narrow" panose="020B0606020202030204" pitchFamily="34" charset="0"/>
                <a:ea typeface="Calibri" panose="020F0502020204030204" pitchFamily="34" charset="0"/>
                <a:cs typeface="Times New Roman" panose="02020603050405020304" pitchFamily="18" charset="0"/>
              </a:rPr>
              <a:t>Chapter 3.1: Clarification of the association's vision and missions
Chapter 3.2: Analysis of the general context of the association 
Chapter 3.3: SWOT-C Analysis (FFOM-D)
Chapter 3.4: Prioritization of the association's strategic development axes
Chapter 3.5: Development of the Logical Framework of the Strategic Plan
Chapter 3.6: Strategic Plan Budgeting and Strategic Partnership Engagement</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904AF01A-7C11-6AAB-7AC7-C2FA03E2785C}"/>
              </a:ext>
            </a:extLst>
          </p:cNvPr>
          <p:cNvPicPr>
            <a:picLocks noChangeAspect="1"/>
          </p:cNvPicPr>
          <p:nvPr/>
        </p:nvPicPr>
        <p:blipFill rotWithShape="1">
          <a:blip r:embed="rId2"/>
          <a:srcRect l="8788" r="9445"/>
          <a:stretch/>
        </p:blipFill>
        <p:spPr>
          <a:xfrm>
            <a:off x="6509283" y="2099244"/>
            <a:ext cx="5156492" cy="4201548"/>
          </a:xfrm>
          <a:prstGeom prst="rect">
            <a:avLst/>
          </a:prstGeom>
        </p:spPr>
      </p:pic>
    </p:spTree>
    <p:extLst>
      <p:ext uri="{BB962C8B-B14F-4D97-AF65-F5344CB8AC3E}">
        <p14:creationId xmlns:p14="http://schemas.microsoft.com/office/powerpoint/2010/main" val="17761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613F80E-6B54-CCF1-0A1F-B808761B5F8B}"/>
              </a:ext>
            </a:extLst>
          </p:cNvPr>
          <p:cNvPicPr>
            <a:picLocks noChangeAspect="1"/>
          </p:cNvPicPr>
          <p:nvPr/>
        </p:nvPicPr>
        <p:blipFill>
          <a:blip r:embed="rId2"/>
          <a:stretch>
            <a:fillRect/>
          </a:stretch>
        </p:blipFill>
        <p:spPr>
          <a:xfrm>
            <a:off x="6944599" y="2630184"/>
            <a:ext cx="5087567" cy="3491836"/>
          </a:xfrm>
          <a:prstGeom prst="rect">
            <a:avLst/>
          </a:prstGeom>
        </p:spPr>
      </p:pic>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en-US"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 3.1: 
</a:t>
            </a: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Clarification of the association's vision and mission</a:t>
            </a:r>
            <a:endParaRPr lang="fr-FR"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351794" y="1715784"/>
            <a:ext cx="7189437" cy="492132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kern="100" dirty="0">
                <a:latin typeface="Arial Narrow" panose="020B0606020202030204" pitchFamily="34" charset="0"/>
                <a:ea typeface="Calibri" panose="020F0502020204030204" pitchFamily="34" charset="0"/>
                <a:cs typeface="Times New Roman" panose="02020603050405020304" pitchFamily="18" charset="0"/>
              </a:rPr>
              <a:t>The association's vision statement:</a:t>
            </a:r>
            <a:endParaRPr lang="en-US" sz="2000"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2000" kern="100" dirty="0">
                <a:latin typeface="Arial Narrow" panose="020B0606020202030204" pitchFamily="34" charset="0"/>
                <a:ea typeface="Calibri" panose="020F0502020204030204" pitchFamily="34" charset="0"/>
                <a:cs typeface="Times New Roman" panose="02020603050405020304" pitchFamily="18" charset="0"/>
              </a:rPr>
              <a:t>It is a declaration in which the association gives a description of the world as it envisages it in the sense of a better being of this world and its inhabitants (It can be very broad)</a:t>
            </a:r>
            <a:endParaRPr lang="fr-FR" sz="2000" b="1" kern="100" dirty="0">
              <a:latin typeface="Arial Narrow" panose="020B0606020202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000" b="1" kern="100" dirty="0">
                <a:latin typeface="Arial Narrow" panose="020B0606020202030204" pitchFamily="34" charset="0"/>
                <a:ea typeface="Calibri" panose="020F0502020204030204" pitchFamily="34" charset="0"/>
                <a:cs typeface="Times New Roman" panose="02020603050405020304" pitchFamily="18" charset="0"/>
              </a:rPr>
              <a:t>The association's mission:</a:t>
            </a:r>
            <a:endParaRPr lang="en-US" sz="2000"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2000" kern="100" dirty="0">
                <a:latin typeface="Arial Narrow" panose="020B0606020202030204" pitchFamily="34" charset="0"/>
                <a:ea typeface="Calibri" panose="020F0502020204030204" pitchFamily="34" charset="0"/>
                <a:cs typeface="Times New Roman" panose="02020603050405020304" pitchFamily="18" charset="0"/>
              </a:rPr>
              <a:t>The association affirms what it considers to be its part in the realization of the previously announced vision (It can also be very broad but it concerns the contribution of the association)</a:t>
            </a:r>
            <a:endParaRPr lang="fr-FR" sz="2000" b="1" kern="100" dirty="0">
              <a:latin typeface="Arial Narrow" panose="020B0606020202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000" b="1" kern="100" dirty="0">
                <a:latin typeface="Arial Narrow" panose="020B0606020202030204" pitchFamily="34" charset="0"/>
                <a:ea typeface="Calibri" panose="020F0502020204030204" pitchFamily="34" charset="0"/>
                <a:cs typeface="Times New Roman" panose="02020603050405020304" pitchFamily="18" charset="0"/>
              </a:rPr>
              <a:t>The purpose of the association</a:t>
            </a:r>
            <a:endParaRPr lang="fr-FR" sz="2000"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2000" kern="100" dirty="0">
                <a:latin typeface="Arial Narrow" panose="020B0606020202030204" pitchFamily="34" charset="0"/>
                <a:ea typeface="Calibri" panose="020F0502020204030204" pitchFamily="34" charset="0"/>
                <a:cs typeface="Times New Roman" panose="02020603050405020304" pitchFamily="18" charset="0"/>
              </a:rPr>
              <a:t>Over a more or less long period (5 or 10 years on average), corresponding to the duration of the Strategic Plan (SP), what change does the association aim to achieve through its actions in the field</a:t>
            </a:r>
            <a:endParaRPr lang="fr-FR" sz="2000" b="1" kern="100" dirty="0">
              <a:latin typeface="Arial Narrow" panose="020B0606020202030204" pitchFamily="34" charset="0"/>
              <a:ea typeface="Calibri" panose="020F0502020204030204" pitchFamily="34" charset="0"/>
              <a:cs typeface="Times New Roman" panose="02020603050405020304" pitchFamily="18" charset="0"/>
            </a:endParaRPr>
          </a:p>
          <a:p>
            <a:pPr marL="228600" lvl="1">
              <a:lnSpc>
                <a:spcPct val="100000"/>
              </a:lnSpc>
              <a:spcBef>
                <a:spcPts val="0"/>
              </a:spcBef>
            </a:pPr>
            <a:r>
              <a:rPr lang="en-US" sz="2000" b="1" kern="100" dirty="0">
                <a:latin typeface="Arial Narrow" panose="020B0606020202030204" pitchFamily="34" charset="0"/>
                <a:ea typeface="Calibri" panose="020F0502020204030204" pitchFamily="34" charset="0"/>
                <a:cs typeface="Times New Roman" panose="02020603050405020304" pitchFamily="18" charset="0"/>
              </a:rPr>
              <a:t>The objectives of the strategic plan</a:t>
            </a:r>
            <a:endParaRPr lang="fr-FR" sz="2000"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2000" kern="100" dirty="0">
                <a:latin typeface="Arial Narrow" panose="020B0606020202030204" pitchFamily="34" charset="0"/>
                <a:ea typeface="Calibri" panose="020F0502020204030204" pitchFamily="34" charset="0"/>
                <a:cs typeface="Times New Roman" panose="02020603050405020304" pitchFamily="18" charset="0"/>
              </a:rPr>
              <a:t>The specific changes that the association plans to make in the period, to see an evolution towards the announced goal</a:t>
            </a:r>
            <a:endParaRPr lang="fr-FR" sz="2000" kern="1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06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9835C0F-2F91-D0EC-D35A-188C638AAA1C}"/>
              </a:ext>
            </a:extLst>
          </p:cNvPr>
          <p:cNvPicPr>
            <a:picLocks noChangeAspect="1"/>
          </p:cNvPicPr>
          <p:nvPr/>
        </p:nvPicPr>
        <p:blipFill rotWithShape="1">
          <a:blip r:embed="rId2"/>
          <a:srcRect l="6297" r="7154"/>
          <a:stretch/>
        </p:blipFill>
        <p:spPr>
          <a:xfrm>
            <a:off x="6741042" y="2328529"/>
            <a:ext cx="5184848" cy="3530011"/>
          </a:xfrm>
          <a:prstGeom prst="rect">
            <a:avLst/>
          </a:prstGeom>
        </p:spPr>
      </p:pic>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fr-FR" sz="3200" b="1" kern="100"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a:t>
            </a: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3.2:</a:t>
            </a:r>
          </a:p>
          <a:p>
            <a:pPr lvl="0" algn="ctr">
              <a:lnSpc>
                <a:spcPct val="100000"/>
              </a:lnSpc>
              <a:spcBef>
                <a:spcPts val="0"/>
              </a:spcBef>
            </a:pP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Analysis of the general context of the association</a:t>
            </a:r>
            <a:endParaRPr lang="fr-FR"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56098" y="1797977"/>
            <a:ext cx="6624259" cy="4798031"/>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200" b="1" kern="100" dirty="0">
                <a:latin typeface="Arial Narrow" panose="020B0606020202030204" pitchFamily="34" charset="0"/>
                <a:ea typeface="Calibri" panose="020F0502020204030204" pitchFamily="34" charset="0"/>
                <a:cs typeface="Times New Roman" panose="02020603050405020304" pitchFamily="18" charset="0"/>
              </a:rPr>
              <a:t>Our environment at the scanner (Whiteboard exercise):</a:t>
            </a:r>
            <a:endParaRPr lang="fr-FR" sz="2200" kern="100" dirty="0">
              <a:solidFill>
                <a:srgbClr val="0000FF"/>
              </a:solidFill>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2200" kern="100" dirty="0">
                <a:solidFill>
                  <a:srgbClr val="0000FF"/>
                </a:solidFill>
                <a:latin typeface="Arial Narrow" panose="020B0606020202030204" pitchFamily="34" charset="0"/>
                <a:ea typeface="Calibri" panose="020F0502020204030204" pitchFamily="34" charset="0"/>
                <a:cs typeface="Times New Roman" panose="02020603050405020304" pitchFamily="18" charset="0"/>
              </a:rPr>
              <a:t>On the whiteboard with a cloud in its center with the name of "your association" written on it, each of the participants is invited to write down the known situations or events that occur around them and which, although not dependent on them, influence their associative work</a:t>
            </a:r>
            <a:endParaRPr lang="fr-FR" sz="2200" b="1" kern="100" dirty="0">
              <a:latin typeface="Arial Narrow" panose="020B0606020202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200" b="1" kern="100" dirty="0">
                <a:latin typeface="Arial Narrow" panose="020B0606020202030204" pitchFamily="34" charset="0"/>
                <a:ea typeface="Calibri" panose="020F0502020204030204" pitchFamily="34" charset="0"/>
                <a:cs typeface="Times New Roman" panose="02020603050405020304" pitchFamily="18" charset="0"/>
              </a:rPr>
              <a:t>Debriefing to understand the meaning of the elements indicated by the participants</a:t>
            </a:r>
            <a:endParaRPr lang="fr-FR" sz="2200"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2200" kern="100" dirty="0">
                <a:latin typeface="Arial Narrow" panose="020B0606020202030204" pitchFamily="34" charset="0"/>
                <a:ea typeface="Calibri" panose="020F0502020204030204" pitchFamily="34" charset="0"/>
                <a:cs typeface="Times New Roman" panose="02020603050405020304" pitchFamily="18" charset="0"/>
              </a:rPr>
              <a:t>How do these events influence our work?</a:t>
            </a:r>
            <a:endParaRPr lang="fr-FR" sz="2200" b="1" kern="100" dirty="0">
              <a:latin typeface="Arial Narrow" panose="020B0606020202030204" pitchFamily="34" charset="0"/>
              <a:ea typeface="Calibri" panose="020F0502020204030204" pitchFamily="34" charset="0"/>
              <a:cs typeface="Times New Roman" panose="02020603050405020304" pitchFamily="18" charset="0"/>
            </a:endParaRPr>
          </a:p>
          <a:p>
            <a:pPr>
              <a:lnSpc>
                <a:spcPct val="100000"/>
              </a:lnSpc>
              <a:spcBef>
                <a:spcPts val="0"/>
              </a:spcBef>
            </a:pPr>
            <a:r>
              <a:rPr lang="fr-FR" sz="2200" b="1" kern="100" dirty="0">
                <a:latin typeface="Arial Narrow" panose="020B0606020202030204" pitchFamily="34" charset="0"/>
                <a:ea typeface="Calibri" panose="020F0502020204030204" pitchFamily="34" charset="0"/>
                <a:cs typeface="Times New Roman" panose="02020603050405020304" pitchFamily="18" charset="0"/>
              </a:rPr>
              <a:t>Group </a:t>
            </a:r>
            <a:r>
              <a:rPr lang="fr-FR" sz="2200" b="1" kern="100" dirty="0" err="1">
                <a:latin typeface="Arial Narrow" panose="020B0606020202030204" pitchFamily="34" charset="0"/>
                <a:ea typeface="Calibri" panose="020F0502020204030204" pitchFamily="34" charset="0"/>
                <a:cs typeface="Times New Roman" panose="02020603050405020304" pitchFamily="18" charset="0"/>
              </a:rPr>
              <a:t>work</a:t>
            </a:r>
            <a:endParaRPr lang="fr-FR" sz="2200" kern="100" dirty="0">
              <a:solidFill>
                <a:srgbClr val="0000FF"/>
              </a:solidFill>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2200" kern="100" dirty="0">
                <a:solidFill>
                  <a:srgbClr val="0000FF"/>
                </a:solidFill>
                <a:latin typeface="Arial Narrow" panose="020B0606020202030204" pitchFamily="34" charset="0"/>
                <a:ea typeface="Calibri" panose="020F0502020204030204" pitchFamily="34" charset="0"/>
                <a:cs typeface="Times New Roman" panose="02020603050405020304" pitchFamily="18" charset="0"/>
              </a:rPr>
              <a:t>Discuss a chosen event on the list in your group and discuss the impact on your work and make recommendations to control or minimize these impacts. 
If time permits, do the same for a second event</a:t>
            </a:r>
            <a:endParaRPr lang="fr-FR" sz="2200" kern="100" dirty="0">
              <a:solidFill>
                <a:srgbClr val="0000FF"/>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67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CE619C1-67EC-F958-BB17-3E1550E472A2}"/>
              </a:ext>
            </a:extLst>
          </p:cNvPr>
          <p:cNvPicPr>
            <a:picLocks noChangeAspect="1"/>
          </p:cNvPicPr>
          <p:nvPr/>
        </p:nvPicPr>
        <p:blipFill>
          <a:blip r:embed="rId2"/>
          <a:stretch>
            <a:fillRect/>
          </a:stretch>
        </p:blipFill>
        <p:spPr>
          <a:xfrm>
            <a:off x="7091839" y="2499673"/>
            <a:ext cx="4859174" cy="3599095"/>
          </a:xfrm>
          <a:prstGeom prst="rect">
            <a:avLst/>
          </a:prstGeom>
        </p:spPr>
      </p:pic>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fr-FR" sz="3200" b="1" kern="100"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a:t>
            </a: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3.2:</a:t>
            </a:r>
          </a:p>
          <a:p>
            <a:pPr lvl="0" algn="ctr">
              <a:lnSpc>
                <a:spcPct val="100000"/>
              </a:lnSpc>
              <a:spcBef>
                <a:spcPts val="0"/>
              </a:spcBef>
            </a:pP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Analysis of the general context of the association</a:t>
            </a:r>
            <a:endParaRPr lang="fr-FR"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56097" y="1797978"/>
            <a:ext cx="6835815" cy="453672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1" kern="100" dirty="0">
                <a:latin typeface="Arial Narrow" panose="020B0606020202030204" pitchFamily="34" charset="0"/>
                <a:ea typeface="Calibri" panose="020F0502020204030204" pitchFamily="34" charset="0"/>
                <a:cs typeface="Times New Roman" panose="02020603050405020304" pitchFamily="18" charset="0"/>
              </a:rPr>
              <a:t>Trainer's comment following group reports</a:t>
            </a:r>
            <a:endParaRPr lang="fr-FR"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kern="100" dirty="0">
                <a:latin typeface="Arial Narrow" panose="020B0606020202030204" pitchFamily="34" charset="0"/>
                <a:ea typeface="Calibri" panose="020F0502020204030204" pitchFamily="34" charset="0"/>
                <a:cs typeface="Times New Roman" panose="02020603050405020304" pitchFamily="18" charset="0"/>
              </a:rPr>
              <a:t>The development of our ability to observe new events and trends in our environment is very important for strategic planning
Foresight consists of carrying out diagnoses, or developing scenarios (trends and alternatives) and issuing hypotheses and recommendations in terms of public policies or business strategy. </a:t>
            </a:r>
          </a:p>
          <a:p>
            <a:pPr lvl="1">
              <a:lnSpc>
                <a:spcPct val="100000"/>
              </a:lnSpc>
              <a:spcBef>
                <a:spcPts val="0"/>
              </a:spcBef>
            </a:pPr>
            <a:r>
              <a:rPr lang="en-US" kern="100" dirty="0">
                <a:latin typeface="Arial Narrow" panose="020B0606020202030204" pitchFamily="34" charset="0"/>
                <a:ea typeface="Calibri" panose="020F0502020204030204" pitchFamily="34" charset="0"/>
                <a:cs typeface="Times New Roman" panose="02020603050405020304" pitchFamily="18" charset="0"/>
              </a:rPr>
              <a:t>Strategic planning is closely linked to foresight.
Thus, the exercise we have just done together is the very first step of the SP and its exhaustiveness is recommended for the success of the process</a:t>
            </a:r>
            <a:endParaRPr lang="fr-FR" kern="1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99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3200" b="1" kern="100"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a:t>
            </a: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3.3 : </a:t>
            </a:r>
          </a:p>
          <a:p>
            <a:pPr marL="328295" algn="ctr">
              <a:lnSpc>
                <a:spcPct val="100000"/>
              </a:lnSpc>
              <a:spcBef>
                <a:spcPts val="0"/>
              </a:spcBef>
            </a:pPr>
            <a:r>
              <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SWOT-C </a:t>
            </a:r>
            <a:r>
              <a:rPr lang="fr-FR" sz="6000" b="1" kern="100"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analysis</a:t>
            </a:r>
            <a:endPar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74675" y="1965124"/>
            <a:ext cx="6251025" cy="4537276"/>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kern="100" dirty="0">
                <a:latin typeface="Arial Narrow" panose="020B0606020202030204" pitchFamily="34" charset="0"/>
                <a:ea typeface="Calibri" panose="020F0502020204030204" pitchFamily="34" charset="0"/>
                <a:cs typeface="Times New Roman" panose="02020603050405020304" pitchFamily="18" charset="0"/>
              </a:rPr>
              <a:t>The second step of the SP is to self-assess through a SWOT exercise:</a:t>
            </a:r>
            <a:endParaRPr lang="fr-FR" sz="2400"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fr-FR" kern="100" dirty="0">
                <a:latin typeface="Arial Narrow" panose="020B0606020202030204" pitchFamily="34" charset="0"/>
                <a:ea typeface="Calibri" panose="020F0502020204030204" pitchFamily="34" charset="0"/>
                <a:cs typeface="Times New Roman" panose="02020603050405020304" pitchFamily="18" charset="0"/>
              </a:rPr>
              <a:t>S : </a:t>
            </a:r>
            <a:r>
              <a:rPr lang="en-US" kern="100" dirty="0">
                <a:latin typeface="Arial Narrow" panose="020B0606020202030204" pitchFamily="34" charset="0"/>
                <a:ea typeface="Calibri" panose="020F0502020204030204" pitchFamily="34" charset="0"/>
                <a:cs typeface="Times New Roman" panose="02020603050405020304" pitchFamily="18" charset="0"/>
              </a:rPr>
              <a:t>Strengths</a:t>
            </a:r>
            <a:endParaRPr lang="fr-FR"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fr-FR" kern="100" dirty="0">
                <a:latin typeface="Arial Narrow" panose="020B0606020202030204" pitchFamily="34" charset="0"/>
                <a:ea typeface="Calibri" panose="020F0502020204030204" pitchFamily="34" charset="0"/>
                <a:cs typeface="Times New Roman" panose="02020603050405020304" pitchFamily="18" charset="0"/>
              </a:rPr>
              <a:t>W : </a:t>
            </a:r>
            <a:r>
              <a:rPr lang="en-US" kern="100" dirty="0">
                <a:latin typeface="Arial Narrow" panose="020B0606020202030204" pitchFamily="34" charset="0"/>
                <a:ea typeface="Calibri" panose="020F0502020204030204" pitchFamily="34" charset="0"/>
                <a:cs typeface="Times New Roman" panose="02020603050405020304" pitchFamily="18" charset="0"/>
              </a:rPr>
              <a:t>Weaknesses</a:t>
            </a:r>
            <a:endParaRPr lang="fr-FR"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fr-FR" kern="100" dirty="0">
                <a:latin typeface="Arial Narrow" panose="020B0606020202030204" pitchFamily="34" charset="0"/>
                <a:ea typeface="Calibri" panose="020F0502020204030204" pitchFamily="34" charset="0"/>
                <a:cs typeface="Times New Roman" panose="02020603050405020304" pitchFamily="18" charset="0"/>
              </a:rPr>
              <a:t>O : </a:t>
            </a:r>
            <a:r>
              <a:rPr lang="en-US" kern="100" dirty="0">
                <a:latin typeface="Arial Narrow" panose="020B0606020202030204" pitchFamily="34" charset="0"/>
                <a:ea typeface="Calibri" panose="020F0502020204030204" pitchFamily="34" charset="0"/>
                <a:cs typeface="Times New Roman" panose="02020603050405020304" pitchFamily="18" charset="0"/>
              </a:rPr>
              <a:t>Opportunities</a:t>
            </a:r>
            <a:endParaRPr lang="fr-FR"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fr-FR" kern="100" dirty="0">
                <a:latin typeface="Arial Narrow" panose="020B0606020202030204" pitchFamily="34" charset="0"/>
                <a:ea typeface="Calibri" panose="020F0502020204030204" pitchFamily="34" charset="0"/>
                <a:cs typeface="Times New Roman" panose="02020603050405020304" pitchFamily="18" charset="0"/>
              </a:rPr>
              <a:t>T  : </a:t>
            </a:r>
            <a:r>
              <a:rPr lang="en-US" kern="100" dirty="0">
                <a:latin typeface="Arial Narrow" panose="020B0606020202030204" pitchFamily="34" charset="0"/>
                <a:ea typeface="Calibri" panose="020F0502020204030204" pitchFamily="34" charset="0"/>
                <a:cs typeface="Times New Roman" panose="02020603050405020304" pitchFamily="18" charset="0"/>
              </a:rPr>
              <a:t>Threats</a:t>
            </a:r>
            <a:endParaRPr lang="fr-FR"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kern="100" dirty="0">
                <a:latin typeface="Arial Narrow" panose="020B0606020202030204" pitchFamily="34" charset="0"/>
                <a:ea typeface="Calibri" panose="020F0502020204030204" pitchFamily="34" charset="0"/>
                <a:cs typeface="Times New Roman" panose="02020603050405020304" pitchFamily="18" charset="0"/>
              </a:rPr>
              <a:t>NB: A new school of thought is trying to change "threats" with "challenges"</a:t>
            </a:r>
            <a:endParaRPr lang="fr-FR" b="1" kern="100" dirty="0">
              <a:latin typeface="Arial Narrow" panose="020B0606020202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400" b="1" kern="100" dirty="0">
                <a:latin typeface="Arial Narrow" panose="020B0606020202030204" pitchFamily="34" charset="0"/>
                <a:ea typeface="Calibri" panose="020F0502020204030204" pitchFamily="34" charset="0"/>
                <a:cs typeface="Times New Roman" panose="02020603050405020304" pitchFamily="18" charset="0"/>
              </a:rPr>
              <a:t>Exercise to be done before the next session:</a:t>
            </a:r>
            <a:endParaRPr lang="fr-FR" sz="2400" kern="100" dirty="0">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kern="100" dirty="0">
                <a:latin typeface="Arial Narrow" panose="020B0606020202030204" pitchFamily="34" charset="0"/>
                <a:ea typeface="Calibri" panose="020F0502020204030204" pitchFamily="34" charset="0"/>
                <a:cs typeface="Times New Roman" panose="02020603050405020304" pitchFamily="18" charset="0"/>
              </a:rPr>
              <a:t>Identify the strengths, weaknesses, opportunities and threats you see in the development of your association</a:t>
            </a:r>
            <a:endParaRPr lang="fr-FR" kern="1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AF68A147-31D0-1E29-F79E-D1E891DB3157}"/>
              </a:ext>
            </a:extLst>
          </p:cNvPr>
          <p:cNvPicPr>
            <a:picLocks noChangeAspect="1"/>
          </p:cNvPicPr>
          <p:nvPr/>
        </p:nvPicPr>
        <p:blipFill rotWithShape="1">
          <a:blip r:embed="rId2"/>
          <a:srcRect l="5500" t="13525" r="4793" b="7295"/>
          <a:stretch/>
        </p:blipFill>
        <p:spPr>
          <a:xfrm>
            <a:off x="6411816" y="1965124"/>
            <a:ext cx="5543231" cy="4504037"/>
          </a:xfrm>
          <a:prstGeom prst="rect">
            <a:avLst/>
          </a:prstGeom>
        </p:spPr>
      </p:pic>
    </p:spTree>
    <p:extLst>
      <p:ext uri="{BB962C8B-B14F-4D97-AF65-F5344CB8AC3E}">
        <p14:creationId xmlns:p14="http://schemas.microsoft.com/office/powerpoint/2010/main" val="262489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7975F48-DA89-85EA-057D-0BD7CB8D2F73}"/>
              </a:ext>
            </a:extLst>
          </p:cNvPr>
          <p:cNvPicPr>
            <a:picLocks noChangeAspect="1"/>
          </p:cNvPicPr>
          <p:nvPr/>
        </p:nvPicPr>
        <p:blipFill rotWithShape="1">
          <a:blip r:embed="rId2"/>
          <a:srcRect l="3358" t="14603" r="2286" b="7937"/>
          <a:stretch>
            <a:fillRect/>
          </a:stretch>
        </p:blipFill>
        <p:spPr>
          <a:xfrm>
            <a:off x="0" y="809896"/>
            <a:ext cx="12192000" cy="6048104"/>
          </a:xfrm>
          <a:prstGeom prst="rect">
            <a:avLst/>
          </a:prstGeom>
        </p:spPr>
      </p:pic>
      <p:sp>
        <p:nvSpPr>
          <p:cNvPr id="2" name="ZoneTexte 1">
            <a:extLst>
              <a:ext uri="{FF2B5EF4-FFF2-40B4-BE49-F238E27FC236}">
                <a16:creationId xmlns:a16="http://schemas.microsoft.com/office/drawing/2014/main" id="{72E69DA5-27A3-8D91-48C4-B4CE66ABB66E}"/>
              </a:ext>
            </a:extLst>
          </p:cNvPr>
          <p:cNvSpPr txBox="1"/>
          <p:nvPr/>
        </p:nvSpPr>
        <p:spPr>
          <a:xfrm>
            <a:off x="0" y="109263"/>
            <a:ext cx="12192000" cy="553998"/>
          </a:xfrm>
          <a:prstGeom prst="rect">
            <a:avLst/>
          </a:prstGeom>
          <a:noFill/>
        </p:spPr>
        <p:txBody>
          <a:bodyPr wrap="square" rtlCol="0">
            <a:spAutoFit/>
          </a:bodyPr>
          <a:lstStyle/>
          <a:p>
            <a:pPr algn="ctr"/>
            <a:r>
              <a:rPr lang="en-US" sz="3000" noProof="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Chapter 3.3- Example of SWOT for an Online Training Program</a:t>
            </a:r>
          </a:p>
        </p:txBody>
      </p:sp>
    </p:spTree>
    <p:extLst>
      <p:ext uri="{BB962C8B-B14F-4D97-AF65-F5344CB8AC3E}">
        <p14:creationId xmlns:p14="http://schemas.microsoft.com/office/powerpoint/2010/main" val="90485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3551" y="189173"/>
            <a:ext cx="11864898" cy="12492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3200" b="1" kern="100"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Chapter</a:t>
            </a: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3.4:</a:t>
            </a:r>
          </a:p>
          <a:p>
            <a:pPr marL="328295" algn="ctr">
              <a:lnSpc>
                <a:spcPct val="100000"/>
              </a:lnSpc>
              <a:spcBef>
                <a:spcPts val="0"/>
              </a:spcBef>
            </a:pPr>
            <a:r>
              <a:rPr lang="en-US" sz="48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Prioritization of strategic areas of development</a:t>
            </a:r>
            <a:endParaRPr lang="fr-FR" sz="48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351794" y="1965124"/>
            <a:ext cx="6665455" cy="4537276"/>
          </a:xfrm>
          <a:prstGeom prst="rect">
            <a:avLst/>
          </a:prstGeom>
          <a:solidFill>
            <a:schemeClr val="accent2">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Before prioritization, we need to identify the areas of development of our association. The first step is to propose the objectives aimed at:</a:t>
            </a:r>
            <a:endParaRPr lang="fr-FR"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Capitalizing on and maintaining strengths 
Correct weaknesses and remove or minimize them
Seizing the opportunities identified
Anticipate identified threats or challenges</a:t>
            </a:r>
            <a:endParaRPr lang="fr-FR"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The result of this reflection should make it possible to formulate avenues or axes of development 
Then, it will be necessary to retain the 2 or 3 priority axes by abolishing or merging some of them</a:t>
            </a:r>
            <a:endParaRPr lang="fr-FR"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BBF2E03B-0A07-B643-5C41-72D7B3FEDDE0}"/>
              </a:ext>
            </a:extLst>
          </p:cNvPr>
          <p:cNvPicPr>
            <a:picLocks noChangeAspect="1"/>
          </p:cNvPicPr>
          <p:nvPr/>
        </p:nvPicPr>
        <p:blipFill rotWithShape="1">
          <a:blip r:embed="rId2">
            <a:duotone>
              <a:schemeClr val="accent2">
                <a:shade val="45000"/>
                <a:satMod val="135000"/>
              </a:schemeClr>
              <a:prstClr val="white"/>
            </a:duotone>
          </a:blip>
          <a:srcRect l="11072" r="17737"/>
          <a:stretch/>
        </p:blipFill>
        <p:spPr>
          <a:xfrm>
            <a:off x="7017249" y="1965124"/>
            <a:ext cx="4749210" cy="4537276"/>
          </a:xfrm>
          <a:prstGeom prst="rect">
            <a:avLst/>
          </a:prstGeom>
        </p:spPr>
      </p:pic>
    </p:spTree>
    <p:extLst>
      <p:ext uri="{BB962C8B-B14F-4D97-AF65-F5344CB8AC3E}">
        <p14:creationId xmlns:p14="http://schemas.microsoft.com/office/powerpoint/2010/main" val="13738947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1045</Words>
  <Application>Microsoft Office PowerPoint</Application>
  <PresentationFormat>Grand écran</PresentationFormat>
  <Paragraphs>59</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ADLaM Display</vt:lpstr>
      <vt:lpstr>Arial</vt:lpstr>
      <vt:lpstr>Arial Narrow</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Kofi Kumodzi</dc:creator>
  <cp:lastModifiedBy>kofi</cp:lastModifiedBy>
  <cp:revision>29</cp:revision>
  <dcterms:modified xsi:type="dcterms:W3CDTF">2025-06-04T22:17:41Z</dcterms:modified>
</cp:coreProperties>
</file>