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70" r:id="rId3"/>
    <p:sldId id="260" r:id="rId4"/>
    <p:sldId id="264" r:id="rId5"/>
    <p:sldId id="271" r:id="rId6"/>
    <p:sldId id="276" r:id="rId7"/>
    <p:sldId id="272" r:id="rId8"/>
    <p:sldId id="273" r:id="rId9"/>
    <p:sldId id="277" r:id="rId10"/>
    <p:sldId id="275" r:id="rId11"/>
    <p:sldId id="278" r:id="rId12"/>
  </p:sldIdLst>
  <p:sldSz cx="12192000" cy="6858000"/>
  <p:notesSz cx="6858000" cy="9144000"/>
  <p:defaultTex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94660"/>
  </p:normalViewPr>
  <p:slideViewPr>
    <p:cSldViewPr snapToGrid="0">
      <p:cViewPr varScale="1">
        <p:scale>
          <a:sx n="67" d="100"/>
          <a:sy n="67" d="100"/>
        </p:scale>
        <p:origin x="6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3557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245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9951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7313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87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380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8191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691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049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106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364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425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333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048000" y="1530258"/>
            <a:ext cx="8045824" cy="29610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a:p>
        </p:txBody>
      </p:sp>
      <p:sp>
        <p:nvSpPr>
          <p:cNvPr id="5" name="Titre 1"/>
          <p:cNvSpPr txBox="1">
            <a:spLocks/>
          </p:cNvSpPr>
          <p:nvPr/>
        </p:nvSpPr>
        <p:spPr>
          <a:xfrm>
            <a:off x="2402541" y="2095033"/>
            <a:ext cx="8408894"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a:p>
        </p:txBody>
      </p:sp>
      <p:sp>
        <p:nvSpPr>
          <p:cNvPr id="7" name="ZoneTexte 6"/>
          <p:cNvSpPr txBox="1"/>
          <p:nvPr/>
        </p:nvSpPr>
        <p:spPr>
          <a:xfrm>
            <a:off x="2865043" y="502464"/>
            <a:ext cx="5820937" cy="707886"/>
          </a:xfrm>
          <a:prstGeom prst="rect">
            <a:avLst/>
          </a:prstGeom>
          <a:noFill/>
        </p:spPr>
        <p:txBody>
          <a:bodyPr wrap="square" rtlCol="0">
            <a:spAutoFit/>
          </a:bodyPr>
          <a:lstStyle/>
          <a:p>
            <a:pPr algn="ctr"/>
            <a:r>
              <a:rPr lang="fr-FR" sz="2000" b="1" kern="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Développement Organisationnel dans un contexte d’Organisation de la Société Civile Internationale (OSCI)</a:t>
            </a:r>
            <a:endParaRPr lang="fr-FR" sz="2000" dirty="0">
              <a:latin typeface="+mj-lt"/>
            </a:endParaRPr>
          </a:p>
        </p:txBody>
      </p:sp>
      <p:sp>
        <p:nvSpPr>
          <p:cNvPr id="2" name="ZoneTexte 1">
            <a:extLst>
              <a:ext uri="{FF2B5EF4-FFF2-40B4-BE49-F238E27FC236}">
                <a16:creationId xmlns:a16="http://schemas.microsoft.com/office/drawing/2014/main" id="{07D2F201-E09A-CAC6-F24B-C3B4D24D1056}"/>
              </a:ext>
            </a:extLst>
          </p:cNvPr>
          <p:cNvSpPr txBox="1"/>
          <p:nvPr/>
        </p:nvSpPr>
        <p:spPr>
          <a:xfrm>
            <a:off x="1668802" y="2225314"/>
            <a:ext cx="8854396" cy="862352"/>
          </a:xfrm>
          <a:prstGeom prst="rect">
            <a:avLst/>
          </a:prstGeom>
          <a:noFill/>
        </p:spPr>
        <p:txBody>
          <a:bodyPr wrap="square" rtlCol="0">
            <a:spAutoFit/>
          </a:bodyPr>
          <a:lstStyle/>
          <a:p>
            <a:pPr algn="ctr">
              <a:lnSpc>
                <a:spcPct val="107000"/>
              </a:lnSpc>
              <a:spcAft>
                <a:spcPts val="800"/>
              </a:spcAft>
            </a:pPr>
            <a:r>
              <a:rPr lang="fr-FR" sz="2400" b="1" kern="0" dirty="0">
                <a:solidFill>
                  <a:srgbClr val="000000"/>
                </a:solidFill>
                <a:latin typeface="Arial Narrow" panose="020B0606020202030204" pitchFamily="34" charset="0"/>
                <a:ea typeface="Times New Roman" panose="02020603050405020304" pitchFamily="18" charset="0"/>
                <a:cs typeface="Calibri" panose="020F0502020204030204" pitchFamily="34" charset="0"/>
              </a:rPr>
              <a:t>F</a:t>
            </a:r>
            <a:r>
              <a:rPr lang="fr-FR" sz="2400" b="1" kern="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ormation des Responsables des Organisations Membres de la FOASPS en gestion des Associations et Développement Organisationnel (DO)</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EBA872D3-4E45-1897-31F0-4FDE7FBBE503}"/>
              </a:ext>
            </a:extLst>
          </p:cNvPr>
          <p:cNvSpPr txBox="1"/>
          <p:nvPr/>
        </p:nvSpPr>
        <p:spPr>
          <a:xfrm>
            <a:off x="0" y="3426880"/>
            <a:ext cx="12192000" cy="1692771"/>
          </a:xfrm>
          <a:prstGeom prst="rect">
            <a:avLst/>
          </a:prstGeom>
          <a:solidFill>
            <a:schemeClr val="accent6">
              <a:lumMod val="40000"/>
              <a:lumOff val="60000"/>
            </a:schemeClr>
          </a:solidFill>
        </p:spPr>
        <p:txBody>
          <a:bodyPr wrap="square" rtlCol="0">
            <a:spAutoFit/>
          </a:bodyPr>
          <a:lstStyle/>
          <a:p>
            <a:pPr algn="ctr"/>
            <a:r>
              <a:rPr lang="fr-FR" sz="3200" b="1" dirty="0">
                <a:latin typeface="Arial Narrow" panose="020B0606020202030204" pitchFamily="34" charset="0"/>
              </a:rPr>
              <a:t>Module 3 :  </a:t>
            </a:r>
          </a:p>
          <a:p>
            <a:pPr algn="ctr"/>
            <a:r>
              <a:rPr lang="fr-FR" sz="4000" b="1" dirty="0">
                <a:latin typeface="Arial Narrow" panose="020B0606020202030204" pitchFamily="34" charset="0"/>
              </a:rPr>
              <a:t>Planification stratégique du développement de l’association </a:t>
            </a:r>
          </a:p>
          <a:p>
            <a:pPr algn="ctr"/>
            <a:r>
              <a:rPr lang="fr-FR" sz="3200" b="1" dirty="0">
                <a:latin typeface="Arial Narrow" panose="020B0606020202030204" pitchFamily="34" charset="0"/>
              </a:rPr>
              <a:t>(Webinaire 3)</a:t>
            </a:r>
          </a:p>
        </p:txBody>
      </p:sp>
    </p:spTree>
    <p:extLst>
      <p:ext uri="{BB962C8B-B14F-4D97-AF65-F5344CB8AC3E}">
        <p14:creationId xmlns:p14="http://schemas.microsoft.com/office/powerpoint/2010/main" val="246663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106980"/>
            <a:ext cx="11864898" cy="1421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8295" algn="ctr">
              <a:lnSpc>
                <a:spcPct val="100000"/>
              </a:lnSpc>
              <a:spcBef>
                <a:spcPts val="0"/>
              </a:spcBef>
            </a:pPr>
            <a:r>
              <a:rPr lang="fr-FR" sz="32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Chapitre 3.6 : </a:t>
            </a:r>
          </a:p>
          <a:p>
            <a:pPr marL="328295" algn="ctr">
              <a:lnSpc>
                <a:spcPct val="100000"/>
              </a:lnSpc>
              <a:spcBef>
                <a:spcPts val="0"/>
              </a:spcBef>
            </a:pPr>
            <a:r>
              <a:rPr lang="fr-FR" sz="32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Budgétisation du PS et mobilisation des partenariats stratégiques</a:t>
            </a: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351795" y="1765005"/>
            <a:ext cx="6665694" cy="4869711"/>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FR" sz="2400" kern="100" dirty="0">
                <a:latin typeface="Arial Narrow" panose="020B0606020202030204" pitchFamily="34" charset="0"/>
                <a:ea typeface="Calibri" panose="020F0502020204030204" pitchFamily="34" charset="0"/>
                <a:cs typeface="Times New Roman" panose="02020603050405020304" pitchFamily="18" charset="0"/>
              </a:rPr>
              <a:t>La budgétisation du plan stratégique est une étape extrêmement importante car c’est ce qui permet de garantir son exécution et sa réussite</a:t>
            </a:r>
          </a:p>
          <a:p>
            <a:pPr>
              <a:lnSpc>
                <a:spcPct val="100000"/>
              </a:lnSpc>
              <a:spcBef>
                <a:spcPts val="0"/>
              </a:spcBef>
            </a:pPr>
            <a:r>
              <a:rPr lang="fr-FR" sz="2400" kern="100" dirty="0">
                <a:latin typeface="Arial Narrow" panose="020B0606020202030204" pitchFamily="34" charset="0"/>
                <a:ea typeface="Calibri" panose="020F0502020204030204" pitchFamily="34" charset="0"/>
                <a:cs typeface="Times New Roman" panose="02020603050405020304" pitchFamily="18" charset="0"/>
              </a:rPr>
              <a:t>Elle nécessité une collaboration entre </a:t>
            </a:r>
          </a:p>
          <a:p>
            <a:pPr lvl="1">
              <a:lnSpc>
                <a:spcPct val="100000"/>
              </a:lnSpc>
              <a:spcBef>
                <a:spcPts val="0"/>
              </a:spcBef>
            </a:pPr>
            <a:r>
              <a:rPr lang="fr-FR" kern="100" dirty="0">
                <a:latin typeface="Arial Narrow" panose="020B0606020202030204" pitchFamily="34" charset="0"/>
                <a:ea typeface="Calibri" panose="020F0502020204030204" pitchFamily="34" charset="0"/>
                <a:cs typeface="Times New Roman" panose="02020603050405020304" pitchFamily="18" charset="0"/>
              </a:rPr>
              <a:t>les acteurs de la programmation et de la mise en œuvre (qui seuls peuvent indiquer les ressources nécessaires) </a:t>
            </a:r>
          </a:p>
          <a:p>
            <a:pPr lvl="1">
              <a:lnSpc>
                <a:spcPct val="100000"/>
              </a:lnSpc>
              <a:spcBef>
                <a:spcPts val="0"/>
              </a:spcBef>
            </a:pPr>
            <a:r>
              <a:rPr lang="fr-FR" kern="100" dirty="0">
                <a:latin typeface="Arial Narrow" panose="020B0606020202030204" pitchFamily="34" charset="0"/>
                <a:ea typeface="Calibri" panose="020F0502020204030204" pitchFamily="34" charset="0"/>
                <a:cs typeface="Times New Roman" panose="02020603050405020304" pitchFamily="18" charset="0"/>
              </a:rPr>
              <a:t>et les financiers qui savent comment estimer la mise à disposition de ces ressources</a:t>
            </a:r>
          </a:p>
          <a:p>
            <a:pPr>
              <a:lnSpc>
                <a:spcPct val="100000"/>
              </a:lnSpc>
              <a:spcBef>
                <a:spcPts val="0"/>
              </a:spcBef>
            </a:pPr>
            <a:r>
              <a:rPr lang="fr-FR" sz="2400" kern="100" dirty="0">
                <a:latin typeface="Arial Narrow" panose="020B0606020202030204" pitchFamily="34" charset="0"/>
                <a:ea typeface="Calibri" panose="020F0502020204030204" pitchFamily="34" charset="0"/>
                <a:cs typeface="Times New Roman" panose="02020603050405020304" pitchFamily="18" charset="0"/>
              </a:rPr>
              <a:t>La dernière étape du processus est la recherche de partenaires stratégiques (techniques et financiers)</a:t>
            </a:r>
          </a:p>
          <a:p>
            <a:pPr>
              <a:lnSpc>
                <a:spcPct val="100000"/>
              </a:lnSpc>
              <a:spcBef>
                <a:spcPts val="0"/>
              </a:spcBef>
            </a:pPr>
            <a:r>
              <a:rPr lang="fr-FR" sz="2400" kern="100" dirty="0">
                <a:latin typeface="Arial Narrow" panose="020B0606020202030204" pitchFamily="34" charset="0"/>
                <a:ea typeface="Calibri" panose="020F0502020204030204" pitchFamily="34" charset="0"/>
                <a:cs typeface="Times New Roman" panose="02020603050405020304" pitchFamily="18" charset="0"/>
              </a:rPr>
              <a:t>Lors de la mise en œuvre, soyez prêts à l’évaluation continue et la révision du plan quand c’est nécessaire</a:t>
            </a:r>
          </a:p>
        </p:txBody>
      </p:sp>
      <p:pic>
        <p:nvPicPr>
          <p:cNvPr id="2" name="Image 1">
            <a:extLst>
              <a:ext uri="{FF2B5EF4-FFF2-40B4-BE49-F238E27FC236}">
                <a16:creationId xmlns:a16="http://schemas.microsoft.com/office/drawing/2014/main" id="{27BE460A-26A1-FEDB-9DC3-1D93858979CB}"/>
              </a:ext>
            </a:extLst>
          </p:cNvPr>
          <p:cNvPicPr>
            <a:picLocks noChangeAspect="1"/>
          </p:cNvPicPr>
          <p:nvPr/>
        </p:nvPicPr>
        <p:blipFill>
          <a:blip r:embed="rId2"/>
          <a:stretch>
            <a:fillRect/>
          </a:stretch>
        </p:blipFill>
        <p:spPr>
          <a:xfrm>
            <a:off x="6696594" y="2191621"/>
            <a:ext cx="5244787" cy="3879570"/>
          </a:xfrm>
          <a:prstGeom prst="rect">
            <a:avLst/>
          </a:prstGeom>
        </p:spPr>
      </p:pic>
    </p:spTree>
    <p:extLst>
      <p:ext uri="{BB962C8B-B14F-4D97-AF65-F5344CB8AC3E}">
        <p14:creationId xmlns:p14="http://schemas.microsoft.com/office/powerpoint/2010/main" val="292556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280436"/>
            <a:ext cx="11864898" cy="10768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8295" algn="ctr">
              <a:lnSpc>
                <a:spcPct val="100000"/>
              </a:lnSpc>
              <a:spcBef>
                <a:spcPts val="0"/>
              </a:spcBef>
            </a:pPr>
            <a:r>
              <a:rPr lang="fr-FR" sz="60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CONCLUSION</a:t>
            </a: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351795" y="1765005"/>
            <a:ext cx="6463343" cy="4921545"/>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FR" sz="2500" kern="100" dirty="0">
                <a:latin typeface="Arial Narrow" panose="020B0606020202030204" pitchFamily="34" charset="0"/>
                <a:ea typeface="Calibri" panose="020F0502020204030204" pitchFamily="34" charset="0"/>
                <a:cs typeface="Times New Roman" panose="02020603050405020304" pitchFamily="18" charset="0"/>
              </a:rPr>
              <a:t>La planification stratégique est un outil majeur de l’assurance de développement d’une organisation dans une contexte de concurrence impitoyable de guerre informationnelle et d’intelligence économique</a:t>
            </a:r>
          </a:p>
          <a:p>
            <a:pPr>
              <a:lnSpc>
                <a:spcPct val="100000"/>
              </a:lnSpc>
              <a:spcBef>
                <a:spcPts val="0"/>
              </a:spcBef>
            </a:pPr>
            <a:r>
              <a:rPr lang="fr-FR" sz="2500" kern="100" dirty="0">
                <a:latin typeface="Arial Narrow" panose="020B0606020202030204" pitchFamily="34" charset="0"/>
                <a:ea typeface="Calibri" panose="020F0502020204030204" pitchFamily="34" charset="0"/>
                <a:cs typeface="Times New Roman" panose="02020603050405020304" pitchFamily="18" charset="0"/>
              </a:rPr>
              <a:t>Les associations n’échappent pas à cette réalité de la concurrence, et doivent se battre pour avoir une place au soleil</a:t>
            </a:r>
          </a:p>
          <a:p>
            <a:pPr>
              <a:lnSpc>
                <a:spcPct val="100000"/>
              </a:lnSpc>
              <a:spcBef>
                <a:spcPts val="0"/>
              </a:spcBef>
            </a:pPr>
            <a:r>
              <a:rPr lang="fr-FR" sz="2500" kern="100" dirty="0">
                <a:latin typeface="Arial Narrow" panose="020B0606020202030204" pitchFamily="34" charset="0"/>
                <a:ea typeface="Calibri" panose="020F0502020204030204" pitchFamily="34" charset="0"/>
                <a:cs typeface="Times New Roman" panose="02020603050405020304" pitchFamily="18" charset="0"/>
              </a:rPr>
              <a:t>La planification stratégique aujourd’hui, a fait un grand bond qualitatif pour s’adjoindre la PROSPECTIVE pour aller au-delà des plans de courts termes et s’inscrire dans le long terme et dans la géopolitique et la géo économie</a:t>
            </a:r>
          </a:p>
        </p:txBody>
      </p:sp>
      <p:pic>
        <p:nvPicPr>
          <p:cNvPr id="3" name="Image 2">
            <a:extLst>
              <a:ext uri="{FF2B5EF4-FFF2-40B4-BE49-F238E27FC236}">
                <a16:creationId xmlns:a16="http://schemas.microsoft.com/office/drawing/2014/main" id="{AAE97F0B-AB29-721D-E148-EB4C198ED893}"/>
              </a:ext>
            </a:extLst>
          </p:cNvPr>
          <p:cNvPicPr>
            <a:picLocks noChangeAspect="1"/>
          </p:cNvPicPr>
          <p:nvPr/>
        </p:nvPicPr>
        <p:blipFill rotWithShape="1">
          <a:blip r:embed="rId2"/>
          <a:srcRect l="34844"/>
          <a:stretch/>
        </p:blipFill>
        <p:spPr>
          <a:xfrm>
            <a:off x="6815138" y="1765005"/>
            <a:ext cx="5025067" cy="4820208"/>
          </a:xfrm>
          <a:prstGeom prst="rect">
            <a:avLst/>
          </a:prstGeom>
        </p:spPr>
      </p:pic>
    </p:spTree>
    <p:extLst>
      <p:ext uri="{BB962C8B-B14F-4D97-AF65-F5344CB8AC3E}">
        <p14:creationId xmlns:p14="http://schemas.microsoft.com/office/powerpoint/2010/main" val="4097950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838200" y="307298"/>
            <a:ext cx="10515600" cy="11535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fr-FR" sz="6000"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Module 3</a:t>
            </a:r>
            <a:r>
              <a:rPr lang="fr-FR" sz="60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fr-FR" sz="6000"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Objectif de la séance</a:t>
            </a:r>
          </a:p>
        </p:txBody>
      </p:sp>
      <p:sp>
        <p:nvSpPr>
          <p:cNvPr id="3" name="Espace réservé du contenu 2">
            <a:extLst>
              <a:ext uri="{FF2B5EF4-FFF2-40B4-BE49-F238E27FC236}">
                <a16:creationId xmlns:a16="http://schemas.microsoft.com/office/drawing/2014/main" id="{A9E008B0-C9AE-7043-82AF-A79F43E43976}"/>
              </a:ext>
            </a:extLst>
          </p:cNvPr>
          <p:cNvSpPr txBox="1">
            <a:spLocks/>
          </p:cNvSpPr>
          <p:nvPr/>
        </p:nvSpPr>
        <p:spPr>
          <a:xfrm>
            <a:off x="427775" y="1808022"/>
            <a:ext cx="6653249" cy="474268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b="1" dirty="0">
                <a:effectLst/>
                <a:latin typeface="Arial Narrow" panose="020B0606020202030204" pitchFamily="34" charset="0"/>
                <a:ea typeface="Calibri" panose="020F0502020204030204" pitchFamily="34" charset="0"/>
                <a:cs typeface="Times New Roman" panose="02020603050405020304" pitchFamily="18" charset="0"/>
              </a:rPr>
              <a:t>D’ici la fin de la séance, les participants auront acquis des principaux outils pour :</a:t>
            </a:r>
          </a:p>
          <a:p>
            <a:pPr lvl="0">
              <a:lnSpc>
                <a:spcPct val="100000"/>
              </a:lnSpc>
              <a:spcBef>
                <a:spcPts val="0"/>
              </a:spcBef>
            </a:pPr>
            <a:r>
              <a:rPr lang="fr-FR" sz="2600" kern="100" dirty="0">
                <a:effectLst/>
                <a:latin typeface="Arial Narrow" panose="020B0606020202030204" pitchFamily="34" charset="0"/>
                <a:ea typeface="Calibri" panose="020F0502020204030204" pitchFamily="34" charset="0"/>
                <a:cs typeface="Times New Roman" panose="02020603050405020304" pitchFamily="18" charset="0"/>
              </a:rPr>
              <a:t>Clarifier la vision et les missions de leur association</a:t>
            </a:r>
            <a:endParaRPr lang="fr-FR" sz="2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0000"/>
              </a:lnSpc>
              <a:spcBef>
                <a:spcPts val="0"/>
              </a:spcBef>
            </a:pPr>
            <a:r>
              <a:rPr lang="fr-FR" sz="2600" kern="100" dirty="0">
                <a:latin typeface="Arial Narrow" panose="020B0606020202030204" pitchFamily="34" charset="0"/>
                <a:ea typeface="Calibri" panose="020F0502020204030204" pitchFamily="34" charset="0"/>
                <a:cs typeface="Times New Roman" panose="02020603050405020304" pitchFamily="18" charset="0"/>
              </a:rPr>
              <a:t>A</a:t>
            </a:r>
            <a:r>
              <a:rPr lang="fr-FR" sz="2600" kern="100" dirty="0">
                <a:effectLst/>
                <a:latin typeface="Arial Narrow" panose="020B0606020202030204" pitchFamily="34" charset="0"/>
                <a:ea typeface="Calibri" panose="020F0502020204030204" pitchFamily="34" charset="0"/>
                <a:cs typeface="Times New Roman" panose="02020603050405020304" pitchFamily="18" charset="0"/>
              </a:rPr>
              <a:t>nalyser le contexte général de leur travail </a:t>
            </a:r>
          </a:p>
          <a:p>
            <a:pPr lvl="0">
              <a:lnSpc>
                <a:spcPct val="100000"/>
              </a:lnSpc>
              <a:spcBef>
                <a:spcPts val="0"/>
              </a:spcBef>
            </a:pPr>
            <a:r>
              <a:rPr lang="fr-FR" sz="2600" kern="100" dirty="0">
                <a:effectLst/>
                <a:latin typeface="Arial Narrow" panose="020B0606020202030204" pitchFamily="34" charset="0"/>
                <a:ea typeface="Calibri" panose="020F0502020204030204" pitchFamily="34" charset="0"/>
                <a:cs typeface="Times New Roman" panose="02020603050405020304" pitchFamily="18" charset="0"/>
              </a:rPr>
              <a:t>Reconnaitre leurs forces &amp; faiblesses ainsi que les opportunités et les menaces ou défis inhérents au développement de leur association</a:t>
            </a:r>
            <a:endParaRPr lang="fr-FR" sz="2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0000"/>
              </a:lnSpc>
              <a:spcBef>
                <a:spcPts val="0"/>
              </a:spcBef>
            </a:pPr>
            <a:r>
              <a:rPr lang="fr-FR" sz="2600" kern="100" dirty="0">
                <a:effectLst/>
                <a:latin typeface="Arial Narrow" panose="020B0606020202030204" pitchFamily="34" charset="0"/>
                <a:ea typeface="Calibri" panose="020F0502020204030204" pitchFamily="34" charset="0"/>
                <a:cs typeface="Times New Roman" panose="02020603050405020304" pitchFamily="18" charset="0"/>
              </a:rPr>
              <a:t>Identifier et retenir les axes stratégiques prioritaires de développement de l’association</a:t>
            </a:r>
            <a:endParaRPr lang="fr-FR" sz="26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0000"/>
              </a:lnSpc>
              <a:spcBef>
                <a:spcPts val="0"/>
              </a:spcBef>
            </a:pPr>
            <a:r>
              <a:rPr lang="fr-FR" sz="2600" kern="100" dirty="0">
                <a:effectLst/>
                <a:latin typeface="Arial Narrow" panose="020B0606020202030204" pitchFamily="34" charset="0"/>
                <a:ea typeface="Calibri" panose="020F0502020204030204" pitchFamily="34" charset="0"/>
                <a:cs typeface="Times New Roman" panose="02020603050405020304" pitchFamily="18" charset="0"/>
              </a:rPr>
              <a:t>Adopter un plan stratégique budgétisé en vue de la mobilisation des partenariats stratégiques</a:t>
            </a:r>
            <a:endParaRPr lang="fr-FR"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Arial" panose="020B0604020202020204" pitchFamily="34" charset="0"/>
              <a:buChar char="-"/>
            </a:pPr>
            <a:endParaRPr lang="fr-FR" kern="1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7523B1DB-69A7-4655-10F2-A4BB71325B4A}"/>
              </a:ext>
            </a:extLst>
          </p:cNvPr>
          <p:cNvPicPr>
            <a:picLocks noChangeAspect="1"/>
          </p:cNvPicPr>
          <p:nvPr/>
        </p:nvPicPr>
        <p:blipFill>
          <a:blip r:embed="rId2"/>
          <a:stretch>
            <a:fillRect/>
          </a:stretch>
        </p:blipFill>
        <p:spPr>
          <a:xfrm>
            <a:off x="7081024" y="1809750"/>
            <a:ext cx="4740952" cy="4740952"/>
          </a:xfrm>
          <a:prstGeom prst="rect">
            <a:avLst/>
          </a:prstGeom>
        </p:spPr>
      </p:pic>
    </p:spTree>
    <p:extLst>
      <p:ext uri="{BB962C8B-B14F-4D97-AF65-F5344CB8AC3E}">
        <p14:creationId xmlns:p14="http://schemas.microsoft.com/office/powerpoint/2010/main" val="366362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514350" y="220717"/>
            <a:ext cx="11144250" cy="13627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pPr>
            <a:r>
              <a:rPr lang="fr-FR" sz="6600" b="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S</a:t>
            </a:r>
            <a:r>
              <a:rPr lang="fr-FR" sz="66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tructure et Plan de la séance</a:t>
            </a:r>
            <a:endParaRPr lang="fr-FR" sz="6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540513" y="2099244"/>
            <a:ext cx="5874575" cy="4201548"/>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ts val="0"/>
              </a:spcBef>
              <a:buFont typeface="Arial" panose="020B0604020202020204" pitchFamily="34" charset="0"/>
              <a:buChar char="-"/>
            </a:pPr>
            <a:r>
              <a:rPr lang="fr-FR" sz="2400" kern="100" dirty="0">
                <a:effectLst/>
                <a:latin typeface="Arial Narrow" panose="020B0606020202030204" pitchFamily="34" charset="0"/>
                <a:ea typeface="Calibri" panose="020F0502020204030204" pitchFamily="34" charset="0"/>
                <a:cs typeface="Times New Roman" panose="02020603050405020304" pitchFamily="18" charset="0"/>
              </a:rPr>
              <a:t>Chapitre 3.1 : Clarification de la vision et des missions de l’association</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Arial" panose="020B0604020202020204" pitchFamily="34" charset="0"/>
              <a:buChar char="-"/>
            </a:pPr>
            <a:r>
              <a:rPr lang="fr-FR" sz="2400" kern="100" dirty="0">
                <a:effectLst/>
                <a:latin typeface="Arial Narrow" panose="020B0606020202030204" pitchFamily="34" charset="0"/>
                <a:ea typeface="Calibri" panose="020F0502020204030204" pitchFamily="34" charset="0"/>
                <a:cs typeface="Times New Roman" panose="02020603050405020304" pitchFamily="18" charset="0"/>
              </a:rPr>
              <a:t>Chapitre 3.2 : L’analyse du contexte général de l’association </a:t>
            </a:r>
          </a:p>
          <a:p>
            <a:pPr marL="342900" lvl="0" indent="-342900">
              <a:lnSpc>
                <a:spcPct val="100000"/>
              </a:lnSpc>
              <a:spcBef>
                <a:spcPts val="0"/>
              </a:spcBef>
              <a:buFont typeface="Arial" panose="020B0604020202020204" pitchFamily="34" charset="0"/>
              <a:buChar char="-"/>
            </a:pPr>
            <a:r>
              <a:rPr lang="fr-FR" sz="2400" kern="100" dirty="0">
                <a:latin typeface="Arial Narrow" panose="020B0606020202030204" pitchFamily="34" charset="0"/>
                <a:ea typeface="Calibri" panose="020F0502020204030204" pitchFamily="34" charset="0"/>
                <a:cs typeface="Times New Roman" panose="02020603050405020304" pitchFamily="18" charset="0"/>
              </a:rPr>
              <a:t>Chapitre 3.3 : L’a</a:t>
            </a:r>
            <a:r>
              <a:rPr lang="fr-FR" sz="2400" kern="100" dirty="0">
                <a:effectLst/>
                <a:latin typeface="Arial Narrow" panose="020B0606020202030204" pitchFamily="34" charset="0"/>
                <a:ea typeface="Calibri" panose="020F0502020204030204" pitchFamily="34" charset="0"/>
                <a:cs typeface="Times New Roman" panose="02020603050405020304" pitchFamily="18" charset="0"/>
              </a:rPr>
              <a:t>nalyse SWOT-C (FFOM-D)</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Arial" panose="020B0604020202020204" pitchFamily="34" charset="0"/>
              <a:buChar char="-"/>
            </a:pPr>
            <a:r>
              <a:rPr lang="fr-FR" sz="2400" kern="100" dirty="0">
                <a:effectLst/>
                <a:latin typeface="Arial Narrow" panose="020B0606020202030204" pitchFamily="34" charset="0"/>
                <a:ea typeface="Calibri" panose="020F0502020204030204" pitchFamily="34" charset="0"/>
                <a:cs typeface="Times New Roman" panose="02020603050405020304" pitchFamily="18" charset="0"/>
              </a:rPr>
              <a:t>Chapitre 3.4 : Priorisation des axes stratégiques de développement de l’association</a:t>
            </a:r>
          </a:p>
          <a:p>
            <a:pPr marL="342900" lvl="0" indent="-342900">
              <a:lnSpc>
                <a:spcPct val="100000"/>
              </a:lnSpc>
              <a:spcBef>
                <a:spcPts val="0"/>
              </a:spcBef>
              <a:buFont typeface="Arial" panose="020B0604020202020204" pitchFamily="34" charset="0"/>
              <a:buChar char="-"/>
            </a:pPr>
            <a:r>
              <a:rPr lang="fr-FR" sz="2400" kern="100" dirty="0">
                <a:latin typeface="Arial Narrow" panose="020B0606020202030204" pitchFamily="34" charset="0"/>
                <a:ea typeface="Calibri" panose="020F0502020204030204" pitchFamily="34" charset="0"/>
                <a:cs typeface="Times New Roman" panose="02020603050405020304" pitchFamily="18" charset="0"/>
              </a:rPr>
              <a:t>Chapitre 3.5 : Elaboration du cadre logique du PS</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buFont typeface="Arial" panose="020B0604020202020204" pitchFamily="34" charset="0"/>
              <a:buChar char="-"/>
            </a:pPr>
            <a:r>
              <a:rPr lang="fr-FR" sz="2400" kern="100" dirty="0">
                <a:effectLst/>
                <a:latin typeface="Arial Narrow" panose="020B0606020202030204" pitchFamily="34" charset="0"/>
                <a:ea typeface="Calibri" panose="020F0502020204030204" pitchFamily="34" charset="0"/>
                <a:cs typeface="Times New Roman" panose="02020603050405020304" pitchFamily="18" charset="0"/>
              </a:rPr>
              <a:t>Chapitre 3.6 : Budgétisation du plan stratégique et mobilisation des partenariats stratégiques</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904AF01A-7C11-6AAB-7AC7-C2FA03E2785C}"/>
              </a:ext>
            </a:extLst>
          </p:cNvPr>
          <p:cNvPicPr>
            <a:picLocks noChangeAspect="1"/>
          </p:cNvPicPr>
          <p:nvPr/>
        </p:nvPicPr>
        <p:blipFill rotWithShape="1">
          <a:blip r:embed="rId2"/>
          <a:srcRect l="8788" r="9445"/>
          <a:stretch/>
        </p:blipFill>
        <p:spPr>
          <a:xfrm>
            <a:off x="6509283" y="2099244"/>
            <a:ext cx="5156492" cy="4201548"/>
          </a:xfrm>
          <a:prstGeom prst="rect">
            <a:avLst/>
          </a:prstGeom>
        </p:spPr>
      </p:pic>
    </p:spTree>
    <p:extLst>
      <p:ext uri="{BB962C8B-B14F-4D97-AF65-F5344CB8AC3E}">
        <p14:creationId xmlns:p14="http://schemas.microsoft.com/office/powerpoint/2010/main" val="177616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613F80E-6B54-CCF1-0A1F-B808761B5F8B}"/>
              </a:ext>
            </a:extLst>
          </p:cNvPr>
          <p:cNvPicPr>
            <a:picLocks noChangeAspect="1"/>
          </p:cNvPicPr>
          <p:nvPr/>
        </p:nvPicPr>
        <p:blipFill>
          <a:blip r:embed="rId2"/>
          <a:stretch>
            <a:fillRect/>
          </a:stretch>
        </p:blipFill>
        <p:spPr>
          <a:xfrm>
            <a:off x="6944599" y="2630184"/>
            <a:ext cx="5087567" cy="3491836"/>
          </a:xfrm>
          <a:prstGeom prst="rect">
            <a:avLst/>
          </a:prstGeom>
        </p:spPr>
      </p:pic>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106980"/>
            <a:ext cx="11864898" cy="1421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8295" algn="ctr">
              <a:lnSpc>
                <a:spcPct val="100000"/>
              </a:lnSpc>
              <a:spcBef>
                <a:spcPts val="0"/>
              </a:spcBef>
            </a:pPr>
            <a:r>
              <a:rPr lang="fr-FR" sz="32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Chapitre 3.1 : </a:t>
            </a:r>
          </a:p>
          <a:p>
            <a:pPr marL="328295" algn="ctr">
              <a:lnSpc>
                <a:spcPct val="100000"/>
              </a:lnSpc>
              <a:spcBef>
                <a:spcPts val="0"/>
              </a:spcBef>
            </a:pPr>
            <a:r>
              <a:rPr lang="fr-FR" sz="40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Clarification de la vision et de la mission de l’association</a:t>
            </a: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351794" y="1715784"/>
            <a:ext cx="7189437" cy="492132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FR" sz="2000" b="1" kern="100" dirty="0">
                <a:latin typeface="Arial Narrow" panose="020B0606020202030204" pitchFamily="34" charset="0"/>
                <a:ea typeface="Calibri" panose="020F0502020204030204" pitchFamily="34" charset="0"/>
                <a:cs typeface="Times New Roman" panose="02020603050405020304" pitchFamily="18" charset="0"/>
              </a:rPr>
              <a:t>La déclaration de vision de l’association : </a:t>
            </a:r>
          </a:p>
          <a:p>
            <a:pPr lvl="1">
              <a:lnSpc>
                <a:spcPct val="100000"/>
              </a:lnSpc>
              <a:spcBef>
                <a:spcPts val="0"/>
              </a:spcBef>
            </a:pPr>
            <a:r>
              <a:rPr lang="fr-FR" sz="2000" kern="100" dirty="0">
                <a:latin typeface="Arial Narrow" panose="020B0606020202030204" pitchFamily="34" charset="0"/>
                <a:ea typeface="Calibri" panose="020F0502020204030204" pitchFamily="34" charset="0"/>
                <a:cs typeface="Times New Roman" panose="02020603050405020304" pitchFamily="18" charset="0"/>
              </a:rPr>
              <a:t>Il s’agit d’une déclaration dans laquelle l’association donne la description du monde tel qu’elle l’envisage dans le sens d’un mieux être de ce monde et de ses habitants (Elle peut être très large) </a:t>
            </a:r>
          </a:p>
          <a:p>
            <a:pPr>
              <a:lnSpc>
                <a:spcPct val="100000"/>
              </a:lnSpc>
              <a:spcBef>
                <a:spcPts val="0"/>
              </a:spcBef>
            </a:pPr>
            <a:r>
              <a:rPr lang="fr-FR" sz="2000" b="1" kern="100" dirty="0">
                <a:latin typeface="Arial Narrow" panose="020B0606020202030204" pitchFamily="34" charset="0"/>
                <a:ea typeface="Calibri" panose="020F0502020204030204" pitchFamily="34" charset="0"/>
                <a:cs typeface="Times New Roman" panose="02020603050405020304" pitchFamily="18" charset="0"/>
              </a:rPr>
              <a:t>La mission de l’association : </a:t>
            </a:r>
          </a:p>
          <a:p>
            <a:pPr lvl="1">
              <a:lnSpc>
                <a:spcPct val="100000"/>
              </a:lnSpc>
              <a:spcBef>
                <a:spcPts val="0"/>
              </a:spcBef>
            </a:pPr>
            <a:r>
              <a:rPr lang="fr-FR" sz="2000" kern="100" dirty="0">
                <a:latin typeface="Arial Narrow" panose="020B0606020202030204" pitchFamily="34" charset="0"/>
                <a:ea typeface="Calibri" panose="020F0502020204030204" pitchFamily="34" charset="0"/>
                <a:cs typeface="Times New Roman" panose="02020603050405020304" pitchFamily="18" charset="0"/>
              </a:rPr>
              <a:t>L’association affirme ce qu’elle estime être sa part dans la réalisation de la vision précédemment annoncée (Elle peut aussi être très large mais elle concerne la contribution de l’association)</a:t>
            </a:r>
          </a:p>
          <a:p>
            <a:pPr>
              <a:lnSpc>
                <a:spcPct val="100000"/>
              </a:lnSpc>
              <a:spcBef>
                <a:spcPts val="0"/>
              </a:spcBef>
            </a:pPr>
            <a:r>
              <a:rPr lang="fr-FR" sz="2000" b="1" kern="100" dirty="0">
                <a:latin typeface="Arial Narrow" panose="020B0606020202030204" pitchFamily="34" charset="0"/>
                <a:ea typeface="Calibri" panose="020F0502020204030204" pitchFamily="34" charset="0"/>
                <a:cs typeface="Times New Roman" panose="02020603050405020304" pitchFamily="18" charset="0"/>
              </a:rPr>
              <a:t>Le but de l’association</a:t>
            </a:r>
          </a:p>
          <a:p>
            <a:pPr lvl="1">
              <a:lnSpc>
                <a:spcPct val="100000"/>
              </a:lnSpc>
              <a:spcBef>
                <a:spcPts val="0"/>
              </a:spcBef>
            </a:pPr>
            <a:r>
              <a:rPr lang="fr-FR" sz="2000" kern="100" dirty="0">
                <a:latin typeface="Arial Narrow" panose="020B0606020202030204" pitchFamily="34" charset="0"/>
                <a:ea typeface="Calibri" panose="020F0502020204030204" pitchFamily="34" charset="0"/>
                <a:cs typeface="Times New Roman" panose="02020603050405020304" pitchFamily="18" charset="0"/>
              </a:rPr>
              <a:t>Sur une période plus ou moins longues (5 ou 10 ans en moyenne), correspondant à la durée du Plan Stratégique (PS),  quel changement l’association ambitionne d’obtenir grâce à ses actions sur le terrain</a:t>
            </a:r>
          </a:p>
          <a:p>
            <a:pPr marL="228600" lvl="1">
              <a:lnSpc>
                <a:spcPct val="100000"/>
              </a:lnSpc>
              <a:spcBef>
                <a:spcPts val="0"/>
              </a:spcBef>
            </a:pPr>
            <a:r>
              <a:rPr lang="fr-FR" sz="2000" b="1" kern="100" dirty="0">
                <a:latin typeface="Arial Narrow" panose="020B0606020202030204" pitchFamily="34" charset="0"/>
                <a:ea typeface="Calibri" panose="020F0502020204030204" pitchFamily="34" charset="0"/>
                <a:cs typeface="Times New Roman" panose="02020603050405020304" pitchFamily="18" charset="0"/>
              </a:rPr>
              <a:t>Les objectifs du plan stratégique</a:t>
            </a:r>
          </a:p>
          <a:p>
            <a:pPr lvl="1">
              <a:lnSpc>
                <a:spcPct val="100000"/>
              </a:lnSpc>
              <a:spcBef>
                <a:spcPts val="0"/>
              </a:spcBef>
            </a:pPr>
            <a:r>
              <a:rPr lang="fr-FR" sz="2000" kern="100" dirty="0">
                <a:latin typeface="Arial Narrow" panose="020B0606020202030204" pitchFamily="34" charset="0"/>
                <a:ea typeface="Calibri" panose="020F0502020204030204" pitchFamily="34" charset="0"/>
                <a:cs typeface="Times New Roman" panose="02020603050405020304" pitchFamily="18" charset="0"/>
              </a:rPr>
              <a:t>Les changements spécifiques que l’association envisage de réaliser dans la période, pour voir une évolution vers le but annoncé</a:t>
            </a:r>
          </a:p>
        </p:txBody>
      </p:sp>
    </p:spTree>
    <p:extLst>
      <p:ext uri="{BB962C8B-B14F-4D97-AF65-F5344CB8AC3E}">
        <p14:creationId xmlns:p14="http://schemas.microsoft.com/office/powerpoint/2010/main" val="274406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9835C0F-2F91-D0EC-D35A-188C638AAA1C}"/>
              </a:ext>
            </a:extLst>
          </p:cNvPr>
          <p:cNvPicPr>
            <a:picLocks noChangeAspect="1"/>
          </p:cNvPicPr>
          <p:nvPr/>
        </p:nvPicPr>
        <p:blipFill rotWithShape="1">
          <a:blip r:embed="rId2"/>
          <a:srcRect l="6297" r="7154"/>
          <a:stretch/>
        </p:blipFill>
        <p:spPr>
          <a:xfrm>
            <a:off x="6741042" y="2328529"/>
            <a:ext cx="5184848" cy="3530011"/>
          </a:xfrm>
          <a:prstGeom prst="rect">
            <a:avLst/>
          </a:prstGeom>
        </p:spPr>
      </p:pic>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106980"/>
            <a:ext cx="11864898" cy="1421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fr-FR" sz="32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Chapitre 3.2 : </a:t>
            </a:r>
          </a:p>
          <a:p>
            <a:pPr lvl="0" algn="ctr">
              <a:lnSpc>
                <a:spcPct val="100000"/>
              </a:lnSpc>
              <a:spcBef>
                <a:spcPts val="0"/>
              </a:spcBef>
            </a:pPr>
            <a:r>
              <a:rPr lang="fr-FR" sz="48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L’analyse du contexte général de l’association </a:t>
            </a: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256098" y="1797977"/>
            <a:ext cx="6624259" cy="4798031"/>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FR" sz="2000" b="1" kern="100" dirty="0">
                <a:latin typeface="Arial Narrow" panose="020B0606020202030204" pitchFamily="34" charset="0"/>
                <a:ea typeface="Calibri" panose="020F0502020204030204" pitchFamily="34" charset="0"/>
                <a:cs typeface="Times New Roman" panose="02020603050405020304" pitchFamily="18" charset="0"/>
              </a:rPr>
              <a:t>Notre environnement au scanner (Exercice sur tableau blanc) :</a:t>
            </a:r>
          </a:p>
          <a:p>
            <a:pPr lvl="1">
              <a:lnSpc>
                <a:spcPct val="100000"/>
              </a:lnSpc>
              <a:spcBef>
                <a:spcPts val="0"/>
              </a:spcBef>
            </a:pPr>
            <a:r>
              <a:rPr lang="fr-FR" sz="2000" kern="100" dirty="0">
                <a:solidFill>
                  <a:srgbClr val="0000FF"/>
                </a:solidFill>
                <a:latin typeface="Arial Narrow" panose="020B0606020202030204" pitchFamily="34" charset="0"/>
                <a:ea typeface="Calibri" panose="020F0502020204030204" pitchFamily="34" charset="0"/>
                <a:cs typeface="Times New Roman" panose="02020603050405020304" pitchFamily="18" charset="0"/>
              </a:rPr>
              <a:t>Sur le tableau blanc portant en son centre un nuage avec l’inscription du nom de ‘’votre association’’, chacun des participants est invité à inscrire les situations connues ou les évènements qui se produisent autours d’eux et qui, bien que ne dépendant pas d’eux, influencent leur travail associatif </a:t>
            </a:r>
          </a:p>
          <a:p>
            <a:pPr>
              <a:lnSpc>
                <a:spcPct val="100000"/>
              </a:lnSpc>
              <a:spcBef>
                <a:spcPts val="0"/>
              </a:spcBef>
            </a:pPr>
            <a:r>
              <a:rPr lang="fr-FR" sz="2000" b="1" kern="100" dirty="0">
                <a:latin typeface="Arial Narrow" panose="020B0606020202030204" pitchFamily="34" charset="0"/>
                <a:ea typeface="Calibri" panose="020F0502020204030204" pitchFamily="34" charset="0"/>
                <a:cs typeface="Times New Roman" panose="02020603050405020304" pitchFamily="18" charset="0"/>
              </a:rPr>
              <a:t>Débriefing pour comprendre le sens des éléments indiqués par les participants</a:t>
            </a:r>
          </a:p>
          <a:p>
            <a:pPr lvl="1">
              <a:lnSpc>
                <a:spcPct val="100000"/>
              </a:lnSpc>
              <a:spcBef>
                <a:spcPts val="0"/>
              </a:spcBef>
            </a:pPr>
            <a:r>
              <a:rPr lang="fr-FR" sz="2000" kern="100" dirty="0">
                <a:latin typeface="Arial Narrow" panose="020B0606020202030204" pitchFamily="34" charset="0"/>
                <a:ea typeface="Calibri" panose="020F0502020204030204" pitchFamily="34" charset="0"/>
                <a:cs typeface="Times New Roman" panose="02020603050405020304" pitchFamily="18" charset="0"/>
              </a:rPr>
              <a:t>Comment ces évènements influencent ils notre travail ?</a:t>
            </a:r>
          </a:p>
          <a:p>
            <a:pPr>
              <a:lnSpc>
                <a:spcPct val="100000"/>
              </a:lnSpc>
              <a:spcBef>
                <a:spcPts val="0"/>
              </a:spcBef>
            </a:pPr>
            <a:r>
              <a:rPr lang="fr-FR" sz="2000" b="1" kern="100" dirty="0">
                <a:latin typeface="Arial Narrow" panose="020B0606020202030204" pitchFamily="34" charset="0"/>
                <a:ea typeface="Calibri" panose="020F0502020204030204" pitchFamily="34" charset="0"/>
                <a:cs typeface="Times New Roman" panose="02020603050405020304" pitchFamily="18" charset="0"/>
              </a:rPr>
              <a:t>Travaux de groupe</a:t>
            </a:r>
          </a:p>
          <a:p>
            <a:pPr lvl="1">
              <a:lnSpc>
                <a:spcPct val="100000"/>
              </a:lnSpc>
              <a:spcBef>
                <a:spcPts val="0"/>
              </a:spcBef>
            </a:pPr>
            <a:r>
              <a:rPr lang="fr-FR" sz="2000" kern="100" dirty="0">
                <a:solidFill>
                  <a:srgbClr val="0000FF"/>
                </a:solidFill>
                <a:latin typeface="Arial Narrow" panose="020B0606020202030204" pitchFamily="34" charset="0"/>
                <a:ea typeface="Calibri" panose="020F0502020204030204" pitchFamily="34" charset="0"/>
                <a:cs typeface="Times New Roman" panose="02020603050405020304" pitchFamily="18" charset="0"/>
              </a:rPr>
              <a:t>Discutez dans votre groupe d’un évènement choisi sur la liste et discutez de l’impact sur votre travail et formuler des recommandations pour contrôler ou minimiser ces impacts. </a:t>
            </a:r>
          </a:p>
          <a:p>
            <a:pPr lvl="1">
              <a:lnSpc>
                <a:spcPct val="100000"/>
              </a:lnSpc>
              <a:spcBef>
                <a:spcPts val="0"/>
              </a:spcBef>
            </a:pPr>
            <a:r>
              <a:rPr lang="fr-FR" sz="2000" kern="100" dirty="0">
                <a:solidFill>
                  <a:srgbClr val="0000FF"/>
                </a:solidFill>
                <a:latin typeface="Arial Narrow" panose="020B0606020202030204" pitchFamily="34" charset="0"/>
                <a:ea typeface="Calibri" panose="020F0502020204030204" pitchFamily="34" charset="0"/>
                <a:cs typeface="Times New Roman" panose="02020603050405020304" pitchFamily="18" charset="0"/>
              </a:rPr>
              <a:t>Si le temps vous le permet faites de même pour une deuxième évènement</a:t>
            </a:r>
          </a:p>
        </p:txBody>
      </p:sp>
    </p:spTree>
    <p:extLst>
      <p:ext uri="{BB962C8B-B14F-4D97-AF65-F5344CB8AC3E}">
        <p14:creationId xmlns:p14="http://schemas.microsoft.com/office/powerpoint/2010/main" val="138867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CE619C1-67EC-F958-BB17-3E1550E472A2}"/>
              </a:ext>
            </a:extLst>
          </p:cNvPr>
          <p:cNvPicPr>
            <a:picLocks noChangeAspect="1"/>
          </p:cNvPicPr>
          <p:nvPr/>
        </p:nvPicPr>
        <p:blipFill>
          <a:blip r:embed="rId2"/>
          <a:stretch>
            <a:fillRect/>
          </a:stretch>
        </p:blipFill>
        <p:spPr>
          <a:xfrm>
            <a:off x="7091839" y="2499673"/>
            <a:ext cx="4859174" cy="3599095"/>
          </a:xfrm>
          <a:prstGeom prst="rect">
            <a:avLst/>
          </a:prstGeom>
        </p:spPr>
      </p:pic>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106980"/>
            <a:ext cx="11864898" cy="1421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lnSpc>
                <a:spcPct val="100000"/>
              </a:lnSpc>
              <a:spcBef>
                <a:spcPts val="0"/>
              </a:spcBef>
            </a:pPr>
            <a:r>
              <a:rPr lang="fr-FR" sz="32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Chapitre 3.2 : </a:t>
            </a:r>
          </a:p>
          <a:p>
            <a:pPr lvl="0" algn="ctr">
              <a:lnSpc>
                <a:spcPct val="100000"/>
              </a:lnSpc>
              <a:spcBef>
                <a:spcPts val="0"/>
              </a:spcBef>
            </a:pPr>
            <a:r>
              <a:rPr lang="fr-FR" sz="48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L’analyse du contexte général de l’association </a:t>
            </a: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256097" y="1797977"/>
            <a:ext cx="6835815" cy="495304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FR" sz="2100" b="1" kern="100" dirty="0">
                <a:latin typeface="Arial Narrow" panose="020B0606020202030204" pitchFamily="34" charset="0"/>
                <a:ea typeface="Calibri" panose="020F0502020204030204" pitchFamily="34" charset="0"/>
                <a:cs typeface="Times New Roman" panose="02020603050405020304" pitchFamily="18" charset="0"/>
              </a:rPr>
              <a:t>Commentaire du formateur à la suite des rapports des groupes</a:t>
            </a:r>
          </a:p>
          <a:p>
            <a:pPr lvl="1">
              <a:lnSpc>
                <a:spcPct val="100000"/>
              </a:lnSpc>
              <a:spcBef>
                <a:spcPts val="0"/>
              </a:spcBef>
            </a:pPr>
            <a:r>
              <a:rPr lang="fr-FR" sz="2100" kern="100" dirty="0">
                <a:latin typeface="Arial Narrow" panose="020B0606020202030204" pitchFamily="34" charset="0"/>
                <a:ea typeface="Calibri" panose="020F0502020204030204" pitchFamily="34" charset="0"/>
                <a:cs typeface="Times New Roman" panose="02020603050405020304" pitchFamily="18" charset="0"/>
              </a:rPr>
              <a:t>Le développement de notre capacité à observer les évènements et tendances nouvelles dans notre environnement est très important pour faire de la planification stratégique</a:t>
            </a:r>
          </a:p>
          <a:p>
            <a:pPr lvl="1">
              <a:lnSpc>
                <a:spcPct val="100000"/>
              </a:lnSpc>
              <a:spcBef>
                <a:spcPts val="0"/>
              </a:spcBef>
            </a:pPr>
            <a:r>
              <a:rPr lang="fr-FR" sz="2100" kern="100" dirty="0">
                <a:latin typeface="Arial Narrow" panose="020B0606020202030204" pitchFamily="34" charset="0"/>
                <a:ea typeface="Calibri" panose="020F0502020204030204" pitchFamily="34" charset="0"/>
                <a:cs typeface="Times New Roman" panose="02020603050405020304" pitchFamily="18" charset="0"/>
              </a:rPr>
              <a:t>La prospective consiste à réaliser des diagnostics, ou à élaborer des scénarios (tendanciels et alternatifs) et à émettre des hypothèses et des recommandations en termes de politiques publiques ou de stratégie d'entreprise. La planification stratégique est étroitement liée à l’analyse prospective.</a:t>
            </a:r>
          </a:p>
          <a:p>
            <a:pPr lvl="1">
              <a:lnSpc>
                <a:spcPct val="100000"/>
              </a:lnSpc>
              <a:spcBef>
                <a:spcPts val="0"/>
              </a:spcBef>
            </a:pPr>
            <a:r>
              <a:rPr lang="fr-FR" sz="2100" kern="100" dirty="0">
                <a:latin typeface="Arial Narrow" panose="020B0606020202030204" pitchFamily="34" charset="0"/>
                <a:ea typeface="Calibri" panose="020F0502020204030204" pitchFamily="34" charset="0"/>
                <a:cs typeface="Times New Roman" panose="02020603050405020304" pitchFamily="18" charset="0"/>
              </a:rPr>
              <a:t>Ainsi, l’exercice que nous venons de faire ensemble constitue la toute première étape de la PS et son exhaustivité est recommandé pour la réussite de la démarche</a:t>
            </a:r>
          </a:p>
        </p:txBody>
      </p:sp>
    </p:spTree>
    <p:extLst>
      <p:ext uri="{BB962C8B-B14F-4D97-AF65-F5344CB8AC3E}">
        <p14:creationId xmlns:p14="http://schemas.microsoft.com/office/powerpoint/2010/main" val="1030998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106980"/>
            <a:ext cx="11864898" cy="1421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8295" algn="ctr">
              <a:lnSpc>
                <a:spcPct val="100000"/>
              </a:lnSpc>
              <a:spcBef>
                <a:spcPts val="0"/>
              </a:spcBef>
            </a:pPr>
            <a:r>
              <a:rPr lang="fr-FR" sz="32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Chapitre 3.3 : </a:t>
            </a:r>
          </a:p>
          <a:p>
            <a:pPr marL="328295" algn="ctr">
              <a:lnSpc>
                <a:spcPct val="100000"/>
              </a:lnSpc>
              <a:spcBef>
                <a:spcPts val="0"/>
              </a:spcBef>
            </a:pPr>
            <a:r>
              <a:rPr lang="fr-FR" sz="60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L’analyse SWOT-C (FFOM-D)</a:t>
            </a: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351794" y="1965124"/>
            <a:ext cx="6251025" cy="4537276"/>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FR" sz="2200" b="1" kern="100" dirty="0">
                <a:latin typeface="Arial Narrow" panose="020B0606020202030204" pitchFamily="34" charset="0"/>
                <a:ea typeface="Calibri" panose="020F0502020204030204" pitchFamily="34" charset="0"/>
                <a:cs typeface="Times New Roman" panose="02020603050405020304" pitchFamily="18" charset="0"/>
              </a:rPr>
              <a:t>La deuxième étape de la PS consiste à s’auto évaluer à travers un exercice SWOT :</a:t>
            </a:r>
          </a:p>
          <a:p>
            <a:pPr lvl="1">
              <a:lnSpc>
                <a:spcPct val="100000"/>
              </a:lnSpc>
              <a:spcBef>
                <a:spcPts val="0"/>
              </a:spcBef>
            </a:pPr>
            <a:r>
              <a:rPr lang="fr-FR" sz="2200" kern="100" dirty="0">
                <a:latin typeface="Arial Narrow" panose="020B0606020202030204" pitchFamily="34" charset="0"/>
                <a:ea typeface="Calibri" panose="020F0502020204030204" pitchFamily="34" charset="0"/>
                <a:cs typeface="Times New Roman" panose="02020603050405020304" pitchFamily="18" charset="0"/>
              </a:rPr>
              <a:t>S : </a:t>
            </a:r>
            <a:r>
              <a:rPr lang="en-US" sz="2200" kern="100" dirty="0">
                <a:latin typeface="Arial Narrow" panose="020B0606020202030204" pitchFamily="34" charset="0"/>
                <a:ea typeface="Calibri" panose="020F0502020204030204" pitchFamily="34" charset="0"/>
                <a:cs typeface="Times New Roman" panose="02020603050405020304" pitchFamily="18" charset="0"/>
              </a:rPr>
              <a:t>Strengths</a:t>
            </a:r>
            <a:r>
              <a:rPr lang="fr-FR" sz="2200" kern="100" dirty="0">
                <a:latin typeface="Arial Narrow" panose="020B0606020202030204" pitchFamily="34" charset="0"/>
                <a:ea typeface="Calibri" panose="020F0502020204030204" pitchFamily="34" charset="0"/>
                <a:cs typeface="Times New Roman" panose="02020603050405020304" pitchFamily="18" charset="0"/>
              </a:rPr>
              <a:t> ou Forces</a:t>
            </a:r>
          </a:p>
          <a:p>
            <a:pPr lvl="1">
              <a:lnSpc>
                <a:spcPct val="100000"/>
              </a:lnSpc>
              <a:spcBef>
                <a:spcPts val="0"/>
              </a:spcBef>
            </a:pPr>
            <a:r>
              <a:rPr lang="fr-FR" sz="2200" kern="100" dirty="0">
                <a:latin typeface="Arial Narrow" panose="020B0606020202030204" pitchFamily="34" charset="0"/>
                <a:ea typeface="Calibri" panose="020F0502020204030204" pitchFamily="34" charset="0"/>
                <a:cs typeface="Times New Roman" panose="02020603050405020304" pitchFamily="18" charset="0"/>
              </a:rPr>
              <a:t>W : </a:t>
            </a:r>
            <a:r>
              <a:rPr lang="en-US" sz="2200" kern="100" dirty="0">
                <a:latin typeface="Arial Narrow" panose="020B0606020202030204" pitchFamily="34" charset="0"/>
                <a:ea typeface="Calibri" panose="020F0502020204030204" pitchFamily="34" charset="0"/>
                <a:cs typeface="Times New Roman" panose="02020603050405020304" pitchFamily="18" charset="0"/>
              </a:rPr>
              <a:t>Weaknesses</a:t>
            </a:r>
            <a:r>
              <a:rPr lang="fr-FR" sz="2200" kern="100" dirty="0">
                <a:latin typeface="Arial Narrow" panose="020B0606020202030204" pitchFamily="34" charset="0"/>
                <a:ea typeface="Calibri" panose="020F0502020204030204" pitchFamily="34" charset="0"/>
                <a:cs typeface="Times New Roman" panose="02020603050405020304" pitchFamily="18" charset="0"/>
              </a:rPr>
              <a:t> ou Faiblesses</a:t>
            </a:r>
          </a:p>
          <a:p>
            <a:pPr lvl="1">
              <a:lnSpc>
                <a:spcPct val="100000"/>
              </a:lnSpc>
              <a:spcBef>
                <a:spcPts val="0"/>
              </a:spcBef>
            </a:pPr>
            <a:r>
              <a:rPr lang="fr-FR" sz="2200" kern="100" dirty="0">
                <a:latin typeface="Arial Narrow" panose="020B0606020202030204" pitchFamily="34" charset="0"/>
                <a:ea typeface="Calibri" panose="020F0502020204030204" pitchFamily="34" charset="0"/>
                <a:cs typeface="Times New Roman" panose="02020603050405020304" pitchFamily="18" charset="0"/>
              </a:rPr>
              <a:t>O : </a:t>
            </a:r>
            <a:r>
              <a:rPr lang="en-US" sz="2200" kern="100" dirty="0">
                <a:latin typeface="Arial Narrow" panose="020B0606020202030204" pitchFamily="34" charset="0"/>
                <a:ea typeface="Calibri" panose="020F0502020204030204" pitchFamily="34" charset="0"/>
                <a:cs typeface="Times New Roman" panose="02020603050405020304" pitchFamily="18" charset="0"/>
              </a:rPr>
              <a:t>Opportunities</a:t>
            </a:r>
            <a:r>
              <a:rPr lang="fr-FR" sz="2200" kern="100" dirty="0">
                <a:latin typeface="Arial Narrow" panose="020B0606020202030204" pitchFamily="34" charset="0"/>
                <a:ea typeface="Calibri" panose="020F0502020204030204" pitchFamily="34" charset="0"/>
                <a:cs typeface="Times New Roman" panose="02020603050405020304" pitchFamily="18" charset="0"/>
              </a:rPr>
              <a:t> ou Opportunités</a:t>
            </a:r>
          </a:p>
          <a:p>
            <a:pPr lvl="1">
              <a:lnSpc>
                <a:spcPct val="100000"/>
              </a:lnSpc>
              <a:spcBef>
                <a:spcPts val="0"/>
              </a:spcBef>
            </a:pPr>
            <a:r>
              <a:rPr lang="fr-FR" sz="2200" kern="100" dirty="0">
                <a:latin typeface="Arial Narrow" panose="020B0606020202030204" pitchFamily="34" charset="0"/>
                <a:ea typeface="Calibri" panose="020F0502020204030204" pitchFamily="34" charset="0"/>
                <a:cs typeface="Times New Roman" panose="02020603050405020304" pitchFamily="18" charset="0"/>
              </a:rPr>
              <a:t>T  : </a:t>
            </a:r>
            <a:r>
              <a:rPr lang="en-US" sz="2200" kern="100" dirty="0">
                <a:latin typeface="Arial Narrow" panose="020B0606020202030204" pitchFamily="34" charset="0"/>
                <a:ea typeface="Calibri" panose="020F0502020204030204" pitchFamily="34" charset="0"/>
                <a:cs typeface="Times New Roman" panose="02020603050405020304" pitchFamily="18" charset="0"/>
              </a:rPr>
              <a:t>Threats</a:t>
            </a:r>
            <a:r>
              <a:rPr lang="fr-FR" sz="2200" kern="100" dirty="0">
                <a:latin typeface="Arial Narrow" panose="020B0606020202030204" pitchFamily="34" charset="0"/>
                <a:ea typeface="Calibri" panose="020F0502020204030204" pitchFamily="34" charset="0"/>
                <a:cs typeface="Times New Roman" panose="02020603050405020304" pitchFamily="18" charset="0"/>
              </a:rPr>
              <a:t> ou Menaces</a:t>
            </a:r>
          </a:p>
          <a:p>
            <a:pPr lvl="1">
              <a:lnSpc>
                <a:spcPct val="100000"/>
              </a:lnSpc>
              <a:spcBef>
                <a:spcPts val="0"/>
              </a:spcBef>
            </a:pPr>
            <a:r>
              <a:rPr lang="fr-FR" sz="2200" kern="100" dirty="0">
                <a:latin typeface="Arial Narrow" panose="020B0606020202030204" pitchFamily="34" charset="0"/>
                <a:ea typeface="Calibri" panose="020F0502020204030204" pitchFamily="34" charset="0"/>
                <a:cs typeface="Times New Roman" panose="02020603050405020304" pitchFamily="18" charset="0"/>
              </a:rPr>
              <a:t>NB: Une nouvelle école de pensée essaye de changer les ‘’menaces’’ (</a:t>
            </a:r>
            <a:r>
              <a:rPr lang="fr-FR" sz="2200" kern="100" dirty="0" err="1">
                <a:latin typeface="Arial Narrow" panose="020B0606020202030204" pitchFamily="34" charset="0"/>
                <a:ea typeface="Calibri" panose="020F0502020204030204" pitchFamily="34" charset="0"/>
                <a:cs typeface="Times New Roman" panose="02020603050405020304" pitchFamily="18" charset="0"/>
              </a:rPr>
              <a:t>threats</a:t>
            </a:r>
            <a:r>
              <a:rPr lang="fr-FR" sz="2200" kern="100" dirty="0">
                <a:latin typeface="Arial Narrow" panose="020B0606020202030204" pitchFamily="34" charset="0"/>
                <a:ea typeface="Calibri" panose="020F0502020204030204" pitchFamily="34" charset="0"/>
                <a:cs typeface="Times New Roman" panose="02020603050405020304" pitchFamily="18" charset="0"/>
              </a:rPr>
              <a:t>) par les ‘’défis’’ (challenges)</a:t>
            </a:r>
          </a:p>
          <a:p>
            <a:pPr>
              <a:lnSpc>
                <a:spcPct val="100000"/>
              </a:lnSpc>
              <a:spcBef>
                <a:spcPts val="0"/>
              </a:spcBef>
            </a:pPr>
            <a:r>
              <a:rPr lang="fr-FR" sz="2200" b="1" kern="100" dirty="0">
                <a:latin typeface="Arial Narrow" panose="020B0606020202030204" pitchFamily="34" charset="0"/>
                <a:ea typeface="Calibri" panose="020F0502020204030204" pitchFamily="34" charset="0"/>
                <a:cs typeface="Times New Roman" panose="02020603050405020304" pitchFamily="18" charset="0"/>
              </a:rPr>
              <a:t>Exercice à faire avant la prochaine séance :</a:t>
            </a:r>
          </a:p>
          <a:p>
            <a:pPr lvl="1">
              <a:lnSpc>
                <a:spcPct val="100000"/>
              </a:lnSpc>
              <a:spcBef>
                <a:spcPts val="0"/>
              </a:spcBef>
            </a:pPr>
            <a:r>
              <a:rPr lang="fr-FR" sz="2200" kern="100" dirty="0">
                <a:latin typeface="Arial Narrow" panose="020B0606020202030204" pitchFamily="34" charset="0"/>
                <a:ea typeface="Calibri" panose="020F0502020204030204" pitchFamily="34" charset="0"/>
                <a:cs typeface="Times New Roman" panose="02020603050405020304" pitchFamily="18" charset="0"/>
              </a:rPr>
              <a:t>Identifier les forces, faiblesses, opportunité et menaces que vous voyez dans le cadre du développement de votre association</a:t>
            </a:r>
          </a:p>
        </p:txBody>
      </p:sp>
      <p:pic>
        <p:nvPicPr>
          <p:cNvPr id="2" name="Image 1">
            <a:extLst>
              <a:ext uri="{FF2B5EF4-FFF2-40B4-BE49-F238E27FC236}">
                <a16:creationId xmlns:a16="http://schemas.microsoft.com/office/drawing/2014/main" id="{D8CC7F81-3932-1E4C-61BD-299C53744255}"/>
              </a:ext>
            </a:extLst>
          </p:cNvPr>
          <p:cNvPicPr>
            <a:picLocks noChangeAspect="1"/>
          </p:cNvPicPr>
          <p:nvPr/>
        </p:nvPicPr>
        <p:blipFill>
          <a:blip r:embed="rId2"/>
          <a:stretch>
            <a:fillRect/>
          </a:stretch>
        </p:blipFill>
        <p:spPr>
          <a:xfrm>
            <a:off x="6602818" y="1965123"/>
            <a:ext cx="5260609" cy="4537275"/>
          </a:xfrm>
          <a:prstGeom prst="rect">
            <a:avLst/>
          </a:prstGeom>
        </p:spPr>
      </p:pic>
    </p:spTree>
    <p:extLst>
      <p:ext uri="{BB962C8B-B14F-4D97-AF65-F5344CB8AC3E}">
        <p14:creationId xmlns:p14="http://schemas.microsoft.com/office/powerpoint/2010/main" val="262489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163551" y="189173"/>
            <a:ext cx="11864898" cy="12492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8295" algn="ctr">
              <a:lnSpc>
                <a:spcPct val="100000"/>
              </a:lnSpc>
              <a:spcBef>
                <a:spcPts val="0"/>
              </a:spcBef>
            </a:pPr>
            <a:r>
              <a:rPr lang="fr-FR" sz="32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Chapitre 3.4 : </a:t>
            </a:r>
          </a:p>
          <a:p>
            <a:pPr marL="328295" algn="ctr">
              <a:lnSpc>
                <a:spcPct val="100000"/>
              </a:lnSpc>
              <a:spcBef>
                <a:spcPts val="0"/>
              </a:spcBef>
            </a:pPr>
            <a:r>
              <a:rPr lang="fr-FR" sz="40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Priorisation des axes stratégiques de développement</a:t>
            </a: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351794" y="1965124"/>
            <a:ext cx="6665455" cy="4537276"/>
          </a:xfrm>
          <a:prstGeom prst="rect">
            <a:avLst/>
          </a:prstGeom>
          <a:solidFill>
            <a:schemeClr val="accent2">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FR"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Avant la priorisation, il nous faut identifier les axes de développement de notre association. Il s’agit d’abord de proposer les objectifs visant à :</a:t>
            </a:r>
          </a:p>
          <a:p>
            <a:pPr lvl="1">
              <a:lnSpc>
                <a:spcPct val="100000"/>
              </a:lnSpc>
              <a:spcBef>
                <a:spcPts val="0"/>
              </a:spcBef>
            </a:pPr>
            <a:r>
              <a:rPr lang="fr-FR"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Capitaliser les forces et les maintenir </a:t>
            </a:r>
          </a:p>
          <a:p>
            <a:pPr lvl="1">
              <a:lnSpc>
                <a:spcPct val="100000"/>
              </a:lnSpc>
              <a:spcBef>
                <a:spcPts val="0"/>
              </a:spcBef>
            </a:pPr>
            <a:r>
              <a:rPr lang="fr-FR"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Corriger les faiblesses et les supprimer ou les minimiser</a:t>
            </a:r>
          </a:p>
          <a:p>
            <a:pPr lvl="1">
              <a:lnSpc>
                <a:spcPct val="100000"/>
              </a:lnSpc>
              <a:spcBef>
                <a:spcPts val="0"/>
              </a:spcBef>
            </a:pPr>
            <a:r>
              <a:rPr lang="fr-FR"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Saisir les opportunités identifiées</a:t>
            </a:r>
          </a:p>
          <a:p>
            <a:pPr lvl="1">
              <a:lnSpc>
                <a:spcPct val="100000"/>
              </a:lnSpc>
              <a:spcBef>
                <a:spcPts val="0"/>
              </a:spcBef>
            </a:pPr>
            <a:r>
              <a:rPr lang="fr-FR"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Anticiper les menaces ou défis identifiées</a:t>
            </a:r>
          </a:p>
          <a:p>
            <a:pPr>
              <a:lnSpc>
                <a:spcPct val="100000"/>
              </a:lnSpc>
              <a:spcBef>
                <a:spcPts val="0"/>
              </a:spcBef>
            </a:pPr>
            <a:r>
              <a:rPr lang="fr-FR"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Le résultat de cette réflexion doit permettre de formuler des pistes ou axes de développement </a:t>
            </a:r>
          </a:p>
          <a:p>
            <a:pPr>
              <a:lnSpc>
                <a:spcPct val="100000"/>
              </a:lnSpc>
              <a:spcBef>
                <a:spcPts val="0"/>
              </a:spcBef>
            </a:pPr>
            <a:r>
              <a:rPr lang="fr-FR" sz="24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Ensuite, il faudra en retenir les 2 ou 3 axes prioritaires en supprimant ou en fusionnant certains</a:t>
            </a:r>
          </a:p>
        </p:txBody>
      </p:sp>
      <p:pic>
        <p:nvPicPr>
          <p:cNvPr id="2" name="Image 1">
            <a:extLst>
              <a:ext uri="{FF2B5EF4-FFF2-40B4-BE49-F238E27FC236}">
                <a16:creationId xmlns:a16="http://schemas.microsoft.com/office/drawing/2014/main" id="{BBF2E03B-0A07-B643-5C41-72D7B3FEDDE0}"/>
              </a:ext>
            </a:extLst>
          </p:cNvPr>
          <p:cNvPicPr>
            <a:picLocks noChangeAspect="1"/>
          </p:cNvPicPr>
          <p:nvPr/>
        </p:nvPicPr>
        <p:blipFill rotWithShape="1">
          <a:blip r:embed="rId2">
            <a:duotone>
              <a:schemeClr val="accent2">
                <a:shade val="45000"/>
                <a:satMod val="135000"/>
              </a:schemeClr>
              <a:prstClr val="white"/>
            </a:duotone>
          </a:blip>
          <a:srcRect l="11072" r="17737"/>
          <a:stretch/>
        </p:blipFill>
        <p:spPr>
          <a:xfrm>
            <a:off x="7017249" y="1965124"/>
            <a:ext cx="4749210" cy="4537276"/>
          </a:xfrm>
          <a:prstGeom prst="rect">
            <a:avLst/>
          </a:prstGeom>
        </p:spPr>
      </p:pic>
    </p:spTree>
    <p:extLst>
      <p:ext uri="{BB962C8B-B14F-4D97-AF65-F5344CB8AC3E}">
        <p14:creationId xmlns:p14="http://schemas.microsoft.com/office/powerpoint/2010/main" val="137389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4F7A6E8-D5F1-4A9C-1D8D-BD12F0B893E5}"/>
              </a:ext>
            </a:extLst>
          </p:cNvPr>
          <p:cNvSpPr txBox="1">
            <a:spLocks/>
          </p:cNvSpPr>
          <p:nvPr/>
        </p:nvSpPr>
        <p:spPr>
          <a:xfrm>
            <a:off x="167268" y="106980"/>
            <a:ext cx="11864898" cy="14217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8295" algn="ctr">
              <a:lnSpc>
                <a:spcPct val="100000"/>
              </a:lnSpc>
              <a:spcBef>
                <a:spcPts val="0"/>
              </a:spcBef>
            </a:pPr>
            <a:r>
              <a:rPr lang="fr-FR" sz="32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Chapitre 3.5 : </a:t>
            </a:r>
          </a:p>
          <a:p>
            <a:pPr marL="328295" algn="ctr">
              <a:lnSpc>
                <a:spcPct val="100000"/>
              </a:lnSpc>
              <a:spcBef>
                <a:spcPts val="0"/>
              </a:spcBef>
            </a:pPr>
            <a:r>
              <a:rPr lang="fr-FR" sz="6000" b="1"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Elaboration du cadre logique du PS</a:t>
            </a:r>
          </a:p>
        </p:txBody>
      </p:sp>
      <p:sp>
        <p:nvSpPr>
          <p:cNvPr id="5" name="Espace réservé du contenu 2">
            <a:extLst>
              <a:ext uri="{FF2B5EF4-FFF2-40B4-BE49-F238E27FC236}">
                <a16:creationId xmlns:a16="http://schemas.microsoft.com/office/drawing/2014/main" id="{7BC5BB4A-C7E8-FBBF-41AC-E07D84A15A0B}"/>
              </a:ext>
            </a:extLst>
          </p:cNvPr>
          <p:cNvSpPr txBox="1">
            <a:spLocks/>
          </p:cNvSpPr>
          <p:nvPr/>
        </p:nvSpPr>
        <p:spPr>
          <a:xfrm>
            <a:off x="276447" y="1807535"/>
            <a:ext cx="5901069" cy="4694865"/>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fr-FR" sz="2400" kern="100" dirty="0">
                <a:latin typeface="Arial Narrow" panose="020B0606020202030204" pitchFamily="34" charset="0"/>
                <a:ea typeface="Calibri" panose="020F0502020204030204" pitchFamily="34" charset="0"/>
                <a:cs typeface="Times New Roman" panose="02020603050405020304" pitchFamily="18" charset="0"/>
              </a:rPr>
              <a:t>Le cadre logique qui est le format de présentation du plan stratégique (Détaillé) sera élaboré quand toutes les composantes seront prêts. Il s’agit de :</a:t>
            </a:r>
          </a:p>
          <a:p>
            <a:pPr lvl="1">
              <a:lnSpc>
                <a:spcPct val="100000"/>
              </a:lnSpc>
              <a:spcBef>
                <a:spcPts val="0"/>
              </a:spcBef>
            </a:pPr>
            <a:r>
              <a:rPr lang="fr-FR" kern="100" dirty="0">
                <a:latin typeface="Arial Narrow" panose="020B0606020202030204" pitchFamily="34" charset="0"/>
                <a:ea typeface="Calibri" panose="020F0502020204030204" pitchFamily="34" charset="0"/>
                <a:cs typeface="Times New Roman" panose="02020603050405020304" pitchFamily="18" charset="0"/>
              </a:rPr>
              <a:t>Vision, mission, but, </a:t>
            </a:r>
          </a:p>
          <a:p>
            <a:pPr lvl="1">
              <a:lnSpc>
                <a:spcPct val="100000"/>
              </a:lnSpc>
              <a:spcBef>
                <a:spcPts val="0"/>
              </a:spcBef>
            </a:pPr>
            <a:r>
              <a:rPr lang="fr-FR" kern="100" dirty="0">
                <a:latin typeface="Arial Narrow" panose="020B0606020202030204" pitchFamily="34" charset="0"/>
                <a:ea typeface="Calibri" panose="020F0502020204030204" pitchFamily="34" charset="0"/>
                <a:cs typeface="Times New Roman" panose="02020603050405020304" pitchFamily="18" charset="0"/>
              </a:rPr>
              <a:t>Axes stratégiques avec les objectifs associés</a:t>
            </a:r>
          </a:p>
          <a:p>
            <a:pPr lvl="1">
              <a:lnSpc>
                <a:spcPct val="100000"/>
              </a:lnSpc>
              <a:spcBef>
                <a:spcPts val="0"/>
              </a:spcBef>
            </a:pPr>
            <a:r>
              <a:rPr lang="fr-FR" kern="100" dirty="0">
                <a:latin typeface="Arial Narrow" panose="020B0606020202030204" pitchFamily="34" charset="0"/>
                <a:ea typeface="Calibri" panose="020F0502020204030204" pitchFamily="34" charset="0"/>
                <a:cs typeface="Times New Roman" panose="02020603050405020304" pitchFamily="18" charset="0"/>
              </a:rPr>
              <a:t>Pour chaque objectifs, les activités nécessaires pour les atteindre</a:t>
            </a:r>
          </a:p>
          <a:p>
            <a:pPr>
              <a:lnSpc>
                <a:spcPct val="100000"/>
              </a:lnSpc>
              <a:spcBef>
                <a:spcPts val="0"/>
              </a:spcBef>
            </a:pPr>
            <a:r>
              <a:rPr lang="fr-FR" sz="2400" kern="100" dirty="0">
                <a:latin typeface="Arial Narrow" panose="020B0606020202030204" pitchFamily="34" charset="0"/>
                <a:ea typeface="Calibri" panose="020F0502020204030204" pitchFamily="34" charset="0"/>
                <a:cs typeface="Times New Roman" panose="02020603050405020304" pitchFamily="18" charset="0"/>
              </a:rPr>
              <a:t>Ensuite, il sera nécessaire d’identifier pour chaque activité, les responsables de la mise en œuvre, la période et/ ou l’échéance, les ressources et types d’assistance nécessaires </a:t>
            </a:r>
          </a:p>
        </p:txBody>
      </p:sp>
      <p:pic>
        <p:nvPicPr>
          <p:cNvPr id="3" name="Image 2">
            <a:extLst>
              <a:ext uri="{FF2B5EF4-FFF2-40B4-BE49-F238E27FC236}">
                <a16:creationId xmlns:a16="http://schemas.microsoft.com/office/drawing/2014/main" id="{5AFF63AC-4A1D-5BE5-BC55-0AE4A474C027}"/>
              </a:ext>
            </a:extLst>
          </p:cNvPr>
          <p:cNvPicPr>
            <a:picLocks noChangeAspect="1"/>
          </p:cNvPicPr>
          <p:nvPr/>
        </p:nvPicPr>
        <p:blipFill>
          <a:blip r:embed="rId2"/>
          <a:stretch>
            <a:fillRect/>
          </a:stretch>
        </p:blipFill>
        <p:spPr>
          <a:xfrm>
            <a:off x="6177516" y="1807535"/>
            <a:ext cx="5854649" cy="4694865"/>
          </a:xfrm>
          <a:prstGeom prst="rect">
            <a:avLst/>
          </a:prstGeom>
        </p:spPr>
      </p:pic>
    </p:spTree>
    <p:extLst>
      <p:ext uri="{BB962C8B-B14F-4D97-AF65-F5344CB8AC3E}">
        <p14:creationId xmlns:p14="http://schemas.microsoft.com/office/powerpoint/2010/main" val="328573279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1076</Words>
  <Application>Microsoft Office PowerPoint</Application>
  <PresentationFormat>Grand écran</PresentationFormat>
  <Paragraphs>82</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Arial Narrow</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Kofi Kumodzi</dc:creator>
  <cp:lastModifiedBy>Kofi Kumodzi</cp:lastModifiedBy>
  <cp:revision>26</cp:revision>
  <dcterms:modified xsi:type="dcterms:W3CDTF">2024-08-08T15:18:45Z</dcterms:modified>
</cp:coreProperties>
</file>