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sldIdLst>
    <p:sldId id="256" r:id="rId2"/>
    <p:sldId id="270" r:id="rId3"/>
    <p:sldId id="283" r:id="rId4"/>
    <p:sldId id="264" r:id="rId5"/>
    <p:sldId id="273" r:id="rId6"/>
    <p:sldId id="274" r:id="rId7"/>
    <p:sldId id="282" r:id="rId8"/>
    <p:sldId id="276" r:id="rId9"/>
    <p:sldId id="271" r:id="rId10"/>
    <p:sldId id="277" r:id="rId11"/>
    <p:sldId id="278" r:id="rId12"/>
    <p:sldId id="284" r:id="rId13"/>
    <p:sldId id="272" r:id="rId14"/>
    <p:sldId id="279" r:id="rId15"/>
    <p:sldId id="280" r:id="rId16"/>
    <p:sldId id="281" r:id="rId17"/>
  </p:sldIdLst>
  <p:sldSz cx="12192000" cy="6858000"/>
  <p:notesSz cx="6858000" cy="9144000"/>
  <p:defaultTextStyle>
    <a:defPPr lvl="0">
      <a:defRPr lang="fr-FR"/>
    </a:defPPr>
    <a:lvl1pPr marL="0" lvl="0" algn="l" defTabSz="914400" rtl="0" eaLnBrk="1" latinLnBrk="0" hangingPunct="1">
      <a:defRPr sz="1800" kern="1200">
        <a:solidFill>
          <a:schemeClr val="tx1"/>
        </a:solidFill>
        <a:latin typeface="+mn-lt"/>
        <a:ea typeface="+mn-ea"/>
        <a:cs typeface="+mn-cs"/>
      </a:defRPr>
    </a:lvl1pPr>
    <a:lvl2pPr marL="457200" lvl="1" algn="l" defTabSz="914400" rtl="0" eaLnBrk="1" latinLnBrk="0" hangingPunct="1">
      <a:defRPr sz="1800" kern="1200">
        <a:solidFill>
          <a:schemeClr val="tx1"/>
        </a:solidFill>
        <a:latin typeface="+mn-lt"/>
        <a:ea typeface="+mn-ea"/>
        <a:cs typeface="+mn-cs"/>
      </a:defRPr>
    </a:lvl2pPr>
    <a:lvl3pPr marL="914400" lvl="2" algn="l" defTabSz="914400" rtl="0" eaLnBrk="1" latinLnBrk="0" hangingPunct="1">
      <a:defRPr sz="1800" kern="1200">
        <a:solidFill>
          <a:schemeClr val="tx1"/>
        </a:solidFill>
        <a:latin typeface="+mn-lt"/>
        <a:ea typeface="+mn-ea"/>
        <a:cs typeface="+mn-cs"/>
      </a:defRPr>
    </a:lvl3pPr>
    <a:lvl4pPr marL="1371600" lvl="3" algn="l" defTabSz="914400" rtl="0" eaLnBrk="1" latinLnBrk="0" hangingPunct="1">
      <a:defRPr sz="1800" kern="1200">
        <a:solidFill>
          <a:schemeClr val="tx1"/>
        </a:solidFill>
        <a:latin typeface="+mn-lt"/>
        <a:ea typeface="+mn-ea"/>
        <a:cs typeface="+mn-cs"/>
      </a:defRPr>
    </a:lvl4pPr>
    <a:lvl5pPr marL="1828800" lvl="4" algn="l" defTabSz="914400" rtl="0" eaLnBrk="1" latinLnBrk="0" hangingPunct="1">
      <a:defRPr sz="1800" kern="1200">
        <a:solidFill>
          <a:schemeClr val="tx1"/>
        </a:solidFill>
        <a:latin typeface="+mn-lt"/>
        <a:ea typeface="+mn-ea"/>
        <a:cs typeface="+mn-cs"/>
      </a:defRPr>
    </a:lvl5pPr>
    <a:lvl6pPr marL="2286000" lvl="5" algn="l" defTabSz="914400" rtl="0" eaLnBrk="1" latinLnBrk="0" hangingPunct="1">
      <a:defRPr sz="1800" kern="1200">
        <a:solidFill>
          <a:schemeClr val="tx1"/>
        </a:solidFill>
        <a:latin typeface="+mn-lt"/>
        <a:ea typeface="+mn-ea"/>
        <a:cs typeface="+mn-cs"/>
      </a:defRPr>
    </a:lvl6pPr>
    <a:lvl7pPr marL="2743200" lvl="6" algn="l" defTabSz="914400" rtl="0" eaLnBrk="1" latinLnBrk="0" hangingPunct="1">
      <a:defRPr sz="1800" kern="1200">
        <a:solidFill>
          <a:schemeClr val="tx1"/>
        </a:solidFill>
        <a:latin typeface="+mn-lt"/>
        <a:ea typeface="+mn-ea"/>
        <a:cs typeface="+mn-cs"/>
      </a:defRPr>
    </a:lvl7pPr>
    <a:lvl8pPr marL="3200400" lvl="7" algn="l" defTabSz="914400" rtl="0" eaLnBrk="1" latinLnBrk="0" hangingPunct="1">
      <a:defRPr sz="1800" kern="1200">
        <a:solidFill>
          <a:schemeClr val="tx1"/>
        </a:solidFill>
        <a:latin typeface="+mn-lt"/>
        <a:ea typeface="+mn-ea"/>
        <a:cs typeface="+mn-cs"/>
      </a:defRPr>
    </a:lvl8pPr>
    <a:lvl9pPr marL="3657600" lvl="8"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0000FF"/>
    <a:srgbClr val="FF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89" autoAdjust="0"/>
    <p:restoredTop sz="94660"/>
  </p:normalViewPr>
  <p:slideViewPr>
    <p:cSldViewPr snapToGrid="0">
      <p:cViewPr varScale="1">
        <p:scale>
          <a:sx n="49" d="100"/>
          <a:sy n="49" d="100"/>
        </p:scale>
        <p:origin x="72" y="3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pic>
        <p:nvPicPr>
          <p:cNvPr id="7" name="Imag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6035575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Image avec légende">
    <p:spTree>
      <p:nvGrpSpPr>
        <p:cNvPr id="1" name=""/>
        <p:cNvGrpSpPr/>
        <p:nvPr/>
      </p:nvGrpSpPr>
      <p:grpSpPr>
        <a:xfrm>
          <a:off x="0" y="0"/>
          <a:ext cx="0" cy="0"/>
          <a:chOff x="0" y="0"/>
          <a:chExt cx="0" cy="0"/>
        </a:xfrm>
      </p:grpSpPr>
      <p:pic>
        <p:nvPicPr>
          <p:cNvPr id="2" name="Imag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9524583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Image avec légende">
    <p:spTree>
      <p:nvGrpSpPr>
        <p:cNvPr id="1" name=""/>
        <p:cNvGrpSpPr/>
        <p:nvPr/>
      </p:nvGrpSpPr>
      <p:grpSpPr>
        <a:xfrm>
          <a:off x="0" y="0"/>
          <a:ext cx="0" cy="0"/>
          <a:chOff x="0" y="0"/>
          <a:chExt cx="0" cy="0"/>
        </a:xfrm>
      </p:grpSpPr>
      <p:pic>
        <p:nvPicPr>
          <p:cNvPr id="2" name="Imag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1399515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Image avec légende">
    <p:spTree>
      <p:nvGrpSpPr>
        <p:cNvPr id="1" name=""/>
        <p:cNvGrpSpPr/>
        <p:nvPr/>
      </p:nvGrpSpPr>
      <p:grpSpPr>
        <a:xfrm>
          <a:off x="0" y="0"/>
          <a:ext cx="0" cy="0"/>
          <a:chOff x="0" y="0"/>
          <a:chExt cx="0" cy="0"/>
        </a:xfrm>
      </p:grpSpPr>
      <p:pic>
        <p:nvPicPr>
          <p:cNvPr id="2" name="Imag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9731342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pic>
        <p:nvPicPr>
          <p:cNvPr id="7" name="Imag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8687832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re de section">
    <p:spTree>
      <p:nvGrpSpPr>
        <p:cNvPr id="1" name=""/>
        <p:cNvGrpSpPr/>
        <p:nvPr/>
      </p:nvGrpSpPr>
      <p:grpSpPr>
        <a:xfrm>
          <a:off x="0" y="0"/>
          <a:ext cx="0" cy="0"/>
          <a:chOff x="0" y="0"/>
          <a:chExt cx="0" cy="0"/>
        </a:xfrm>
      </p:grpSpPr>
      <p:pic>
        <p:nvPicPr>
          <p:cNvPr id="7" name="Imag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0838009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eux contenus">
    <p:spTree>
      <p:nvGrpSpPr>
        <p:cNvPr id="1" name=""/>
        <p:cNvGrpSpPr/>
        <p:nvPr/>
      </p:nvGrpSpPr>
      <p:grpSpPr>
        <a:xfrm>
          <a:off x="0" y="0"/>
          <a:ext cx="0" cy="0"/>
          <a:chOff x="0" y="0"/>
          <a:chExt cx="0" cy="0"/>
        </a:xfrm>
      </p:grpSpPr>
      <p:pic>
        <p:nvPicPr>
          <p:cNvPr id="8" name="Imag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4781911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aison">
    <p:spTree>
      <p:nvGrpSpPr>
        <p:cNvPr id="1" name=""/>
        <p:cNvGrpSpPr/>
        <p:nvPr/>
      </p:nvGrpSpPr>
      <p:grpSpPr>
        <a:xfrm>
          <a:off x="0" y="0"/>
          <a:ext cx="0" cy="0"/>
          <a:chOff x="0" y="0"/>
          <a:chExt cx="0" cy="0"/>
        </a:xfrm>
      </p:grpSpPr>
      <p:pic>
        <p:nvPicPr>
          <p:cNvPr id="10" name="Imag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3969190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re seul">
    <p:spTree>
      <p:nvGrpSpPr>
        <p:cNvPr id="1" name=""/>
        <p:cNvGrpSpPr/>
        <p:nvPr/>
      </p:nvGrpSpPr>
      <p:grpSpPr>
        <a:xfrm>
          <a:off x="0" y="0"/>
          <a:ext cx="0" cy="0"/>
          <a:chOff x="0" y="0"/>
          <a:chExt cx="0" cy="0"/>
        </a:xfrm>
      </p:grpSpPr>
      <p:pic>
        <p:nvPicPr>
          <p:cNvPr id="6" name="Imag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3604950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pic>
        <p:nvPicPr>
          <p:cNvPr id="5" name="Imag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2410604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u avec légende">
    <p:spTree>
      <p:nvGrpSpPr>
        <p:cNvPr id="1" name=""/>
        <p:cNvGrpSpPr/>
        <p:nvPr/>
      </p:nvGrpSpPr>
      <p:grpSpPr>
        <a:xfrm>
          <a:off x="0" y="0"/>
          <a:ext cx="0" cy="0"/>
          <a:chOff x="0" y="0"/>
          <a:chExt cx="0" cy="0"/>
        </a:xfrm>
      </p:grpSpPr>
      <p:pic>
        <p:nvPicPr>
          <p:cNvPr id="8" name="Imag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8636440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mage avec légende">
    <p:spTree>
      <p:nvGrpSpPr>
        <p:cNvPr id="1" name=""/>
        <p:cNvGrpSpPr/>
        <p:nvPr/>
      </p:nvGrpSpPr>
      <p:grpSpPr>
        <a:xfrm>
          <a:off x="0" y="0"/>
          <a:ext cx="0" cy="0"/>
          <a:chOff x="0" y="0"/>
          <a:chExt cx="0" cy="0"/>
        </a:xfrm>
      </p:grpSpPr>
      <p:pic>
        <p:nvPicPr>
          <p:cNvPr id="8" name="Imag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8742569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63336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p:cNvSpPr txBox="1">
            <a:spLocks/>
          </p:cNvSpPr>
          <p:nvPr/>
        </p:nvSpPr>
        <p:spPr>
          <a:xfrm>
            <a:off x="2402541" y="2095033"/>
            <a:ext cx="8408894" cy="23876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fr-FR"/>
          </a:p>
        </p:txBody>
      </p:sp>
      <p:sp>
        <p:nvSpPr>
          <p:cNvPr id="7" name="ZoneTexte 6"/>
          <p:cNvSpPr txBox="1"/>
          <p:nvPr/>
        </p:nvSpPr>
        <p:spPr>
          <a:xfrm>
            <a:off x="2865043" y="502464"/>
            <a:ext cx="5820937" cy="707886"/>
          </a:xfrm>
          <a:prstGeom prst="rect">
            <a:avLst/>
          </a:prstGeom>
          <a:noFill/>
        </p:spPr>
        <p:txBody>
          <a:bodyPr wrap="square" rtlCol="0">
            <a:spAutoFit/>
          </a:bodyPr>
          <a:lstStyle/>
          <a:p>
            <a:pPr algn="ctr"/>
            <a:r>
              <a:rPr lang="en-US" sz="2000" b="1" kern="0" dirty="0">
                <a:solidFill>
                  <a:srgbClr val="000000"/>
                </a:solidFill>
                <a:latin typeface="Arial Narrow" panose="020B0606020202030204" pitchFamily="34" charset="0"/>
                <a:ea typeface="Times New Roman" panose="02020603050405020304" pitchFamily="18" charset="0"/>
                <a:cs typeface="Calibri" panose="020F0502020204030204" pitchFamily="34" charset="0"/>
              </a:rPr>
              <a:t>Organizational Development in the Context of an International Civil Society Organization (ICSO)</a:t>
            </a:r>
            <a:endParaRPr lang="fr-FR" sz="2000" dirty="0">
              <a:latin typeface="+mj-lt"/>
            </a:endParaRPr>
          </a:p>
        </p:txBody>
      </p:sp>
      <p:sp>
        <p:nvSpPr>
          <p:cNvPr id="2" name="ZoneTexte 1">
            <a:extLst>
              <a:ext uri="{FF2B5EF4-FFF2-40B4-BE49-F238E27FC236}">
                <a16:creationId xmlns:a16="http://schemas.microsoft.com/office/drawing/2014/main" id="{07D2F201-E09A-CAC6-F24B-C3B4D24D1056}"/>
              </a:ext>
            </a:extLst>
          </p:cNvPr>
          <p:cNvSpPr txBox="1"/>
          <p:nvPr/>
        </p:nvSpPr>
        <p:spPr>
          <a:xfrm>
            <a:off x="1668802" y="2225314"/>
            <a:ext cx="8854396" cy="862352"/>
          </a:xfrm>
          <a:prstGeom prst="rect">
            <a:avLst/>
          </a:prstGeom>
          <a:noFill/>
        </p:spPr>
        <p:txBody>
          <a:bodyPr wrap="square" rtlCol="0">
            <a:spAutoFit/>
          </a:bodyPr>
          <a:lstStyle/>
          <a:p>
            <a:pPr algn="ctr">
              <a:lnSpc>
                <a:spcPct val="107000"/>
              </a:lnSpc>
              <a:spcAft>
                <a:spcPts val="800"/>
              </a:spcAft>
            </a:pPr>
            <a:r>
              <a:rPr lang="en-US" sz="2400" b="1" kern="0" dirty="0">
                <a:solidFill>
                  <a:srgbClr val="000000"/>
                </a:solidFill>
                <a:latin typeface="Arial Narrow" panose="020B0606020202030204" pitchFamily="34" charset="0"/>
                <a:ea typeface="Times New Roman" panose="02020603050405020304" pitchFamily="18" charset="0"/>
                <a:cs typeface="Calibri" panose="020F0502020204030204" pitchFamily="34" charset="0"/>
              </a:rPr>
              <a:t>Training of Heads of FOASPS Member Organizations in Association Management and Organizational Development (OD)</a:t>
            </a:r>
            <a:endParaRPr lang="fr-FR" sz="24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ZoneTexte 2">
            <a:extLst>
              <a:ext uri="{FF2B5EF4-FFF2-40B4-BE49-F238E27FC236}">
                <a16:creationId xmlns:a16="http://schemas.microsoft.com/office/drawing/2014/main" id="{EBA872D3-4E45-1897-31F0-4FDE7FBBE503}"/>
              </a:ext>
            </a:extLst>
          </p:cNvPr>
          <p:cNvSpPr txBox="1"/>
          <p:nvPr/>
        </p:nvSpPr>
        <p:spPr>
          <a:xfrm>
            <a:off x="0" y="3426880"/>
            <a:ext cx="12192000" cy="1754326"/>
          </a:xfrm>
          <a:prstGeom prst="rect">
            <a:avLst/>
          </a:prstGeom>
          <a:solidFill>
            <a:schemeClr val="accent4">
              <a:lumMod val="60000"/>
              <a:lumOff val="40000"/>
            </a:schemeClr>
          </a:solidFill>
        </p:spPr>
        <p:txBody>
          <a:bodyPr wrap="square" rtlCol="0">
            <a:spAutoFit/>
          </a:bodyPr>
          <a:lstStyle/>
          <a:p>
            <a:pPr algn="ctr"/>
            <a:r>
              <a:rPr lang="fr-FR" sz="3200" b="1" dirty="0">
                <a:latin typeface="Arial Narrow" panose="020B0606020202030204" pitchFamily="34" charset="0"/>
              </a:rPr>
              <a:t>Module 4 : </a:t>
            </a:r>
          </a:p>
          <a:p>
            <a:pPr algn="ctr"/>
            <a:r>
              <a:rPr lang="en-US" sz="4400" b="1" dirty="0">
                <a:latin typeface="Arial Narrow" panose="020B0606020202030204" pitchFamily="34" charset="0"/>
              </a:rPr>
              <a:t>Resource mobilization strategy</a:t>
            </a:r>
          </a:p>
          <a:p>
            <a:pPr algn="ctr"/>
            <a:r>
              <a:rPr lang="fr-FR" sz="3200" b="1" dirty="0">
                <a:latin typeface="Arial Narrow" panose="020B0606020202030204" pitchFamily="34" charset="0"/>
              </a:rPr>
              <a:t>(Webinar 4)</a:t>
            </a:r>
          </a:p>
        </p:txBody>
      </p:sp>
    </p:spTree>
    <p:extLst>
      <p:ext uri="{BB962C8B-B14F-4D97-AF65-F5344CB8AC3E}">
        <p14:creationId xmlns:p14="http://schemas.microsoft.com/office/powerpoint/2010/main" val="24666309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94F7A6E8-D5F1-4A9C-1D8D-BD12F0B893E5}"/>
              </a:ext>
            </a:extLst>
          </p:cNvPr>
          <p:cNvSpPr txBox="1">
            <a:spLocks/>
          </p:cNvSpPr>
          <p:nvPr/>
        </p:nvSpPr>
        <p:spPr>
          <a:xfrm>
            <a:off x="167268" y="57152"/>
            <a:ext cx="11864898" cy="152876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28295" algn="ctr">
              <a:lnSpc>
                <a:spcPct val="100000"/>
              </a:lnSpc>
              <a:spcBef>
                <a:spcPts val="0"/>
              </a:spcBef>
            </a:pPr>
            <a:r>
              <a:rPr lang="fr-FR" sz="2400" b="1" kern="100" dirty="0" err="1">
                <a:solidFill>
                  <a:schemeClr val="bg1"/>
                </a:solidFill>
                <a:latin typeface="Arial Narrow" panose="020B0606020202030204" pitchFamily="34" charset="0"/>
                <a:ea typeface="Calibri" panose="020F0502020204030204" pitchFamily="34" charset="0"/>
                <a:cs typeface="Times New Roman" panose="02020603050405020304" pitchFamily="18" charset="0"/>
              </a:rPr>
              <a:t>Chapter</a:t>
            </a:r>
            <a:r>
              <a:rPr lang="fr-FR" sz="24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 4.2:</a:t>
            </a:r>
          </a:p>
          <a:p>
            <a:pPr marL="328295" algn="ctr">
              <a:lnSpc>
                <a:spcPct val="100000"/>
              </a:lnSpc>
              <a:spcBef>
                <a:spcPts val="0"/>
              </a:spcBef>
            </a:pPr>
            <a:r>
              <a:rPr lang="en-US" sz="36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External sources of funding 
to support the association's activities (2/3)</a:t>
            </a:r>
            <a:endParaRPr lang="fr-FR" sz="32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endParaRPr>
          </a:p>
        </p:txBody>
      </p:sp>
      <p:sp>
        <p:nvSpPr>
          <p:cNvPr id="5" name="Espace réservé du contenu 2">
            <a:extLst>
              <a:ext uri="{FF2B5EF4-FFF2-40B4-BE49-F238E27FC236}">
                <a16:creationId xmlns:a16="http://schemas.microsoft.com/office/drawing/2014/main" id="{7BC5BB4A-C7E8-FBBF-41AC-E07D84A15A0B}"/>
              </a:ext>
            </a:extLst>
          </p:cNvPr>
          <p:cNvSpPr txBox="1">
            <a:spLocks/>
          </p:cNvSpPr>
          <p:nvPr/>
        </p:nvSpPr>
        <p:spPr>
          <a:xfrm>
            <a:off x="351794" y="1715784"/>
            <a:ext cx="6963406" cy="4921322"/>
          </a:xfrm>
          <a:prstGeom prst="rect">
            <a:avLst/>
          </a:prstGeom>
          <a:no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lvl="1">
              <a:lnSpc>
                <a:spcPct val="100000"/>
              </a:lnSpc>
              <a:spcBef>
                <a:spcPts val="0"/>
              </a:spcBef>
            </a:pPr>
            <a:r>
              <a:rPr lang="en-US" sz="2200" b="1" kern="100" dirty="0">
                <a:latin typeface="Arial Narrow" panose="020B0606020202030204" pitchFamily="34" charset="0"/>
                <a:ea typeface="Calibri" panose="020F0502020204030204" pitchFamily="34" charset="0"/>
                <a:cs typeface="Times New Roman" panose="02020603050405020304" pitchFamily="18" charset="0"/>
              </a:rPr>
              <a:t>The State and/or the ministry responsible for the association</a:t>
            </a:r>
            <a:endParaRPr lang="fr-FR" sz="2200" b="1" kern="100" dirty="0">
              <a:latin typeface="Arial Narrow" panose="020B0606020202030204" pitchFamily="34" charset="0"/>
              <a:ea typeface="Calibri" panose="020F0502020204030204" pitchFamily="34" charset="0"/>
              <a:cs typeface="Times New Roman" panose="02020603050405020304" pitchFamily="18" charset="0"/>
            </a:endParaRPr>
          </a:p>
          <a:p>
            <a:pPr lvl="1">
              <a:lnSpc>
                <a:spcPct val="100000"/>
              </a:lnSpc>
              <a:spcBef>
                <a:spcPts val="0"/>
              </a:spcBef>
            </a:pPr>
            <a:r>
              <a:rPr lang="en-US" sz="2200" kern="100" dirty="0">
                <a:latin typeface="Arial Narrow" panose="020B0606020202030204" pitchFamily="34" charset="0"/>
                <a:ea typeface="Calibri" panose="020F0502020204030204" pitchFamily="34" charset="0"/>
                <a:cs typeface="Times New Roman" panose="02020603050405020304" pitchFamily="18" charset="0"/>
              </a:rPr>
              <a:t>Supervisory Ministry (Health), Ministry of Finance, Ministry of Cooperation
This is an extremely rare source, but when the government recognizes the contribution of the association to its efforts, it can facilitate access to resources</a:t>
            </a:r>
            <a:endParaRPr lang="fr-FR" sz="2200" kern="100" dirty="0">
              <a:latin typeface="Arial Narrow" panose="020B0606020202030204" pitchFamily="34" charset="0"/>
              <a:ea typeface="Calibri" panose="020F0502020204030204" pitchFamily="34" charset="0"/>
              <a:cs typeface="Times New Roman" panose="02020603050405020304" pitchFamily="18" charset="0"/>
            </a:endParaRPr>
          </a:p>
          <a:p>
            <a:pPr>
              <a:lnSpc>
                <a:spcPct val="100000"/>
              </a:lnSpc>
              <a:spcBef>
                <a:spcPts val="0"/>
              </a:spcBef>
            </a:pPr>
            <a:r>
              <a:rPr lang="en-US" sz="2200" b="1" kern="100" dirty="0">
                <a:latin typeface="Arial Narrow" panose="020B0606020202030204" pitchFamily="34" charset="0"/>
                <a:ea typeface="Calibri" panose="020F0502020204030204" pitchFamily="34" charset="0"/>
                <a:cs typeface="Times New Roman" panose="02020603050405020304" pitchFamily="18" charset="0"/>
              </a:rPr>
              <a:t>State structures of bilateral cooperation</a:t>
            </a:r>
            <a:endParaRPr lang="fr-FR" sz="2200" b="1" kern="100" dirty="0">
              <a:latin typeface="Arial Narrow" panose="020B0606020202030204" pitchFamily="34" charset="0"/>
              <a:ea typeface="Calibri" panose="020F0502020204030204" pitchFamily="34" charset="0"/>
              <a:cs typeface="Times New Roman" panose="02020603050405020304" pitchFamily="18" charset="0"/>
            </a:endParaRPr>
          </a:p>
          <a:p>
            <a:pPr lvl="1">
              <a:lnSpc>
                <a:spcPct val="100000"/>
              </a:lnSpc>
              <a:spcBef>
                <a:spcPts val="0"/>
              </a:spcBef>
            </a:pPr>
            <a:r>
              <a:rPr lang="en-US" sz="2200" kern="100" dirty="0">
                <a:latin typeface="Arial Narrow" panose="020B0606020202030204" pitchFamily="34" charset="0"/>
                <a:ea typeface="Calibri" panose="020F0502020204030204" pitchFamily="34" charset="0"/>
                <a:cs typeface="Times New Roman" panose="02020603050405020304" pitchFamily="18" charset="0"/>
              </a:rPr>
              <a:t>USAID, German Cooperation (</a:t>
            </a:r>
            <a:r>
              <a:rPr lang="en-US" sz="2200" kern="100" dirty="0" err="1">
                <a:latin typeface="Arial Narrow" panose="020B0606020202030204" pitchFamily="34" charset="0"/>
                <a:ea typeface="Calibri" panose="020F0502020204030204" pitchFamily="34" charset="0"/>
                <a:cs typeface="Times New Roman" panose="02020603050405020304" pitchFamily="18" charset="0"/>
              </a:rPr>
              <a:t>KfW</a:t>
            </a:r>
            <a:r>
              <a:rPr lang="en-US" sz="2200" kern="100" dirty="0">
                <a:latin typeface="Arial Narrow" panose="020B0606020202030204" pitchFamily="34" charset="0"/>
                <a:ea typeface="Calibri" panose="020F0502020204030204" pitchFamily="34" charset="0"/>
                <a:cs typeface="Times New Roman" panose="02020603050405020304" pitchFamily="18" charset="0"/>
              </a:rPr>
              <a:t>), French Cooperation (AFD), Switzerland Cooperation, Japan Cooperation (JICA)
The modus operandi of bilateral cooperation structures may have a preference for the financing of states, or private structures, or both
Often launch of calls for proposals/projects</a:t>
            </a:r>
            <a:endParaRPr lang="fr-FR" sz="2200" kern="100" dirty="0">
              <a:latin typeface="Arial Narrow" panose="020B0606020202030204" pitchFamily="34" charset="0"/>
              <a:ea typeface="Calibri" panose="020F0502020204030204" pitchFamily="34" charset="0"/>
              <a:cs typeface="Times New Roman" panose="02020603050405020304" pitchFamily="18" charset="0"/>
            </a:endParaRPr>
          </a:p>
        </p:txBody>
      </p:sp>
      <p:pic>
        <p:nvPicPr>
          <p:cNvPr id="2" name="Image 1">
            <a:extLst>
              <a:ext uri="{FF2B5EF4-FFF2-40B4-BE49-F238E27FC236}">
                <a16:creationId xmlns:a16="http://schemas.microsoft.com/office/drawing/2014/main" id="{E9715321-EE41-458B-A415-8EC90BBF8E74}"/>
              </a:ext>
            </a:extLst>
          </p:cNvPr>
          <p:cNvPicPr>
            <a:picLocks noChangeAspect="1"/>
          </p:cNvPicPr>
          <p:nvPr/>
        </p:nvPicPr>
        <p:blipFill rotWithShape="1">
          <a:blip r:embed="rId2"/>
          <a:srcRect l="16833" r="20917"/>
          <a:stretch/>
        </p:blipFill>
        <p:spPr>
          <a:xfrm>
            <a:off x="7311637" y="2041105"/>
            <a:ext cx="4551057" cy="4106307"/>
          </a:xfrm>
          <a:prstGeom prst="rect">
            <a:avLst/>
          </a:prstGeom>
        </p:spPr>
      </p:pic>
    </p:spTree>
    <p:extLst>
      <p:ext uri="{BB962C8B-B14F-4D97-AF65-F5344CB8AC3E}">
        <p14:creationId xmlns:p14="http://schemas.microsoft.com/office/powerpoint/2010/main" val="38006726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94F7A6E8-D5F1-4A9C-1D8D-BD12F0B893E5}"/>
              </a:ext>
            </a:extLst>
          </p:cNvPr>
          <p:cNvSpPr txBox="1">
            <a:spLocks/>
          </p:cNvSpPr>
          <p:nvPr/>
        </p:nvSpPr>
        <p:spPr>
          <a:xfrm>
            <a:off x="167268" y="85728"/>
            <a:ext cx="11864898" cy="152876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28295" algn="ctr">
              <a:lnSpc>
                <a:spcPct val="100000"/>
              </a:lnSpc>
              <a:spcBef>
                <a:spcPts val="0"/>
              </a:spcBef>
            </a:pPr>
            <a:r>
              <a:rPr lang="fr-FR" sz="2400" b="1" kern="100" dirty="0" err="1">
                <a:solidFill>
                  <a:schemeClr val="bg1"/>
                </a:solidFill>
                <a:latin typeface="Arial Narrow" panose="020B0606020202030204" pitchFamily="34" charset="0"/>
                <a:ea typeface="Calibri" panose="020F0502020204030204" pitchFamily="34" charset="0"/>
                <a:cs typeface="Times New Roman" panose="02020603050405020304" pitchFamily="18" charset="0"/>
              </a:rPr>
              <a:t>Chapter</a:t>
            </a:r>
            <a:r>
              <a:rPr lang="fr-FR" sz="24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 4.2:</a:t>
            </a:r>
          </a:p>
          <a:p>
            <a:pPr marL="328295" algn="ctr">
              <a:lnSpc>
                <a:spcPct val="100000"/>
              </a:lnSpc>
              <a:spcBef>
                <a:spcPts val="0"/>
              </a:spcBef>
            </a:pPr>
            <a:r>
              <a:rPr lang="en-US" sz="36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External sources of funding 
to support the association's activities (3/3)</a:t>
            </a:r>
            <a:endParaRPr lang="fr-FR" sz="32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endParaRPr>
          </a:p>
        </p:txBody>
      </p:sp>
      <p:sp>
        <p:nvSpPr>
          <p:cNvPr id="5" name="Espace réservé du contenu 2">
            <a:extLst>
              <a:ext uri="{FF2B5EF4-FFF2-40B4-BE49-F238E27FC236}">
                <a16:creationId xmlns:a16="http://schemas.microsoft.com/office/drawing/2014/main" id="{7BC5BB4A-C7E8-FBBF-41AC-E07D84A15A0B}"/>
              </a:ext>
            </a:extLst>
          </p:cNvPr>
          <p:cNvSpPr txBox="1">
            <a:spLocks/>
          </p:cNvSpPr>
          <p:nvPr/>
        </p:nvSpPr>
        <p:spPr>
          <a:xfrm>
            <a:off x="465453" y="1715784"/>
            <a:ext cx="7164081" cy="4921322"/>
          </a:xfrm>
          <a:prstGeom prst="rect">
            <a:avLst/>
          </a:prstGeom>
          <a:no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fr-FR" sz="2500" b="1" kern="100" dirty="0" err="1">
                <a:latin typeface="Arial Narrow" panose="020B0606020202030204" pitchFamily="34" charset="0"/>
                <a:ea typeface="Calibri" panose="020F0502020204030204" pitchFamily="34" charset="0"/>
                <a:cs typeface="Times New Roman" panose="02020603050405020304" pitchFamily="18" charset="0"/>
              </a:rPr>
              <a:t>Multilateral</a:t>
            </a:r>
            <a:r>
              <a:rPr lang="fr-FR" sz="2500" b="1" kern="100" dirty="0">
                <a:latin typeface="Arial Narrow" panose="020B0606020202030204" pitchFamily="34" charset="0"/>
                <a:ea typeface="Calibri" panose="020F0502020204030204" pitchFamily="34" charset="0"/>
                <a:cs typeface="Times New Roman" panose="02020603050405020304" pitchFamily="18" charset="0"/>
              </a:rPr>
              <a:t> </a:t>
            </a:r>
            <a:r>
              <a:rPr lang="fr-FR" sz="2500" b="1" kern="100" dirty="0" err="1">
                <a:latin typeface="Arial Narrow" panose="020B0606020202030204" pitchFamily="34" charset="0"/>
                <a:ea typeface="Calibri" panose="020F0502020204030204" pitchFamily="34" charset="0"/>
                <a:cs typeface="Times New Roman" panose="02020603050405020304" pitchFamily="18" charset="0"/>
              </a:rPr>
              <a:t>cooperation</a:t>
            </a:r>
            <a:r>
              <a:rPr lang="fr-FR" sz="2500" b="1" kern="100" dirty="0">
                <a:latin typeface="Arial Narrow" panose="020B0606020202030204" pitchFamily="34" charset="0"/>
                <a:ea typeface="Calibri" panose="020F0502020204030204" pitchFamily="34" charset="0"/>
                <a:cs typeface="Times New Roman" panose="02020603050405020304" pitchFamily="18" charset="0"/>
              </a:rPr>
              <a:t> organisations</a:t>
            </a:r>
          </a:p>
          <a:p>
            <a:pPr lvl="1">
              <a:lnSpc>
                <a:spcPct val="100000"/>
              </a:lnSpc>
              <a:spcBef>
                <a:spcPts val="0"/>
              </a:spcBef>
            </a:pPr>
            <a:r>
              <a:rPr lang="en-US" sz="2500" kern="100" dirty="0">
                <a:latin typeface="Arial Narrow" panose="020B0606020202030204" pitchFamily="34" charset="0"/>
                <a:ea typeface="Calibri" panose="020F0502020204030204" pitchFamily="34" charset="0"/>
                <a:cs typeface="Times New Roman" panose="02020603050405020304" pitchFamily="18" charset="0"/>
              </a:rPr>
              <a:t>European Unions, WAEMU, ECOWAS, African Union, ACP-EU, 
They are mostly focused on funding allocations based on competition among implementing partners
They are increasingly moving towards performance-based financing</a:t>
            </a:r>
            <a:endParaRPr lang="fr-FR" sz="2500" kern="100" dirty="0">
              <a:latin typeface="Arial Narrow" panose="020B0606020202030204" pitchFamily="34" charset="0"/>
              <a:ea typeface="Calibri" panose="020F0502020204030204" pitchFamily="34" charset="0"/>
              <a:cs typeface="Times New Roman" panose="02020603050405020304" pitchFamily="18" charset="0"/>
            </a:endParaRPr>
          </a:p>
          <a:p>
            <a:pPr>
              <a:lnSpc>
                <a:spcPct val="100000"/>
              </a:lnSpc>
              <a:spcBef>
                <a:spcPts val="0"/>
              </a:spcBef>
            </a:pPr>
            <a:r>
              <a:rPr lang="fr-FR" sz="2500" b="1" kern="100" dirty="0" err="1">
                <a:latin typeface="Arial Narrow" panose="020B0606020202030204" pitchFamily="34" charset="0"/>
                <a:ea typeface="Calibri" panose="020F0502020204030204" pitchFamily="34" charset="0"/>
                <a:cs typeface="Times New Roman" panose="02020603050405020304" pitchFamily="18" charset="0"/>
              </a:rPr>
              <a:t>Private</a:t>
            </a:r>
            <a:r>
              <a:rPr lang="fr-FR" sz="2500" b="1" kern="100" dirty="0">
                <a:latin typeface="Arial Narrow" panose="020B0606020202030204" pitchFamily="34" charset="0"/>
                <a:ea typeface="Calibri" panose="020F0502020204030204" pitchFamily="34" charset="0"/>
                <a:cs typeface="Times New Roman" panose="02020603050405020304" pitchFamily="18" charset="0"/>
              </a:rPr>
              <a:t> </a:t>
            </a:r>
            <a:r>
              <a:rPr lang="fr-FR" sz="2500" b="1" kern="100" dirty="0" err="1">
                <a:latin typeface="Arial Narrow" panose="020B0606020202030204" pitchFamily="34" charset="0"/>
                <a:ea typeface="Calibri" panose="020F0502020204030204" pitchFamily="34" charset="0"/>
                <a:cs typeface="Times New Roman" panose="02020603050405020304" pitchFamily="18" charset="0"/>
              </a:rPr>
              <a:t>funding</a:t>
            </a:r>
            <a:r>
              <a:rPr lang="fr-FR" sz="2500" b="1" kern="100" dirty="0">
                <a:latin typeface="Arial Narrow" panose="020B0606020202030204" pitchFamily="34" charset="0"/>
                <a:ea typeface="Calibri" panose="020F0502020204030204" pitchFamily="34" charset="0"/>
                <a:cs typeface="Times New Roman" panose="02020603050405020304" pitchFamily="18" charset="0"/>
              </a:rPr>
              <a:t> structures (</a:t>
            </a:r>
            <a:r>
              <a:rPr lang="fr-FR" sz="2500" b="1" kern="100" dirty="0" err="1">
                <a:latin typeface="Arial Narrow" panose="020B0606020202030204" pitchFamily="34" charset="0"/>
                <a:ea typeface="Calibri" panose="020F0502020204030204" pitchFamily="34" charset="0"/>
                <a:cs typeface="Times New Roman" panose="02020603050405020304" pitchFamily="18" charset="0"/>
              </a:rPr>
              <a:t>Foundations</a:t>
            </a:r>
            <a:r>
              <a:rPr lang="fr-FR" sz="2500" b="1" kern="100" dirty="0">
                <a:latin typeface="Arial Narrow" panose="020B0606020202030204" pitchFamily="34" charset="0"/>
                <a:ea typeface="Calibri" panose="020F0502020204030204" pitchFamily="34" charset="0"/>
                <a:cs typeface="Times New Roman" panose="02020603050405020304" pitchFamily="18" charset="0"/>
              </a:rPr>
              <a:t>)</a:t>
            </a:r>
          </a:p>
          <a:p>
            <a:pPr lvl="1">
              <a:lnSpc>
                <a:spcPct val="100000"/>
              </a:lnSpc>
              <a:spcBef>
                <a:spcPts val="0"/>
              </a:spcBef>
            </a:pPr>
            <a:r>
              <a:rPr lang="en-US" sz="2500" kern="100" dirty="0">
                <a:latin typeface="Arial Narrow" panose="020B0606020202030204" pitchFamily="34" charset="0"/>
                <a:ea typeface="Calibri" panose="020F0502020204030204" pitchFamily="34" charset="0"/>
                <a:cs typeface="Times New Roman" panose="02020603050405020304" pitchFamily="18" charset="0"/>
              </a:rPr>
              <a:t>BMGF, ECOBANK Foundation, Mo Ibrahim Foundation, Chambers of Commerce, Employers, 
They often have freedom of action and are more flexible in their choice of implementation partners</a:t>
            </a:r>
            <a:endParaRPr lang="fr-FR" sz="2500" kern="100" dirty="0">
              <a:latin typeface="Arial Narrow" panose="020B0606020202030204" pitchFamily="34" charset="0"/>
              <a:ea typeface="Calibri" panose="020F0502020204030204" pitchFamily="34" charset="0"/>
              <a:cs typeface="Times New Roman" panose="02020603050405020304" pitchFamily="18" charset="0"/>
            </a:endParaRPr>
          </a:p>
          <a:p>
            <a:pPr>
              <a:lnSpc>
                <a:spcPct val="100000"/>
              </a:lnSpc>
              <a:spcBef>
                <a:spcPts val="0"/>
              </a:spcBef>
            </a:pPr>
            <a:endParaRPr lang="fr-FR" sz="2500" kern="100" dirty="0">
              <a:latin typeface="Arial Narrow" panose="020B0606020202030204" pitchFamily="34" charset="0"/>
              <a:ea typeface="Calibri" panose="020F0502020204030204" pitchFamily="34" charset="0"/>
              <a:cs typeface="Times New Roman" panose="02020603050405020304" pitchFamily="18" charset="0"/>
            </a:endParaRPr>
          </a:p>
        </p:txBody>
      </p:sp>
      <p:pic>
        <p:nvPicPr>
          <p:cNvPr id="3" name="Image 2">
            <a:extLst>
              <a:ext uri="{FF2B5EF4-FFF2-40B4-BE49-F238E27FC236}">
                <a16:creationId xmlns:a16="http://schemas.microsoft.com/office/drawing/2014/main" id="{5C212988-C86C-BA8D-0C13-A3FB1C5C6CAF}"/>
              </a:ext>
            </a:extLst>
          </p:cNvPr>
          <p:cNvPicPr>
            <a:picLocks noChangeAspect="1"/>
          </p:cNvPicPr>
          <p:nvPr/>
        </p:nvPicPr>
        <p:blipFill rotWithShape="1">
          <a:blip r:embed="rId2"/>
          <a:srcRect l="7231" r="9203"/>
          <a:stretch/>
        </p:blipFill>
        <p:spPr>
          <a:xfrm>
            <a:off x="7629534" y="1734403"/>
            <a:ext cx="4097013" cy="4902703"/>
          </a:xfrm>
          <a:prstGeom prst="rect">
            <a:avLst/>
          </a:prstGeom>
        </p:spPr>
      </p:pic>
    </p:spTree>
    <p:extLst>
      <p:ext uri="{BB962C8B-B14F-4D97-AF65-F5344CB8AC3E}">
        <p14:creationId xmlns:p14="http://schemas.microsoft.com/office/powerpoint/2010/main" val="12562719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94F7A6E8-D5F1-4A9C-1D8D-BD12F0B893E5}"/>
              </a:ext>
            </a:extLst>
          </p:cNvPr>
          <p:cNvSpPr txBox="1">
            <a:spLocks/>
          </p:cNvSpPr>
          <p:nvPr/>
        </p:nvSpPr>
        <p:spPr>
          <a:xfrm>
            <a:off x="167268" y="85728"/>
            <a:ext cx="11864898" cy="152876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28295" algn="ctr">
              <a:lnSpc>
                <a:spcPct val="100000"/>
              </a:lnSpc>
              <a:spcBef>
                <a:spcPts val="0"/>
              </a:spcBef>
            </a:pPr>
            <a:r>
              <a:rPr lang="fr-FR" sz="2400" b="1" kern="100" dirty="0" err="1">
                <a:solidFill>
                  <a:schemeClr val="bg1"/>
                </a:solidFill>
                <a:latin typeface="Arial Narrow" panose="020B0606020202030204" pitchFamily="34" charset="0"/>
                <a:ea typeface="Calibri" panose="020F0502020204030204" pitchFamily="34" charset="0"/>
                <a:cs typeface="Times New Roman" panose="02020603050405020304" pitchFamily="18" charset="0"/>
              </a:rPr>
              <a:t>Chapter</a:t>
            </a:r>
            <a:r>
              <a:rPr lang="fr-FR" sz="24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 4.2:</a:t>
            </a:r>
          </a:p>
          <a:p>
            <a:pPr marL="328295" algn="ctr">
              <a:lnSpc>
                <a:spcPct val="100000"/>
              </a:lnSpc>
              <a:spcBef>
                <a:spcPts val="0"/>
              </a:spcBef>
            </a:pPr>
            <a:r>
              <a:rPr lang="en-US" sz="36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External sources of funding 
to support the association's activities (3/3)</a:t>
            </a:r>
            <a:endParaRPr lang="fr-FR" sz="32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endParaRPr>
          </a:p>
        </p:txBody>
      </p:sp>
      <p:sp>
        <p:nvSpPr>
          <p:cNvPr id="5" name="Espace réservé du contenu 2">
            <a:extLst>
              <a:ext uri="{FF2B5EF4-FFF2-40B4-BE49-F238E27FC236}">
                <a16:creationId xmlns:a16="http://schemas.microsoft.com/office/drawing/2014/main" id="{7BC5BB4A-C7E8-FBBF-41AC-E07D84A15A0B}"/>
              </a:ext>
            </a:extLst>
          </p:cNvPr>
          <p:cNvSpPr txBox="1">
            <a:spLocks/>
          </p:cNvSpPr>
          <p:nvPr/>
        </p:nvSpPr>
        <p:spPr>
          <a:xfrm>
            <a:off x="465453" y="1715784"/>
            <a:ext cx="7164081" cy="4921322"/>
          </a:xfrm>
          <a:prstGeom prst="rect">
            <a:avLst/>
          </a:prstGeom>
          <a:no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2500" b="1" kern="100" dirty="0">
                <a:solidFill>
                  <a:srgbClr val="0000CC"/>
                </a:solidFill>
                <a:latin typeface="Arial Narrow" panose="020B0606020202030204" pitchFamily="34" charset="0"/>
                <a:ea typeface="Calibri" panose="020F0502020204030204" pitchFamily="34" charset="0"/>
                <a:cs typeface="Times New Roman" panose="02020603050405020304" pitchFamily="18" charset="0"/>
              </a:rPr>
              <a:t>Some examples from the field</a:t>
            </a:r>
          </a:p>
          <a:p>
            <a:pPr lvl="1">
              <a:lnSpc>
                <a:spcPct val="100000"/>
              </a:lnSpc>
              <a:spcBef>
                <a:spcPts val="0"/>
              </a:spcBef>
            </a:pPr>
            <a:r>
              <a:rPr lang="en-US" sz="2500" kern="100" dirty="0">
                <a:solidFill>
                  <a:srgbClr val="0000CC"/>
                </a:solidFill>
                <a:latin typeface="Arial Narrow" panose="020B0606020202030204" pitchFamily="34" charset="0"/>
                <a:ea typeface="Calibri" panose="020F0502020204030204" pitchFamily="34" charset="0"/>
                <a:cs typeface="Times New Roman" panose="02020603050405020304" pitchFamily="18" charset="0"/>
              </a:rPr>
              <a:t>World Bank Togo in Togo : FOASPS is Registered as a service provider (Vendor) for facilitation of strategic events</a:t>
            </a:r>
          </a:p>
          <a:p>
            <a:pPr lvl="1">
              <a:lnSpc>
                <a:spcPct val="100000"/>
              </a:lnSpc>
              <a:spcBef>
                <a:spcPts val="0"/>
              </a:spcBef>
            </a:pPr>
            <a:r>
              <a:rPr lang="en-US" sz="2500" kern="100" dirty="0">
                <a:solidFill>
                  <a:srgbClr val="0000CC"/>
                </a:solidFill>
                <a:latin typeface="Arial Narrow" panose="020B0606020202030204" pitchFamily="34" charset="0"/>
                <a:ea typeface="Calibri" panose="020F0502020204030204" pitchFamily="34" charset="0"/>
                <a:cs typeface="Times New Roman" panose="02020603050405020304" pitchFamily="18" charset="0"/>
              </a:rPr>
              <a:t>IFC - World Bank in Cote d’Ivoire : PSPSCI is accredited as a service provider for training prospects of funding opportunities of IFC of the World Bank Group</a:t>
            </a:r>
          </a:p>
          <a:p>
            <a:pPr lvl="1">
              <a:lnSpc>
                <a:spcPct val="100000"/>
              </a:lnSpc>
              <a:spcBef>
                <a:spcPts val="0"/>
              </a:spcBef>
            </a:pPr>
            <a:r>
              <a:rPr lang="en-US" sz="2500" kern="100" dirty="0">
                <a:solidFill>
                  <a:srgbClr val="0000CC"/>
                </a:solidFill>
                <a:latin typeface="Arial Narrow" panose="020B0606020202030204" pitchFamily="34" charset="0"/>
                <a:ea typeface="Calibri" panose="020F0502020204030204" pitchFamily="34" charset="0"/>
                <a:cs typeface="Times New Roman" panose="02020603050405020304" pitchFamily="18" charset="0"/>
              </a:rPr>
              <a:t>WAHO : FOASPS joined the partners community ECOWAS and enjoys the opportunity of interacting with other Organizations</a:t>
            </a:r>
          </a:p>
          <a:p>
            <a:pPr lvl="1">
              <a:lnSpc>
                <a:spcPct val="100000"/>
              </a:lnSpc>
              <a:spcBef>
                <a:spcPts val="0"/>
              </a:spcBef>
            </a:pPr>
            <a:r>
              <a:rPr lang="en-US" sz="2500" kern="100" dirty="0">
                <a:solidFill>
                  <a:srgbClr val="0000CC"/>
                </a:solidFill>
                <a:latin typeface="Arial Narrow" panose="020B0606020202030204" pitchFamily="34" charset="0"/>
                <a:ea typeface="Calibri" panose="020F0502020204030204" pitchFamily="34" charset="0"/>
                <a:cs typeface="Times New Roman" panose="02020603050405020304" pitchFamily="18" charset="0"/>
              </a:rPr>
              <a:t>Other examples by participants </a:t>
            </a:r>
            <a:endParaRPr lang="fr-FR" sz="2500" kern="100" dirty="0">
              <a:solidFill>
                <a:srgbClr val="0000CC"/>
              </a:solidFill>
              <a:latin typeface="Arial Narrow" panose="020B0606020202030204" pitchFamily="34" charset="0"/>
              <a:ea typeface="Calibri" panose="020F0502020204030204" pitchFamily="34" charset="0"/>
              <a:cs typeface="Times New Roman" panose="02020603050405020304" pitchFamily="18" charset="0"/>
            </a:endParaRPr>
          </a:p>
        </p:txBody>
      </p:sp>
      <p:pic>
        <p:nvPicPr>
          <p:cNvPr id="3" name="Image 2">
            <a:extLst>
              <a:ext uri="{FF2B5EF4-FFF2-40B4-BE49-F238E27FC236}">
                <a16:creationId xmlns:a16="http://schemas.microsoft.com/office/drawing/2014/main" id="{5C212988-C86C-BA8D-0C13-A3FB1C5C6CAF}"/>
              </a:ext>
            </a:extLst>
          </p:cNvPr>
          <p:cNvPicPr>
            <a:picLocks noChangeAspect="1"/>
          </p:cNvPicPr>
          <p:nvPr/>
        </p:nvPicPr>
        <p:blipFill rotWithShape="1">
          <a:blip r:embed="rId2"/>
          <a:srcRect l="7231" r="9203"/>
          <a:stretch/>
        </p:blipFill>
        <p:spPr>
          <a:xfrm>
            <a:off x="7629534" y="1734403"/>
            <a:ext cx="4097013" cy="4902703"/>
          </a:xfrm>
          <a:prstGeom prst="rect">
            <a:avLst/>
          </a:prstGeom>
        </p:spPr>
      </p:pic>
    </p:spTree>
    <p:extLst>
      <p:ext uri="{BB962C8B-B14F-4D97-AF65-F5344CB8AC3E}">
        <p14:creationId xmlns:p14="http://schemas.microsoft.com/office/powerpoint/2010/main" val="40796897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94F7A6E8-D5F1-4A9C-1D8D-BD12F0B893E5}"/>
              </a:ext>
            </a:extLst>
          </p:cNvPr>
          <p:cNvSpPr txBox="1">
            <a:spLocks/>
          </p:cNvSpPr>
          <p:nvPr/>
        </p:nvSpPr>
        <p:spPr>
          <a:xfrm>
            <a:off x="167268" y="220894"/>
            <a:ext cx="11864898" cy="130786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28295" algn="ctr">
              <a:lnSpc>
                <a:spcPct val="100000"/>
              </a:lnSpc>
              <a:spcBef>
                <a:spcPts val="0"/>
              </a:spcBef>
            </a:pPr>
            <a:r>
              <a:rPr lang="fr-FR" sz="2400" b="1" kern="100" dirty="0" err="1">
                <a:solidFill>
                  <a:schemeClr val="bg1"/>
                </a:solidFill>
                <a:latin typeface="Arial Narrow" panose="020B0606020202030204" pitchFamily="34" charset="0"/>
                <a:ea typeface="Calibri" panose="020F0502020204030204" pitchFamily="34" charset="0"/>
                <a:cs typeface="Times New Roman" panose="02020603050405020304" pitchFamily="18" charset="0"/>
              </a:rPr>
              <a:t>Chapter</a:t>
            </a:r>
            <a:r>
              <a:rPr lang="fr-FR" sz="24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 4.3:</a:t>
            </a:r>
          </a:p>
          <a:p>
            <a:pPr marL="328295" algn="ctr">
              <a:lnSpc>
                <a:spcPct val="100000"/>
              </a:lnSpc>
              <a:spcBef>
                <a:spcPts val="0"/>
              </a:spcBef>
            </a:pPr>
            <a:r>
              <a:rPr lang="en-US" sz="36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Components and stages of resource mobilization (1/3)</a:t>
            </a:r>
            <a:endParaRPr lang="fr-FR" sz="36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endParaRPr>
          </a:p>
        </p:txBody>
      </p:sp>
      <p:sp>
        <p:nvSpPr>
          <p:cNvPr id="5" name="Espace réservé du contenu 2">
            <a:extLst>
              <a:ext uri="{FF2B5EF4-FFF2-40B4-BE49-F238E27FC236}">
                <a16:creationId xmlns:a16="http://schemas.microsoft.com/office/drawing/2014/main" id="{7BC5BB4A-C7E8-FBBF-41AC-E07D84A15A0B}"/>
              </a:ext>
            </a:extLst>
          </p:cNvPr>
          <p:cNvSpPr txBox="1">
            <a:spLocks/>
          </p:cNvSpPr>
          <p:nvPr/>
        </p:nvSpPr>
        <p:spPr>
          <a:xfrm>
            <a:off x="351793" y="1715784"/>
            <a:ext cx="6977696" cy="4921322"/>
          </a:xfrm>
          <a:prstGeom prst="rect">
            <a:avLst/>
          </a:prstGeom>
          <a:no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b="1" kern="100" dirty="0">
                <a:latin typeface="Arial Narrow" panose="020B0606020202030204" pitchFamily="34" charset="0"/>
                <a:ea typeface="Calibri" panose="020F0502020204030204" pitchFamily="34" charset="0"/>
                <a:cs typeface="Times New Roman" panose="02020603050405020304" pitchFamily="18" charset="0"/>
              </a:rPr>
              <a:t>A resource mobilization strategy involves:</a:t>
            </a:r>
            <a:endParaRPr lang="fr-FR" b="1" kern="100" dirty="0">
              <a:latin typeface="Arial Narrow" panose="020B0606020202030204" pitchFamily="34" charset="0"/>
              <a:ea typeface="Calibri" panose="020F0502020204030204" pitchFamily="34" charset="0"/>
              <a:cs typeface="Times New Roman" panose="02020603050405020304" pitchFamily="18" charset="0"/>
            </a:endParaRPr>
          </a:p>
          <a:p>
            <a:pPr marL="228600" lvl="1">
              <a:lnSpc>
                <a:spcPct val="100000"/>
              </a:lnSpc>
              <a:spcBef>
                <a:spcPts val="0"/>
              </a:spcBef>
            </a:pPr>
            <a:r>
              <a:rPr lang="en-US" sz="2200" b="1" kern="100" dirty="0">
                <a:latin typeface="Arial Narrow" panose="020B0606020202030204" pitchFamily="34" charset="0"/>
                <a:ea typeface="Calibri" panose="020F0502020204030204" pitchFamily="34" charset="0"/>
                <a:cs typeface="Times New Roman" panose="02020603050405020304" pitchFamily="18" charset="0"/>
              </a:rPr>
              <a:t>The development of a real corporate culture of sustainability and financial empowerment</a:t>
            </a:r>
            <a:endParaRPr lang="fr-FR" sz="2200" kern="100" dirty="0">
              <a:latin typeface="Arial Narrow" panose="020B0606020202030204" pitchFamily="34" charset="0"/>
              <a:ea typeface="Calibri" panose="020F0502020204030204" pitchFamily="34" charset="0"/>
              <a:cs typeface="Times New Roman" panose="02020603050405020304" pitchFamily="18" charset="0"/>
            </a:endParaRPr>
          </a:p>
          <a:p>
            <a:pPr marL="685800" lvl="2">
              <a:lnSpc>
                <a:spcPct val="100000"/>
              </a:lnSpc>
              <a:spcBef>
                <a:spcPts val="0"/>
              </a:spcBef>
            </a:pPr>
            <a:r>
              <a:rPr lang="en-US" sz="2200" kern="100" dirty="0">
                <a:latin typeface="Arial Narrow" panose="020B0606020202030204" pitchFamily="34" charset="0"/>
                <a:ea typeface="Calibri" panose="020F0502020204030204" pitchFamily="34" charset="0"/>
                <a:cs typeface="Times New Roman" panose="02020603050405020304" pitchFamily="18" charset="0"/>
              </a:rPr>
              <a:t>It is a question of giving this resource mobilization process all the necessary budget allocation
This should be treated as a profitable investment and not as an additional expense...</a:t>
            </a:r>
            <a:endParaRPr lang="fr-FR" sz="2200" b="1" kern="100" dirty="0">
              <a:latin typeface="Arial Narrow" panose="020B0606020202030204" pitchFamily="34" charset="0"/>
              <a:ea typeface="Calibri" panose="020F0502020204030204" pitchFamily="34" charset="0"/>
              <a:cs typeface="Times New Roman" panose="02020603050405020304" pitchFamily="18" charset="0"/>
            </a:endParaRPr>
          </a:p>
          <a:p>
            <a:pPr marL="228600" lvl="1">
              <a:lnSpc>
                <a:spcPct val="100000"/>
              </a:lnSpc>
              <a:spcBef>
                <a:spcPts val="0"/>
              </a:spcBef>
            </a:pPr>
            <a:r>
              <a:rPr lang="en-US" sz="2200" b="1" kern="100" dirty="0">
                <a:latin typeface="Arial Narrow" panose="020B0606020202030204" pitchFamily="34" charset="0"/>
                <a:ea typeface="Calibri" panose="020F0502020204030204" pitchFamily="34" charset="0"/>
                <a:cs typeface="Times New Roman" panose="02020603050405020304" pitchFamily="18" charset="0"/>
              </a:rPr>
              <a:t>The implementation of a bold and increasingly independent financing policy</a:t>
            </a:r>
            <a:endParaRPr lang="fr-FR" sz="2200" kern="100" dirty="0">
              <a:latin typeface="Arial Narrow" panose="020B0606020202030204" pitchFamily="34" charset="0"/>
              <a:ea typeface="Calibri" panose="020F0502020204030204" pitchFamily="34" charset="0"/>
              <a:cs typeface="Times New Roman" panose="02020603050405020304" pitchFamily="18" charset="0"/>
            </a:endParaRPr>
          </a:p>
          <a:p>
            <a:pPr marL="685800" lvl="2">
              <a:lnSpc>
                <a:spcPct val="100000"/>
              </a:lnSpc>
              <a:spcBef>
                <a:spcPts val="0"/>
              </a:spcBef>
            </a:pPr>
            <a:r>
              <a:rPr lang="en-US" sz="2200" kern="100" dirty="0">
                <a:latin typeface="Arial Narrow" panose="020B0606020202030204" pitchFamily="34" charset="0"/>
                <a:ea typeface="Calibri" panose="020F0502020204030204" pitchFamily="34" charset="0"/>
                <a:cs typeface="Times New Roman" panose="02020603050405020304" pitchFamily="18" charset="0"/>
              </a:rPr>
              <a:t>This is the raison d'être of the strategic plans for the sustainability of the association
It must indicate what will be done (by whom) to attract funds from the various identified sources with the appropriate means</a:t>
            </a:r>
            <a:endParaRPr lang="fr-FR" sz="2200" kern="100" dirty="0">
              <a:latin typeface="Arial Narrow" panose="020B0606020202030204" pitchFamily="34" charset="0"/>
              <a:ea typeface="Calibri" panose="020F0502020204030204" pitchFamily="34" charset="0"/>
              <a:cs typeface="Times New Roman" panose="02020603050405020304" pitchFamily="18" charset="0"/>
            </a:endParaRPr>
          </a:p>
        </p:txBody>
      </p:sp>
      <p:pic>
        <p:nvPicPr>
          <p:cNvPr id="2" name="Image 1">
            <a:extLst>
              <a:ext uri="{FF2B5EF4-FFF2-40B4-BE49-F238E27FC236}">
                <a16:creationId xmlns:a16="http://schemas.microsoft.com/office/drawing/2014/main" id="{5D24901E-B76B-0B94-4517-37275950E802}"/>
              </a:ext>
            </a:extLst>
          </p:cNvPr>
          <p:cNvPicPr>
            <a:picLocks noChangeAspect="1"/>
          </p:cNvPicPr>
          <p:nvPr/>
        </p:nvPicPr>
        <p:blipFill rotWithShape="1">
          <a:blip r:embed="rId2"/>
          <a:srcRect l="9841" r="9444"/>
          <a:stretch/>
        </p:blipFill>
        <p:spPr>
          <a:xfrm>
            <a:off x="7285629" y="2564205"/>
            <a:ext cx="4554578" cy="3224480"/>
          </a:xfrm>
          <a:prstGeom prst="rect">
            <a:avLst/>
          </a:prstGeom>
        </p:spPr>
      </p:pic>
    </p:spTree>
    <p:extLst>
      <p:ext uri="{BB962C8B-B14F-4D97-AF65-F5344CB8AC3E}">
        <p14:creationId xmlns:p14="http://schemas.microsoft.com/office/powerpoint/2010/main" val="36984609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20515C9C-B608-9007-50AF-B8127BA1697B}"/>
              </a:ext>
            </a:extLst>
          </p:cNvPr>
          <p:cNvPicPr>
            <a:picLocks noChangeAspect="1"/>
          </p:cNvPicPr>
          <p:nvPr/>
        </p:nvPicPr>
        <p:blipFill rotWithShape="1">
          <a:blip r:embed="rId2"/>
          <a:srcRect r="12597"/>
          <a:stretch/>
        </p:blipFill>
        <p:spPr>
          <a:xfrm>
            <a:off x="6898158" y="2148262"/>
            <a:ext cx="4574704" cy="4056366"/>
          </a:xfrm>
          <a:prstGeom prst="rect">
            <a:avLst/>
          </a:prstGeom>
        </p:spPr>
      </p:pic>
      <p:sp>
        <p:nvSpPr>
          <p:cNvPr id="4" name="Titre 1">
            <a:extLst>
              <a:ext uri="{FF2B5EF4-FFF2-40B4-BE49-F238E27FC236}">
                <a16:creationId xmlns:a16="http://schemas.microsoft.com/office/drawing/2014/main" id="{94F7A6E8-D5F1-4A9C-1D8D-BD12F0B893E5}"/>
              </a:ext>
            </a:extLst>
          </p:cNvPr>
          <p:cNvSpPr txBox="1">
            <a:spLocks/>
          </p:cNvSpPr>
          <p:nvPr/>
        </p:nvSpPr>
        <p:spPr>
          <a:xfrm>
            <a:off x="167268" y="220894"/>
            <a:ext cx="11864898" cy="130786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28295" algn="ctr">
              <a:lnSpc>
                <a:spcPct val="100000"/>
              </a:lnSpc>
              <a:spcBef>
                <a:spcPts val="0"/>
              </a:spcBef>
            </a:pPr>
            <a:r>
              <a:rPr lang="fr-FR" sz="2400" b="1" kern="100" dirty="0" err="1">
                <a:solidFill>
                  <a:schemeClr val="bg1"/>
                </a:solidFill>
                <a:latin typeface="Arial Narrow" panose="020B0606020202030204" pitchFamily="34" charset="0"/>
                <a:ea typeface="Calibri" panose="020F0502020204030204" pitchFamily="34" charset="0"/>
                <a:cs typeface="Times New Roman" panose="02020603050405020304" pitchFamily="18" charset="0"/>
              </a:rPr>
              <a:t>Chapter</a:t>
            </a:r>
            <a:r>
              <a:rPr lang="fr-FR" sz="24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 4.3:</a:t>
            </a:r>
          </a:p>
          <a:p>
            <a:pPr marL="328295" algn="ctr">
              <a:lnSpc>
                <a:spcPct val="100000"/>
              </a:lnSpc>
              <a:spcBef>
                <a:spcPts val="0"/>
              </a:spcBef>
            </a:pPr>
            <a:r>
              <a:rPr lang="en-US" sz="36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Components and stages of resource mobilization (2/3)</a:t>
            </a:r>
            <a:endParaRPr lang="fr-FR" sz="36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endParaRPr>
          </a:p>
        </p:txBody>
      </p:sp>
      <p:sp>
        <p:nvSpPr>
          <p:cNvPr id="5" name="Espace réservé du contenu 2">
            <a:extLst>
              <a:ext uri="{FF2B5EF4-FFF2-40B4-BE49-F238E27FC236}">
                <a16:creationId xmlns:a16="http://schemas.microsoft.com/office/drawing/2014/main" id="{7BC5BB4A-C7E8-FBBF-41AC-E07D84A15A0B}"/>
              </a:ext>
            </a:extLst>
          </p:cNvPr>
          <p:cNvSpPr txBox="1">
            <a:spLocks/>
          </p:cNvSpPr>
          <p:nvPr/>
        </p:nvSpPr>
        <p:spPr>
          <a:xfrm>
            <a:off x="351794" y="1715784"/>
            <a:ext cx="7189437" cy="4921322"/>
          </a:xfrm>
          <a:prstGeom prst="rect">
            <a:avLst/>
          </a:prstGeom>
          <a:no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b="1" kern="100" dirty="0">
                <a:latin typeface="Arial Narrow" panose="020B0606020202030204" pitchFamily="34" charset="0"/>
                <a:ea typeface="Calibri" panose="020F0502020204030204" pitchFamily="34" charset="0"/>
                <a:cs typeface="Times New Roman" panose="02020603050405020304" pitchFamily="18" charset="0"/>
              </a:rPr>
              <a:t>A resource mobilization strategy involves:</a:t>
            </a:r>
            <a:endParaRPr lang="fr-FR" b="1" kern="100" dirty="0">
              <a:latin typeface="Arial Narrow" panose="020B0606020202030204" pitchFamily="34" charset="0"/>
              <a:ea typeface="Calibri" panose="020F0502020204030204" pitchFamily="34" charset="0"/>
              <a:cs typeface="Times New Roman" panose="02020603050405020304" pitchFamily="18" charset="0"/>
            </a:endParaRPr>
          </a:p>
          <a:p>
            <a:pPr marL="228600" lvl="1">
              <a:lnSpc>
                <a:spcPct val="100000"/>
              </a:lnSpc>
              <a:spcBef>
                <a:spcPts val="0"/>
              </a:spcBef>
            </a:pPr>
            <a:r>
              <a:rPr lang="en-US" b="1" kern="100" dirty="0">
                <a:latin typeface="Arial Narrow" panose="020B0606020202030204" pitchFamily="34" charset="0"/>
                <a:ea typeface="Calibri" panose="020F0502020204030204" pitchFamily="34" charset="0"/>
                <a:cs typeface="Times New Roman" panose="02020603050405020304" pitchFamily="18" charset="0"/>
              </a:rPr>
              <a:t>The multiplication/diversification of sources of income</a:t>
            </a:r>
            <a:endParaRPr lang="fr-FR" kern="100" dirty="0">
              <a:latin typeface="Arial Narrow" panose="020B0606020202030204" pitchFamily="34" charset="0"/>
              <a:ea typeface="Calibri" panose="020F0502020204030204" pitchFamily="34" charset="0"/>
              <a:cs typeface="Times New Roman" panose="02020603050405020304" pitchFamily="18" charset="0"/>
            </a:endParaRPr>
          </a:p>
          <a:p>
            <a:pPr marL="685800" lvl="2">
              <a:lnSpc>
                <a:spcPct val="100000"/>
              </a:lnSpc>
              <a:spcBef>
                <a:spcPts val="0"/>
              </a:spcBef>
            </a:pPr>
            <a:r>
              <a:rPr lang="en-US" sz="2400" kern="100" dirty="0">
                <a:latin typeface="Arial Narrow" panose="020B0606020202030204" pitchFamily="34" charset="0"/>
                <a:ea typeface="Calibri" panose="020F0502020204030204" pitchFamily="34" charset="0"/>
                <a:cs typeface="Times New Roman" panose="02020603050405020304" pitchFamily="18" charset="0"/>
              </a:rPr>
              <a:t>The challenge for any association is to remain autonomous in relation to its vision and mission
This autonomy cannot be guaranteed if one is limited to a single source of funding/income  
Diversification is understood in relation to</a:t>
            </a:r>
            <a:endParaRPr lang="fr-FR" sz="2400" b="1" kern="100" dirty="0">
              <a:latin typeface="Arial Narrow" panose="020B0606020202030204" pitchFamily="34" charset="0"/>
              <a:ea typeface="Calibri" panose="020F0502020204030204" pitchFamily="34" charset="0"/>
              <a:cs typeface="Times New Roman" panose="02020603050405020304" pitchFamily="18" charset="0"/>
            </a:endParaRPr>
          </a:p>
          <a:p>
            <a:pPr marL="228600" lvl="1">
              <a:lnSpc>
                <a:spcPct val="100000"/>
              </a:lnSpc>
              <a:spcBef>
                <a:spcPts val="0"/>
              </a:spcBef>
            </a:pPr>
            <a:r>
              <a:rPr lang="en-US" b="1" kern="100" dirty="0">
                <a:latin typeface="Arial Narrow" panose="020B0606020202030204" pitchFamily="34" charset="0"/>
                <a:ea typeface="Calibri" panose="020F0502020204030204" pitchFamily="34" charset="0"/>
                <a:cs typeface="Times New Roman" panose="02020603050405020304" pitchFamily="18" charset="0"/>
              </a:rPr>
              <a:t>Strengthening the capacity of members to formulate projects and proposals</a:t>
            </a:r>
            <a:endParaRPr lang="fr-FR" kern="100" dirty="0">
              <a:latin typeface="Arial Narrow" panose="020B0606020202030204" pitchFamily="34" charset="0"/>
              <a:ea typeface="Calibri" panose="020F0502020204030204" pitchFamily="34" charset="0"/>
              <a:cs typeface="Times New Roman" panose="02020603050405020304" pitchFamily="18" charset="0"/>
            </a:endParaRPr>
          </a:p>
          <a:p>
            <a:pPr marL="685800" lvl="2">
              <a:lnSpc>
                <a:spcPct val="100000"/>
              </a:lnSpc>
              <a:spcBef>
                <a:spcPts val="0"/>
              </a:spcBef>
            </a:pPr>
            <a:r>
              <a:rPr lang="en-US" sz="2400" kern="100" dirty="0">
                <a:latin typeface="Arial Narrow" panose="020B0606020202030204" pitchFamily="34" charset="0"/>
                <a:ea typeface="Calibri" panose="020F0502020204030204" pitchFamily="34" charset="0"/>
                <a:cs typeface="Times New Roman" panose="02020603050405020304" pitchFamily="18" charset="0"/>
              </a:rPr>
              <a:t>It is preferable to have a department (or a team) dedicated to this mission of formulating proposals
Member training requires investment and sacrifice from members</a:t>
            </a:r>
            <a:endParaRPr lang="fr-FR" sz="2400" kern="100" dirty="0">
              <a:latin typeface="Arial Narrow" panose="020B0606020202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783699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94F7A6E8-D5F1-4A9C-1D8D-BD12F0B893E5}"/>
              </a:ext>
            </a:extLst>
          </p:cNvPr>
          <p:cNvSpPr txBox="1">
            <a:spLocks/>
          </p:cNvSpPr>
          <p:nvPr/>
        </p:nvSpPr>
        <p:spPr>
          <a:xfrm>
            <a:off x="167268" y="220894"/>
            <a:ext cx="11864898" cy="130786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28295" algn="ctr">
              <a:lnSpc>
                <a:spcPct val="100000"/>
              </a:lnSpc>
              <a:spcBef>
                <a:spcPts val="0"/>
              </a:spcBef>
            </a:pPr>
            <a:r>
              <a:rPr lang="fr-FR" sz="2400" b="1" kern="100" dirty="0" err="1">
                <a:solidFill>
                  <a:schemeClr val="bg1"/>
                </a:solidFill>
                <a:latin typeface="Arial Narrow" panose="020B0606020202030204" pitchFamily="34" charset="0"/>
                <a:ea typeface="Calibri" panose="020F0502020204030204" pitchFamily="34" charset="0"/>
                <a:cs typeface="Times New Roman" panose="02020603050405020304" pitchFamily="18" charset="0"/>
              </a:rPr>
              <a:t>Chapter</a:t>
            </a:r>
            <a:r>
              <a:rPr lang="fr-FR" sz="24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 4.3: </a:t>
            </a:r>
          </a:p>
          <a:p>
            <a:pPr marL="328295" algn="ctr">
              <a:lnSpc>
                <a:spcPct val="100000"/>
              </a:lnSpc>
              <a:spcBef>
                <a:spcPts val="0"/>
              </a:spcBef>
            </a:pPr>
            <a:r>
              <a:rPr lang="en-US" sz="40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Components and stages of resource mobilization (3/3)</a:t>
            </a:r>
            <a:endParaRPr lang="fr-FR" sz="40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endParaRPr>
          </a:p>
        </p:txBody>
      </p:sp>
      <p:sp>
        <p:nvSpPr>
          <p:cNvPr id="5" name="Espace réservé du contenu 2">
            <a:extLst>
              <a:ext uri="{FF2B5EF4-FFF2-40B4-BE49-F238E27FC236}">
                <a16:creationId xmlns:a16="http://schemas.microsoft.com/office/drawing/2014/main" id="{7BC5BB4A-C7E8-FBBF-41AC-E07D84A15A0B}"/>
              </a:ext>
            </a:extLst>
          </p:cNvPr>
          <p:cNvSpPr txBox="1">
            <a:spLocks/>
          </p:cNvSpPr>
          <p:nvPr/>
        </p:nvSpPr>
        <p:spPr>
          <a:xfrm>
            <a:off x="351794" y="1715783"/>
            <a:ext cx="7315946" cy="5026539"/>
          </a:xfrm>
          <a:prstGeom prst="rect">
            <a:avLst/>
          </a:prstGeom>
          <a:no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b="1" kern="100" dirty="0">
                <a:latin typeface="Arial Narrow" panose="020B0606020202030204" pitchFamily="34" charset="0"/>
                <a:ea typeface="Calibri" panose="020F0502020204030204" pitchFamily="34" charset="0"/>
                <a:cs typeface="Times New Roman" panose="02020603050405020304" pitchFamily="18" charset="0"/>
              </a:rPr>
              <a:t>A resource mobilization strategy involves:</a:t>
            </a:r>
            <a:endParaRPr lang="fr-FR" b="1" kern="100" dirty="0">
              <a:latin typeface="Arial Narrow" panose="020B0606020202030204" pitchFamily="34" charset="0"/>
              <a:ea typeface="Calibri" panose="020F0502020204030204" pitchFamily="34" charset="0"/>
              <a:cs typeface="Times New Roman" panose="02020603050405020304" pitchFamily="18" charset="0"/>
            </a:endParaRPr>
          </a:p>
          <a:p>
            <a:pPr marL="228600" lvl="1">
              <a:lnSpc>
                <a:spcPct val="100000"/>
              </a:lnSpc>
              <a:spcBef>
                <a:spcPts val="0"/>
              </a:spcBef>
            </a:pPr>
            <a:r>
              <a:rPr lang="en-US" sz="2300" b="1" kern="100" dirty="0">
                <a:latin typeface="Arial Narrow" panose="020B0606020202030204" pitchFamily="34" charset="0"/>
                <a:ea typeface="Calibri" panose="020F0502020204030204" pitchFamily="34" charset="0"/>
                <a:cs typeface="Times New Roman" panose="02020603050405020304" pitchFamily="18" charset="0"/>
              </a:rPr>
              <a:t>The creation of a project bank</a:t>
            </a:r>
            <a:endParaRPr lang="fr-FR" sz="2300" kern="100" dirty="0">
              <a:latin typeface="Arial Narrow" panose="020B0606020202030204" pitchFamily="34" charset="0"/>
              <a:ea typeface="Calibri" panose="020F0502020204030204" pitchFamily="34" charset="0"/>
              <a:cs typeface="Times New Roman" panose="02020603050405020304" pitchFamily="18" charset="0"/>
            </a:endParaRPr>
          </a:p>
          <a:p>
            <a:pPr marL="685800" lvl="2">
              <a:lnSpc>
                <a:spcPct val="100000"/>
              </a:lnSpc>
              <a:spcBef>
                <a:spcPts val="0"/>
              </a:spcBef>
            </a:pPr>
            <a:r>
              <a:rPr lang="en-US" sz="2300" kern="100" dirty="0">
                <a:latin typeface="Arial Narrow" panose="020B0606020202030204" pitchFamily="34" charset="0"/>
                <a:ea typeface="Calibri" panose="020F0502020204030204" pitchFamily="34" charset="0"/>
                <a:cs typeface="Times New Roman" panose="02020603050405020304" pitchFamily="18" charset="0"/>
              </a:rPr>
              <a:t>For the project development team, it is a question of either keeping draft proposals as a project that can be "repackaged", or writing new projects corresponding to the trends of the moment and watching for opportunities to submit them
You have to make sure to practice regular updates, without destroying any version</a:t>
            </a:r>
            <a:endParaRPr lang="fr-FR" sz="2300" b="1" kern="100" dirty="0">
              <a:latin typeface="Arial Narrow" panose="020B0606020202030204" pitchFamily="34" charset="0"/>
              <a:ea typeface="Calibri" panose="020F0502020204030204" pitchFamily="34" charset="0"/>
              <a:cs typeface="Times New Roman" panose="02020603050405020304" pitchFamily="18" charset="0"/>
            </a:endParaRPr>
          </a:p>
          <a:p>
            <a:pPr marL="228600" lvl="1">
              <a:lnSpc>
                <a:spcPct val="100000"/>
              </a:lnSpc>
              <a:spcBef>
                <a:spcPts val="0"/>
              </a:spcBef>
            </a:pPr>
            <a:r>
              <a:rPr lang="en-US" sz="2300" b="1" kern="100" dirty="0">
                <a:latin typeface="Arial Narrow" panose="020B0606020202030204" pitchFamily="34" charset="0"/>
                <a:ea typeface="Calibri" panose="020F0502020204030204" pitchFamily="34" charset="0"/>
                <a:cs typeface="Times New Roman" panose="02020603050405020304" pitchFamily="18" charset="0"/>
              </a:rPr>
              <a:t>The establishment of a dynamic to explore financing opportunities</a:t>
            </a:r>
            <a:endParaRPr lang="fr-FR" sz="2300" kern="100" dirty="0">
              <a:latin typeface="Arial Narrow" panose="020B0606020202030204" pitchFamily="34" charset="0"/>
              <a:ea typeface="Calibri" panose="020F0502020204030204" pitchFamily="34" charset="0"/>
              <a:cs typeface="Times New Roman" panose="02020603050405020304" pitchFamily="18" charset="0"/>
            </a:endParaRPr>
          </a:p>
          <a:p>
            <a:pPr marL="685800" lvl="2">
              <a:lnSpc>
                <a:spcPct val="100000"/>
              </a:lnSpc>
              <a:spcBef>
                <a:spcPts val="0"/>
              </a:spcBef>
            </a:pPr>
            <a:r>
              <a:rPr lang="en-US" sz="2300" kern="100" dirty="0">
                <a:latin typeface="Arial Narrow" panose="020B0606020202030204" pitchFamily="34" charset="0"/>
                <a:ea typeface="Calibri" panose="020F0502020204030204" pitchFamily="34" charset="0"/>
                <a:cs typeface="Times New Roman" panose="02020603050405020304" pitchFamily="18" charset="0"/>
              </a:rPr>
              <a:t>This is the work of the members of the drafting committee of the projects but also of all the actors, whether on the networks or by participating in various meetings</a:t>
            </a:r>
            <a:endParaRPr lang="fr-FR" sz="2300" kern="100" dirty="0">
              <a:latin typeface="Arial Narrow" panose="020B0606020202030204" pitchFamily="34" charset="0"/>
              <a:ea typeface="Calibri" panose="020F0502020204030204" pitchFamily="34" charset="0"/>
              <a:cs typeface="Times New Roman" panose="02020603050405020304" pitchFamily="18" charset="0"/>
            </a:endParaRPr>
          </a:p>
        </p:txBody>
      </p:sp>
      <p:pic>
        <p:nvPicPr>
          <p:cNvPr id="2" name="Image 1">
            <a:extLst>
              <a:ext uri="{FF2B5EF4-FFF2-40B4-BE49-F238E27FC236}">
                <a16:creationId xmlns:a16="http://schemas.microsoft.com/office/drawing/2014/main" id="{0F14312C-7B87-7EC0-513B-9CBC7C6035F6}"/>
              </a:ext>
            </a:extLst>
          </p:cNvPr>
          <p:cNvPicPr>
            <a:picLocks noChangeAspect="1"/>
          </p:cNvPicPr>
          <p:nvPr/>
        </p:nvPicPr>
        <p:blipFill rotWithShape="1">
          <a:blip r:embed="rId2"/>
          <a:srcRect t="7058" r="18214"/>
          <a:stretch/>
        </p:blipFill>
        <p:spPr>
          <a:xfrm>
            <a:off x="7562560" y="2483376"/>
            <a:ext cx="4469606" cy="3386137"/>
          </a:xfrm>
          <a:prstGeom prst="rect">
            <a:avLst/>
          </a:prstGeom>
        </p:spPr>
      </p:pic>
    </p:spTree>
    <p:extLst>
      <p:ext uri="{BB962C8B-B14F-4D97-AF65-F5344CB8AC3E}">
        <p14:creationId xmlns:p14="http://schemas.microsoft.com/office/powerpoint/2010/main" val="20891494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94F7A6E8-D5F1-4A9C-1D8D-BD12F0B893E5}"/>
              </a:ext>
            </a:extLst>
          </p:cNvPr>
          <p:cNvSpPr txBox="1">
            <a:spLocks/>
          </p:cNvSpPr>
          <p:nvPr/>
        </p:nvSpPr>
        <p:spPr>
          <a:xfrm>
            <a:off x="167268" y="220894"/>
            <a:ext cx="11864898" cy="130786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28295" algn="ctr">
              <a:lnSpc>
                <a:spcPct val="100000"/>
              </a:lnSpc>
              <a:spcBef>
                <a:spcPts val="0"/>
              </a:spcBef>
            </a:pPr>
            <a:r>
              <a:rPr lang="fr-FR" sz="60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CONCLUSION</a:t>
            </a:r>
          </a:p>
        </p:txBody>
      </p:sp>
      <p:sp>
        <p:nvSpPr>
          <p:cNvPr id="5" name="Espace réservé du contenu 2">
            <a:extLst>
              <a:ext uri="{FF2B5EF4-FFF2-40B4-BE49-F238E27FC236}">
                <a16:creationId xmlns:a16="http://schemas.microsoft.com/office/drawing/2014/main" id="{7BC5BB4A-C7E8-FBBF-41AC-E07D84A15A0B}"/>
              </a:ext>
            </a:extLst>
          </p:cNvPr>
          <p:cNvSpPr txBox="1">
            <a:spLocks/>
          </p:cNvSpPr>
          <p:nvPr/>
        </p:nvSpPr>
        <p:spPr>
          <a:xfrm>
            <a:off x="351794" y="1715784"/>
            <a:ext cx="6934831" cy="4921322"/>
          </a:xfrm>
          <a:prstGeom prst="rect">
            <a:avLst/>
          </a:prstGeom>
          <a:no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lvl="1">
              <a:lnSpc>
                <a:spcPct val="100000"/>
              </a:lnSpc>
              <a:spcBef>
                <a:spcPts val="0"/>
              </a:spcBef>
            </a:pPr>
            <a:r>
              <a:rPr lang="en-US" sz="2550" kern="100" dirty="0">
                <a:latin typeface="Arial Narrow" panose="020B0606020202030204" pitchFamily="34" charset="0"/>
                <a:ea typeface="Calibri" panose="020F0502020204030204" pitchFamily="34" charset="0"/>
                <a:cs typeface="Times New Roman" panose="02020603050405020304" pitchFamily="18" charset="0"/>
              </a:rPr>
              <a:t>The current session aimed to create the conditions conducive to resource mobilization
It did not necessarily have the ambition to provide all the solutions around the issue of resource mobilization
For example, the development of a proposal or the drafting of projects must be the subject of a specific session
Similarly, actors may need to develop their capacities for networking and advocacy for partnership development
Other webinars will be offered to cover these additional needs</a:t>
            </a:r>
            <a:endParaRPr lang="fr-FR" sz="2550" kern="100" dirty="0">
              <a:latin typeface="Arial Narrow" panose="020B0606020202030204" pitchFamily="34" charset="0"/>
              <a:ea typeface="Calibri" panose="020F0502020204030204" pitchFamily="34" charset="0"/>
              <a:cs typeface="Times New Roman" panose="02020603050405020304" pitchFamily="18" charset="0"/>
            </a:endParaRPr>
          </a:p>
        </p:txBody>
      </p:sp>
      <p:pic>
        <p:nvPicPr>
          <p:cNvPr id="2" name="Image 1">
            <a:extLst>
              <a:ext uri="{FF2B5EF4-FFF2-40B4-BE49-F238E27FC236}">
                <a16:creationId xmlns:a16="http://schemas.microsoft.com/office/drawing/2014/main" id="{3E1CF28E-8C7A-DA80-22EB-BACA7A496CE6}"/>
              </a:ext>
            </a:extLst>
          </p:cNvPr>
          <p:cNvPicPr>
            <a:picLocks noChangeAspect="1"/>
          </p:cNvPicPr>
          <p:nvPr/>
        </p:nvPicPr>
        <p:blipFill rotWithShape="1">
          <a:blip r:embed="rId2"/>
          <a:srcRect l="39240"/>
          <a:stretch/>
        </p:blipFill>
        <p:spPr>
          <a:xfrm>
            <a:off x="7286625" y="1715784"/>
            <a:ext cx="4553581" cy="4921322"/>
          </a:xfrm>
          <a:prstGeom prst="rect">
            <a:avLst/>
          </a:prstGeom>
        </p:spPr>
      </p:pic>
    </p:spTree>
    <p:extLst>
      <p:ext uri="{BB962C8B-B14F-4D97-AF65-F5344CB8AC3E}">
        <p14:creationId xmlns:p14="http://schemas.microsoft.com/office/powerpoint/2010/main" val="14109371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94F7A6E8-D5F1-4A9C-1D8D-BD12F0B893E5}"/>
              </a:ext>
            </a:extLst>
          </p:cNvPr>
          <p:cNvSpPr txBox="1">
            <a:spLocks/>
          </p:cNvSpPr>
          <p:nvPr/>
        </p:nvSpPr>
        <p:spPr>
          <a:xfrm>
            <a:off x="838200" y="307298"/>
            <a:ext cx="10515600" cy="115351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lnSpc>
                <a:spcPct val="100000"/>
              </a:lnSpc>
              <a:spcBef>
                <a:spcPts val="0"/>
              </a:spcBef>
            </a:pPr>
            <a:r>
              <a:rPr lang="fr-FR" sz="6000" b="1" kern="100" dirty="0">
                <a:solidFill>
                  <a:schemeClr val="bg1"/>
                </a:solidFill>
                <a:effectLst/>
                <a:latin typeface="Arial Narrow" panose="020B0606020202030204" pitchFamily="34" charset="0"/>
                <a:ea typeface="Calibri" panose="020F0502020204030204" pitchFamily="34" charset="0"/>
                <a:cs typeface="Times New Roman" panose="02020603050405020304" pitchFamily="18" charset="0"/>
              </a:rPr>
              <a:t>Module 4</a:t>
            </a:r>
            <a:r>
              <a:rPr lang="fr-FR" sz="60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 </a:t>
            </a:r>
            <a:r>
              <a:rPr lang="fr-FR" sz="6000" b="1" kern="100" dirty="0">
                <a:solidFill>
                  <a:schemeClr val="bg1"/>
                </a:solidFill>
                <a:effectLst/>
                <a:latin typeface="Arial Narrow" panose="020B0606020202030204" pitchFamily="34" charset="0"/>
                <a:ea typeface="Calibri" panose="020F0502020204030204" pitchFamily="34" charset="0"/>
                <a:cs typeface="Times New Roman" panose="02020603050405020304" pitchFamily="18" charset="0"/>
              </a:rPr>
              <a:t>: </a:t>
            </a:r>
            <a:r>
              <a:rPr lang="fr-FR" sz="60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Session Objective</a:t>
            </a:r>
            <a:endParaRPr lang="fr-FR" sz="6000" b="1" kern="100" dirty="0">
              <a:solidFill>
                <a:schemeClr val="bg1"/>
              </a:solidFill>
              <a:effectLst/>
              <a:latin typeface="Arial Narrow" panose="020B0606020202030204" pitchFamily="34" charset="0"/>
              <a:ea typeface="Calibri" panose="020F0502020204030204" pitchFamily="34" charset="0"/>
              <a:cs typeface="Times New Roman" panose="02020603050405020304" pitchFamily="18" charset="0"/>
            </a:endParaRPr>
          </a:p>
        </p:txBody>
      </p:sp>
      <p:sp>
        <p:nvSpPr>
          <p:cNvPr id="3" name="Espace réservé du contenu 2">
            <a:extLst>
              <a:ext uri="{FF2B5EF4-FFF2-40B4-BE49-F238E27FC236}">
                <a16:creationId xmlns:a16="http://schemas.microsoft.com/office/drawing/2014/main" id="{A9E008B0-C9AE-7043-82AF-A79F43E43976}"/>
              </a:ext>
            </a:extLst>
          </p:cNvPr>
          <p:cNvSpPr txBox="1">
            <a:spLocks/>
          </p:cNvSpPr>
          <p:nvPr/>
        </p:nvSpPr>
        <p:spPr>
          <a:xfrm>
            <a:off x="469787" y="1808022"/>
            <a:ext cx="6653249" cy="4742680"/>
          </a:xfrm>
          <a:prstGeom prst="rect">
            <a:avLst/>
          </a:prstGeom>
          <a:no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b="1" dirty="0">
                <a:latin typeface="Arial Narrow" panose="020B0606020202030204" pitchFamily="34" charset="0"/>
                <a:ea typeface="Calibri" panose="020F0502020204030204" pitchFamily="34" charset="0"/>
                <a:cs typeface="Times New Roman" panose="02020603050405020304" pitchFamily="18" charset="0"/>
              </a:rPr>
              <a:t>By the end of the session, participants will have acquired key tools to:</a:t>
            </a:r>
            <a:endParaRPr lang="fr-FR" kern="100" dirty="0">
              <a:effectLst/>
              <a:latin typeface="Arial Narrow" panose="020B0606020202030204" pitchFamily="34" charset="0"/>
              <a:ea typeface="Calibri" panose="020F0502020204030204" pitchFamily="34" charset="0"/>
              <a:cs typeface="Times New Roman" panose="02020603050405020304" pitchFamily="18" charset="0"/>
            </a:endParaRPr>
          </a:p>
          <a:p>
            <a:pPr marL="342900" lvl="0" indent="-342900">
              <a:lnSpc>
                <a:spcPct val="100000"/>
              </a:lnSpc>
              <a:spcBef>
                <a:spcPts val="0"/>
              </a:spcBef>
              <a:buFont typeface="Arial" panose="020B0604020202020204" pitchFamily="34" charset="0"/>
              <a:buChar char="-"/>
            </a:pPr>
            <a:r>
              <a:rPr lang="en-US" sz="3000" kern="100" dirty="0">
                <a:latin typeface="Arial Narrow" panose="020B0606020202030204" pitchFamily="34" charset="0"/>
                <a:ea typeface="Calibri" panose="020F0502020204030204" pitchFamily="34" charset="0"/>
                <a:cs typeface="Times New Roman" panose="02020603050405020304" pitchFamily="18" charset="0"/>
              </a:rPr>
              <a:t>Reflect together on the different types of resources of an association and their characteristics
Improve their knowledge of the external sources of funding they can attract to support the association's activities
Identify the key components and steps to structure a resource mobilization project</a:t>
            </a:r>
            <a:endParaRPr lang="fr-FR" sz="3000" kern="100" dirty="0">
              <a:effectLst/>
              <a:latin typeface="Arial Narrow" panose="020B0606020202030204" pitchFamily="34" charset="0"/>
              <a:ea typeface="Calibri" panose="020F0502020204030204" pitchFamily="34" charset="0"/>
              <a:cs typeface="Times New Roman" panose="02020603050405020304" pitchFamily="18" charset="0"/>
            </a:endParaRPr>
          </a:p>
        </p:txBody>
      </p:sp>
      <p:pic>
        <p:nvPicPr>
          <p:cNvPr id="2" name="Image 1">
            <a:extLst>
              <a:ext uri="{FF2B5EF4-FFF2-40B4-BE49-F238E27FC236}">
                <a16:creationId xmlns:a16="http://schemas.microsoft.com/office/drawing/2014/main" id="{875AC8EE-ADB7-2772-7B74-516B855552C8}"/>
              </a:ext>
            </a:extLst>
          </p:cNvPr>
          <p:cNvPicPr>
            <a:picLocks noChangeAspect="1"/>
          </p:cNvPicPr>
          <p:nvPr/>
        </p:nvPicPr>
        <p:blipFill>
          <a:blip r:embed="rId2"/>
          <a:stretch>
            <a:fillRect/>
          </a:stretch>
        </p:blipFill>
        <p:spPr>
          <a:xfrm>
            <a:off x="7123035" y="1808022"/>
            <a:ext cx="4599177" cy="4742680"/>
          </a:xfrm>
          <a:prstGeom prst="rect">
            <a:avLst/>
          </a:prstGeom>
        </p:spPr>
      </p:pic>
    </p:spTree>
    <p:extLst>
      <p:ext uri="{BB962C8B-B14F-4D97-AF65-F5344CB8AC3E}">
        <p14:creationId xmlns:p14="http://schemas.microsoft.com/office/powerpoint/2010/main" val="36636221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94F7A6E8-D5F1-4A9C-1D8D-BD12F0B893E5}"/>
              </a:ext>
            </a:extLst>
          </p:cNvPr>
          <p:cNvSpPr txBox="1">
            <a:spLocks/>
          </p:cNvSpPr>
          <p:nvPr/>
        </p:nvSpPr>
        <p:spPr>
          <a:xfrm>
            <a:off x="838200" y="307298"/>
            <a:ext cx="10515600" cy="115351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spcBef>
                <a:spcPts val="0"/>
              </a:spcBef>
            </a:pPr>
            <a:r>
              <a:rPr lang="en-US" sz="60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Session Structure and Outline</a:t>
            </a:r>
            <a:endParaRPr lang="fr-FR" sz="2800" b="1" kern="100" dirty="0">
              <a:solidFill>
                <a:schemeClr val="bg1"/>
              </a:solidFill>
              <a:effectLst/>
              <a:latin typeface="Arial Narrow" panose="020B0606020202030204" pitchFamily="34" charset="0"/>
              <a:ea typeface="Calibri" panose="020F0502020204030204" pitchFamily="34" charset="0"/>
              <a:cs typeface="Times New Roman" panose="02020603050405020304" pitchFamily="18" charset="0"/>
            </a:endParaRPr>
          </a:p>
        </p:txBody>
      </p:sp>
      <p:sp>
        <p:nvSpPr>
          <p:cNvPr id="5" name="Espace réservé du contenu 2">
            <a:extLst>
              <a:ext uri="{FF2B5EF4-FFF2-40B4-BE49-F238E27FC236}">
                <a16:creationId xmlns:a16="http://schemas.microsoft.com/office/drawing/2014/main" id="{714E17DF-43E5-EBD4-4685-92B5DB352E65}"/>
              </a:ext>
            </a:extLst>
          </p:cNvPr>
          <p:cNvSpPr txBox="1">
            <a:spLocks/>
          </p:cNvSpPr>
          <p:nvPr/>
        </p:nvSpPr>
        <p:spPr>
          <a:xfrm>
            <a:off x="542108" y="1947998"/>
            <a:ext cx="5891213" cy="449262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sz="3600" dirty="0">
                <a:latin typeface="Arial Narrow" panose="020B0606020202030204" pitchFamily="34" charset="0"/>
              </a:rPr>
              <a:t>Chapter 4.1: The different types of resources in an association and their characteristics
Chapter 4.2: Knowledge of external sources of funding to support the association's activities
Chapter 4.3: Components and Stages of Resource Mobilization</a:t>
            </a:r>
            <a:endParaRPr lang="fr-FR" sz="3600" dirty="0">
              <a:latin typeface="Arial Narrow" panose="020B0606020202030204" pitchFamily="34" charset="0"/>
            </a:endParaRPr>
          </a:p>
        </p:txBody>
      </p:sp>
      <p:pic>
        <p:nvPicPr>
          <p:cNvPr id="6" name="Image 5">
            <a:extLst>
              <a:ext uri="{FF2B5EF4-FFF2-40B4-BE49-F238E27FC236}">
                <a16:creationId xmlns:a16="http://schemas.microsoft.com/office/drawing/2014/main" id="{FEF082C7-5B28-6B49-8EC8-531F59FA6F00}"/>
              </a:ext>
            </a:extLst>
          </p:cNvPr>
          <p:cNvPicPr>
            <a:picLocks noChangeAspect="1"/>
          </p:cNvPicPr>
          <p:nvPr/>
        </p:nvPicPr>
        <p:blipFill rotWithShape="1">
          <a:blip r:embed="rId2"/>
          <a:srcRect l="10043" r="6992"/>
          <a:stretch/>
        </p:blipFill>
        <p:spPr>
          <a:xfrm>
            <a:off x="6433321" y="1947997"/>
            <a:ext cx="5260117" cy="4497295"/>
          </a:xfrm>
          <a:prstGeom prst="rect">
            <a:avLst/>
          </a:prstGeom>
        </p:spPr>
      </p:pic>
    </p:spTree>
    <p:extLst>
      <p:ext uri="{BB962C8B-B14F-4D97-AF65-F5344CB8AC3E}">
        <p14:creationId xmlns:p14="http://schemas.microsoft.com/office/powerpoint/2010/main" val="15596792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94F7A6E8-D5F1-4A9C-1D8D-BD12F0B893E5}"/>
              </a:ext>
            </a:extLst>
          </p:cNvPr>
          <p:cNvSpPr txBox="1">
            <a:spLocks/>
          </p:cNvSpPr>
          <p:nvPr/>
        </p:nvSpPr>
        <p:spPr>
          <a:xfrm>
            <a:off x="167268" y="-1"/>
            <a:ext cx="11864898" cy="162877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28295" algn="ctr">
              <a:lnSpc>
                <a:spcPct val="100000"/>
              </a:lnSpc>
              <a:spcBef>
                <a:spcPts val="0"/>
              </a:spcBef>
            </a:pPr>
            <a:r>
              <a:rPr lang="fr-FR" sz="2400" b="1" kern="100" dirty="0" err="1">
                <a:solidFill>
                  <a:schemeClr val="bg1"/>
                </a:solidFill>
                <a:latin typeface="Arial Narrow" panose="020B0606020202030204" pitchFamily="34" charset="0"/>
                <a:ea typeface="Calibri" panose="020F0502020204030204" pitchFamily="34" charset="0"/>
                <a:cs typeface="Times New Roman" panose="02020603050405020304" pitchFamily="18" charset="0"/>
              </a:rPr>
              <a:t>Chapter</a:t>
            </a:r>
            <a:r>
              <a:rPr lang="fr-FR" sz="24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 4.1:</a:t>
            </a:r>
          </a:p>
          <a:p>
            <a:pPr marL="328295" algn="ctr">
              <a:lnSpc>
                <a:spcPct val="100000"/>
              </a:lnSpc>
              <a:spcBef>
                <a:spcPts val="0"/>
              </a:spcBef>
            </a:pPr>
            <a:r>
              <a:rPr lang="en-US" sz="40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The different types of resources in an association 
and their characteristics (1/5)</a:t>
            </a:r>
            <a:endParaRPr lang="fr-FR" sz="32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endParaRPr>
          </a:p>
        </p:txBody>
      </p:sp>
      <p:sp>
        <p:nvSpPr>
          <p:cNvPr id="5" name="Espace réservé du contenu 2">
            <a:extLst>
              <a:ext uri="{FF2B5EF4-FFF2-40B4-BE49-F238E27FC236}">
                <a16:creationId xmlns:a16="http://schemas.microsoft.com/office/drawing/2014/main" id="{7BC5BB4A-C7E8-FBBF-41AC-E07D84A15A0B}"/>
              </a:ext>
            </a:extLst>
          </p:cNvPr>
          <p:cNvSpPr txBox="1">
            <a:spLocks/>
          </p:cNvSpPr>
          <p:nvPr/>
        </p:nvSpPr>
        <p:spPr>
          <a:xfrm>
            <a:off x="351794" y="1846128"/>
            <a:ext cx="8111270" cy="4829175"/>
          </a:xfrm>
          <a:prstGeom prst="rect">
            <a:avLst/>
          </a:prstGeom>
          <a:no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fr-FR" sz="2200" b="1" kern="100" dirty="0">
                <a:latin typeface="Arial Narrow" panose="020B0606020202030204" pitchFamily="34" charset="0"/>
                <a:ea typeface="Calibri" panose="020F0502020204030204" pitchFamily="34" charset="0"/>
                <a:cs typeface="Times New Roman" panose="02020603050405020304" pitchFamily="18" charset="0"/>
              </a:rPr>
              <a:t>Group </a:t>
            </a:r>
            <a:r>
              <a:rPr lang="fr-FR" sz="2200" b="1" kern="100" dirty="0" err="1">
                <a:latin typeface="Arial Narrow" panose="020B0606020202030204" pitchFamily="34" charset="0"/>
                <a:ea typeface="Calibri" panose="020F0502020204030204" pitchFamily="34" charset="0"/>
                <a:cs typeface="Times New Roman" panose="02020603050405020304" pitchFamily="18" charset="0"/>
              </a:rPr>
              <a:t>exercise</a:t>
            </a:r>
            <a:r>
              <a:rPr lang="fr-FR" sz="2200" b="1" kern="100" dirty="0">
                <a:latin typeface="Arial Narrow" panose="020B0606020202030204" pitchFamily="34" charset="0"/>
                <a:ea typeface="Calibri" panose="020F0502020204030204" pitchFamily="34" charset="0"/>
                <a:cs typeface="Times New Roman" panose="02020603050405020304" pitchFamily="18" charset="0"/>
              </a:rPr>
              <a:t>:</a:t>
            </a:r>
          </a:p>
          <a:p>
            <a:pPr>
              <a:lnSpc>
                <a:spcPct val="100000"/>
              </a:lnSpc>
              <a:spcBef>
                <a:spcPts val="0"/>
              </a:spcBef>
            </a:pPr>
            <a:r>
              <a:rPr lang="en-US" sz="2200" kern="100" dirty="0">
                <a:latin typeface="Arial Narrow" panose="020B0606020202030204" pitchFamily="34" charset="0"/>
                <a:ea typeface="Calibri" panose="020F0502020204030204" pitchFamily="34" charset="0"/>
                <a:cs typeface="Times New Roman" panose="02020603050405020304" pitchFamily="18" charset="0"/>
              </a:rPr>
              <a:t>Take each of the types of resources below and discuss what you can say about them in terms of what characterizes them and distinguishes them from other types</a:t>
            </a:r>
            <a:endParaRPr lang="fr-FR" sz="2200" b="1" kern="100" dirty="0">
              <a:latin typeface="Arial Narrow" panose="020B0606020202030204" pitchFamily="34" charset="0"/>
              <a:ea typeface="Calibri" panose="020F0502020204030204" pitchFamily="34" charset="0"/>
              <a:cs typeface="Times New Roman" panose="02020603050405020304" pitchFamily="18" charset="0"/>
            </a:endParaRPr>
          </a:p>
          <a:p>
            <a:pPr>
              <a:lnSpc>
                <a:spcPct val="100000"/>
              </a:lnSpc>
              <a:spcBef>
                <a:spcPts val="0"/>
              </a:spcBef>
            </a:pPr>
            <a:r>
              <a:rPr lang="fr-FR" sz="2200" b="1" kern="100" dirty="0">
                <a:latin typeface="Arial Narrow" panose="020B0606020202030204" pitchFamily="34" charset="0"/>
                <a:ea typeface="Calibri" panose="020F0502020204030204" pitchFamily="34" charset="0"/>
                <a:cs typeface="Times New Roman" panose="02020603050405020304" pitchFamily="18" charset="0"/>
              </a:rPr>
              <a:t>Group 1:</a:t>
            </a:r>
            <a:endParaRPr lang="fr-FR" sz="2200" kern="100" dirty="0">
              <a:latin typeface="Arial Narrow" panose="020B0606020202030204" pitchFamily="34" charset="0"/>
              <a:ea typeface="Calibri" panose="020F0502020204030204" pitchFamily="34" charset="0"/>
              <a:cs typeface="Times New Roman" panose="02020603050405020304" pitchFamily="18" charset="0"/>
            </a:endParaRPr>
          </a:p>
          <a:p>
            <a:pPr lvl="1">
              <a:lnSpc>
                <a:spcPct val="100000"/>
              </a:lnSpc>
              <a:spcBef>
                <a:spcPts val="0"/>
              </a:spcBef>
            </a:pPr>
            <a:r>
              <a:rPr lang="en-US" sz="2200" kern="100" dirty="0">
                <a:latin typeface="Arial Narrow" panose="020B0606020202030204" pitchFamily="34" charset="0"/>
                <a:ea typeface="Calibri" panose="020F0502020204030204" pitchFamily="34" charset="0"/>
                <a:cs typeface="Times New Roman" panose="02020603050405020304" pitchFamily="18" charset="0"/>
              </a:rPr>
              <a:t>Membership fees for new members
Regular membership fees</a:t>
            </a:r>
            <a:endParaRPr lang="fr-FR" sz="2200" b="1" kern="100" dirty="0">
              <a:latin typeface="Arial Narrow" panose="020B0606020202030204" pitchFamily="34" charset="0"/>
              <a:ea typeface="Calibri" panose="020F0502020204030204" pitchFamily="34" charset="0"/>
              <a:cs typeface="Times New Roman" panose="02020603050405020304" pitchFamily="18" charset="0"/>
            </a:endParaRPr>
          </a:p>
          <a:p>
            <a:pPr marL="228600" lvl="1">
              <a:lnSpc>
                <a:spcPct val="100000"/>
              </a:lnSpc>
              <a:spcBef>
                <a:spcPts val="0"/>
              </a:spcBef>
            </a:pPr>
            <a:r>
              <a:rPr lang="fr-FR" sz="2200" b="1" kern="100" dirty="0">
                <a:latin typeface="Arial Narrow" panose="020B0606020202030204" pitchFamily="34" charset="0"/>
                <a:ea typeface="Calibri" panose="020F0502020204030204" pitchFamily="34" charset="0"/>
                <a:cs typeface="Times New Roman" panose="02020603050405020304" pitchFamily="18" charset="0"/>
              </a:rPr>
              <a:t>Group 2:</a:t>
            </a:r>
            <a:endParaRPr lang="fr-FR" sz="2200" kern="100" dirty="0">
              <a:latin typeface="Arial Narrow" panose="020B0606020202030204" pitchFamily="34" charset="0"/>
              <a:ea typeface="Calibri" panose="020F0502020204030204" pitchFamily="34" charset="0"/>
              <a:cs typeface="Times New Roman" panose="02020603050405020304" pitchFamily="18" charset="0"/>
            </a:endParaRPr>
          </a:p>
          <a:p>
            <a:pPr lvl="1">
              <a:lnSpc>
                <a:spcPct val="100000"/>
              </a:lnSpc>
              <a:spcBef>
                <a:spcPts val="0"/>
              </a:spcBef>
            </a:pPr>
            <a:r>
              <a:rPr lang="en-US" sz="2200" kern="100" dirty="0">
                <a:latin typeface="Arial Narrow" panose="020B0606020202030204" pitchFamily="34" charset="0"/>
                <a:ea typeface="Calibri" panose="020F0502020204030204" pitchFamily="34" charset="0"/>
                <a:cs typeface="Times New Roman" panose="02020603050405020304" pitchFamily="18" charset="0"/>
              </a:rPr>
              <a:t>Resources generated by income-generating projects and activities</a:t>
            </a:r>
          </a:p>
          <a:p>
            <a:pPr lvl="1">
              <a:lnSpc>
                <a:spcPct val="100000"/>
              </a:lnSpc>
              <a:spcBef>
                <a:spcPts val="0"/>
              </a:spcBef>
            </a:pPr>
            <a:r>
              <a:rPr lang="en-US" sz="2200" kern="100" dirty="0">
                <a:solidFill>
                  <a:srgbClr val="0000CC"/>
                </a:solidFill>
                <a:latin typeface="Arial Narrow" panose="020B0606020202030204" pitchFamily="34" charset="0"/>
                <a:ea typeface="Calibri" panose="020F0502020204030204" pitchFamily="34" charset="0"/>
                <a:cs typeface="Times New Roman" panose="02020603050405020304" pitchFamily="18" charset="0"/>
              </a:rPr>
              <a:t>Resources available through collaboration and partnership with other institutions</a:t>
            </a:r>
            <a:endParaRPr lang="fr-FR" sz="2200" kern="100" dirty="0">
              <a:solidFill>
                <a:srgbClr val="0000CC"/>
              </a:solidFill>
              <a:latin typeface="Arial Narrow" panose="020B0606020202030204" pitchFamily="34" charset="0"/>
              <a:ea typeface="Calibri" panose="020F0502020204030204" pitchFamily="34" charset="0"/>
              <a:cs typeface="Times New Roman" panose="02020603050405020304" pitchFamily="18" charset="0"/>
            </a:endParaRPr>
          </a:p>
          <a:p>
            <a:pPr marL="228600" lvl="1">
              <a:lnSpc>
                <a:spcPct val="100000"/>
              </a:lnSpc>
              <a:spcBef>
                <a:spcPts val="0"/>
              </a:spcBef>
            </a:pPr>
            <a:r>
              <a:rPr lang="fr-FR" sz="2200" b="1" kern="100" dirty="0">
                <a:latin typeface="Arial Narrow" panose="020B0606020202030204" pitchFamily="34" charset="0"/>
                <a:ea typeface="Calibri" panose="020F0502020204030204" pitchFamily="34" charset="0"/>
                <a:cs typeface="Times New Roman" panose="02020603050405020304" pitchFamily="18" charset="0"/>
              </a:rPr>
              <a:t>Group 3:</a:t>
            </a:r>
            <a:endParaRPr lang="fr-FR" sz="2200" kern="100" dirty="0">
              <a:latin typeface="Arial Narrow" panose="020B0606020202030204" pitchFamily="34" charset="0"/>
              <a:ea typeface="Calibri" panose="020F0502020204030204" pitchFamily="34" charset="0"/>
              <a:cs typeface="Times New Roman" panose="02020603050405020304" pitchFamily="18" charset="0"/>
            </a:endParaRPr>
          </a:p>
          <a:p>
            <a:pPr lvl="1">
              <a:lnSpc>
                <a:spcPct val="100000"/>
              </a:lnSpc>
              <a:spcBef>
                <a:spcPts val="0"/>
              </a:spcBef>
            </a:pPr>
            <a:r>
              <a:rPr lang="fr-FR" sz="2200" kern="100" dirty="0">
                <a:latin typeface="Arial Narrow" panose="020B0606020202030204" pitchFamily="34" charset="0"/>
                <a:ea typeface="Calibri" panose="020F0502020204030204" pitchFamily="34" charset="0"/>
                <a:cs typeface="Times New Roman" panose="02020603050405020304" pitchFamily="18" charset="0"/>
              </a:rPr>
              <a:t>Donations and </a:t>
            </a:r>
            <a:r>
              <a:rPr lang="fr-FR" sz="2200" kern="100" dirty="0" err="1">
                <a:latin typeface="Arial Narrow" panose="020B0606020202030204" pitchFamily="34" charset="0"/>
                <a:ea typeface="Calibri" panose="020F0502020204030204" pitchFamily="34" charset="0"/>
                <a:cs typeface="Times New Roman" panose="02020603050405020304" pitchFamily="18" charset="0"/>
              </a:rPr>
              <a:t>legacies</a:t>
            </a:r>
            <a:r>
              <a:rPr lang="fr-FR" sz="2200" kern="100" dirty="0">
                <a:latin typeface="Arial Narrow" panose="020B0606020202030204" pitchFamily="34" charset="0"/>
                <a:ea typeface="Calibri" panose="020F0502020204030204" pitchFamily="34" charset="0"/>
                <a:cs typeface="Times New Roman" panose="02020603050405020304" pitchFamily="18" charset="0"/>
              </a:rPr>
              <a:t>
Subsidies / </a:t>
            </a:r>
            <a:r>
              <a:rPr lang="fr-FR" sz="2200" kern="100" dirty="0" err="1">
                <a:latin typeface="Arial Narrow" panose="020B0606020202030204" pitchFamily="34" charset="0"/>
                <a:ea typeface="Calibri" panose="020F0502020204030204" pitchFamily="34" charset="0"/>
                <a:cs typeface="Times New Roman" panose="02020603050405020304" pitchFamily="18" charset="0"/>
              </a:rPr>
              <a:t>grants</a:t>
            </a:r>
            <a:endParaRPr lang="fr-FR" sz="2200" kern="100" dirty="0">
              <a:latin typeface="Arial Narrow" panose="020B0606020202030204" pitchFamily="34" charset="0"/>
              <a:ea typeface="Calibri" panose="020F0502020204030204" pitchFamily="34" charset="0"/>
              <a:cs typeface="Times New Roman" panose="02020603050405020304" pitchFamily="18" charset="0"/>
            </a:endParaRPr>
          </a:p>
        </p:txBody>
      </p:sp>
      <p:pic>
        <p:nvPicPr>
          <p:cNvPr id="3" name="Image 2">
            <a:extLst>
              <a:ext uri="{FF2B5EF4-FFF2-40B4-BE49-F238E27FC236}">
                <a16:creationId xmlns:a16="http://schemas.microsoft.com/office/drawing/2014/main" id="{D04ADB93-121F-B2D3-C542-62EE48ADAB31}"/>
              </a:ext>
            </a:extLst>
          </p:cNvPr>
          <p:cNvPicPr>
            <a:picLocks noChangeAspect="1"/>
          </p:cNvPicPr>
          <p:nvPr/>
        </p:nvPicPr>
        <p:blipFill rotWithShape="1">
          <a:blip r:embed="rId2"/>
          <a:srcRect t="11507" b="8519"/>
          <a:stretch/>
        </p:blipFill>
        <p:spPr>
          <a:xfrm>
            <a:off x="8154649" y="2128226"/>
            <a:ext cx="3490691" cy="4182811"/>
          </a:xfrm>
          <a:prstGeom prst="rect">
            <a:avLst/>
          </a:prstGeom>
        </p:spPr>
      </p:pic>
    </p:spTree>
    <p:extLst>
      <p:ext uri="{BB962C8B-B14F-4D97-AF65-F5344CB8AC3E}">
        <p14:creationId xmlns:p14="http://schemas.microsoft.com/office/powerpoint/2010/main" val="27440614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94F7A6E8-D5F1-4A9C-1D8D-BD12F0B893E5}"/>
              </a:ext>
            </a:extLst>
          </p:cNvPr>
          <p:cNvSpPr txBox="1">
            <a:spLocks/>
          </p:cNvSpPr>
          <p:nvPr/>
        </p:nvSpPr>
        <p:spPr>
          <a:xfrm>
            <a:off x="167268" y="0"/>
            <a:ext cx="11864898" cy="161448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28295" algn="ctr">
              <a:lnSpc>
                <a:spcPct val="100000"/>
              </a:lnSpc>
              <a:spcBef>
                <a:spcPts val="0"/>
              </a:spcBef>
            </a:pPr>
            <a:r>
              <a:rPr lang="fr-FR" sz="2400" b="1" kern="100" dirty="0" err="1">
                <a:solidFill>
                  <a:schemeClr val="bg1"/>
                </a:solidFill>
                <a:latin typeface="Arial Narrow" panose="020B0606020202030204" pitchFamily="34" charset="0"/>
                <a:ea typeface="Calibri" panose="020F0502020204030204" pitchFamily="34" charset="0"/>
                <a:cs typeface="Times New Roman" panose="02020603050405020304" pitchFamily="18" charset="0"/>
              </a:rPr>
              <a:t>Chapter</a:t>
            </a:r>
            <a:r>
              <a:rPr lang="fr-FR" sz="24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 4.1:</a:t>
            </a:r>
          </a:p>
          <a:p>
            <a:pPr marL="328295" algn="ctr">
              <a:lnSpc>
                <a:spcPct val="100000"/>
              </a:lnSpc>
              <a:spcBef>
                <a:spcPts val="0"/>
              </a:spcBef>
            </a:pPr>
            <a:r>
              <a:rPr lang="en-US" sz="36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The different types of resources in an association 
and their characteristics (2/5)</a:t>
            </a:r>
            <a:endParaRPr lang="fr-FR" sz="36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endParaRPr>
          </a:p>
        </p:txBody>
      </p:sp>
      <p:sp>
        <p:nvSpPr>
          <p:cNvPr id="5" name="Espace réservé du contenu 2">
            <a:extLst>
              <a:ext uri="{FF2B5EF4-FFF2-40B4-BE49-F238E27FC236}">
                <a16:creationId xmlns:a16="http://schemas.microsoft.com/office/drawing/2014/main" id="{7BC5BB4A-C7E8-FBBF-41AC-E07D84A15A0B}"/>
              </a:ext>
            </a:extLst>
          </p:cNvPr>
          <p:cNvSpPr txBox="1">
            <a:spLocks/>
          </p:cNvSpPr>
          <p:nvPr/>
        </p:nvSpPr>
        <p:spPr>
          <a:xfrm>
            <a:off x="406877" y="1782666"/>
            <a:ext cx="6434596" cy="4829175"/>
          </a:xfrm>
          <a:prstGeom prst="rect">
            <a:avLst/>
          </a:prstGeom>
          <a:no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lvl="1">
              <a:lnSpc>
                <a:spcPct val="100000"/>
              </a:lnSpc>
              <a:spcBef>
                <a:spcPts val="0"/>
              </a:spcBef>
            </a:pPr>
            <a:r>
              <a:rPr lang="en-US" b="1" kern="100" dirty="0">
                <a:latin typeface="Arial Narrow" panose="020B0606020202030204" pitchFamily="34" charset="0"/>
                <a:ea typeface="Calibri" panose="020F0502020204030204" pitchFamily="34" charset="0"/>
                <a:cs typeface="Times New Roman" panose="02020603050405020304" pitchFamily="18" charset="0"/>
              </a:rPr>
              <a:t>Membership fees for new members</a:t>
            </a:r>
            <a:endParaRPr lang="fr-FR" kern="100" dirty="0">
              <a:latin typeface="Arial Narrow" panose="020B0606020202030204" pitchFamily="34" charset="0"/>
              <a:ea typeface="Calibri" panose="020F0502020204030204" pitchFamily="34" charset="0"/>
              <a:cs typeface="Times New Roman" panose="02020603050405020304" pitchFamily="18" charset="0"/>
            </a:endParaRPr>
          </a:p>
          <a:p>
            <a:pPr marL="685800" lvl="2">
              <a:lnSpc>
                <a:spcPct val="100000"/>
              </a:lnSpc>
              <a:spcBef>
                <a:spcPts val="0"/>
              </a:spcBef>
            </a:pPr>
            <a:r>
              <a:rPr lang="en-US" sz="2200" kern="100" dirty="0">
                <a:latin typeface="Arial Narrow" panose="020B0606020202030204" pitchFamily="34" charset="0"/>
                <a:ea typeface="Calibri" panose="020F0502020204030204" pitchFamily="34" charset="0"/>
                <a:cs typeface="Times New Roman" panose="02020603050405020304" pitchFamily="18" charset="0"/>
              </a:rPr>
              <a:t>Are paid by the new members and constitute a proof of goodwill and seriousness for the new member
This is a very limited source of income for the association itself since it is paid only once by each new member</a:t>
            </a:r>
            <a:endParaRPr lang="fr-FR" sz="2200" b="1" kern="100" dirty="0">
              <a:latin typeface="Arial Narrow" panose="020B0606020202030204" pitchFamily="34" charset="0"/>
              <a:ea typeface="Calibri" panose="020F0502020204030204" pitchFamily="34" charset="0"/>
              <a:cs typeface="Times New Roman" panose="02020603050405020304" pitchFamily="18" charset="0"/>
            </a:endParaRPr>
          </a:p>
          <a:p>
            <a:pPr marL="228600" lvl="1">
              <a:lnSpc>
                <a:spcPct val="100000"/>
              </a:lnSpc>
              <a:spcBef>
                <a:spcPts val="0"/>
              </a:spcBef>
            </a:pPr>
            <a:r>
              <a:rPr lang="fr-FR" b="1" kern="100" dirty="0">
                <a:latin typeface="Arial Narrow" panose="020B0606020202030204" pitchFamily="34" charset="0"/>
                <a:ea typeface="Calibri" panose="020F0502020204030204" pitchFamily="34" charset="0"/>
                <a:cs typeface="Times New Roman" panose="02020603050405020304" pitchFamily="18" charset="0"/>
              </a:rPr>
              <a:t>Regular </a:t>
            </a:r>
            <a:r>
              <a:rPr lang="fr-FR" b="1" kern="100" dirty="0" err="1">
                <a:latin typeface="Arial Narrow" panose="020B0606020202030204" pitchFamily="34" charset="0"/>
                <a:ea typeface="Calibri" panose="020F0502020204030204" pitchFamily="34" charset="0"/>
                <a:cs typeface="Times New Roman" panose="02020603050405020304" pitchFamily="18" charset="0"/>
              </a:rPr>
              <a:t>membership</a:t>
            </a:r>
            <a:r>
              <a:rPr lang="fr-FR" b="1" kern="100" dirty="0">
                <a:latin typeface="Arial Narrow" panose="020B0606020202030204" pitchFamily="34" charset="0"/>
                <a:ea typeface="Calibri" panose="020F0502020204030204" pitchFamily="34" charset="0"/>
                <a:cs typeface="Times New Roman" panose="02020603050405020304" pitchFamily="18" charset="0"/>
              </a:rPr>
              <a:t> </a:t>
            </a:r>
            <a:r>
              <a:rPr lang="fr-FR" b="1" kern="100" dirty="0" err="1">
                <a:latin typeface="Arial Narrow" panose="020B0606020202030204" pitchFamily="34" charset="0"/>
                <a:ea typeface="Calibri" panose="020F0502020204030204" pitchFamily="34" charset="0"/>
                <a:cs typeface="Times New Roman" panose="02020603050405020304" pitchFamily="18" charset="0"/>
              </a:rPr>
              <a:t>fees</a:t>
            </a:r>
            <a:endParaRPr lang="fr-FR" kern="100" dirty="0">
              <a:latin typeface="Arial Narrow" panose="020B0606020202030204" pitchFamily="34" charset="0"/>
              <a:ea typeface="Calibri" panose="020F0502020204030204" pitchFamily="34" charset="0"/>
              <a:cs typeface="Times New Roman" panose="02020603050405020304" pitchFamily="18" charset="0"/>
            </a:endParaRPr>
          </a:p>
          <a:p>
            <a:pPr marL="685800" lvl="2">
              <a:lnSpc>
                <a:spcPct val="100000"/>
              </a:lnSpc>
              <a:spcBef>
                <a:spcPts val="0"/>
              </a:spcBef>
            </a:pPr>
            <a:r>
              <a:rPr lang="en-US" sz="2100" kern="100" dirty="0">
                <a:latin typeface="Arial Narrow" panose="020B0606020202030204" pitchFamily="34" charset="0"/>
                <a:ea typeface="Calibri" panose="020F0502020204030204" pitchFamily="34" charset="0"/>
                <a:cs typeface="Times New Roman" panose="02020603050405020304" pitchFamily="18" charset="0"/>
              </a:rPr>
              <a:t>Generally annual, they are the main source of income for the association
It is essential for the credibility of the association
You have to have an infallible collection strategy. 
Respect for the subjection of the right to vote to the payment of contributions on time is a measure that has proven its worth</a:t>
            </a:r>
            <a:endParaRPr lang="fr-FR" sz="2100" b="1" kern="100" dirty="0">
              <a:latin typeface="Arial Narrow" panose="020B0606020202030204" pitchFamily="34" charset="0"/>
              <a:ea typeface="Calibri" panose="020F0502020204030204" pitchFamily="34" charset="0"/>
              <a:cs typeface="Times New Roman" panose="02020603050405020304" pitchFamily="18" charset="0"/>
            </a:endParaRPr>
          </a:p>
        </p:txBody>
      </p:sp>
      <p:pic>
        <p:nvPicPr>
          <p:cNvPr id="2" name="Image 1">
            <a:extLst>
              <a:ext uri="{FF2B5EF4-FFF2-40B4-BE49-F238E27FC236}">
                <a16:creationId xmlns:a16="http://schemas.microsoft.com/office/drawing/2014/main" id="{C57BA2AE-DDC9-E9A5-DEA8-F7AB6D1023C5}"/>
              </a:ext>
            </a:extLst>
          </p:cNvPr>
          <p:cNvPicPr>
            <a:picLocks noChangeAspect="1"/>
          </p:cNvPicPr>
          <p:nvPr/>
        </p:nvPicPr>
        <p:blipFill>
          <a:blip r:embed="rId2"/>
          <a:stretch>
            <a:fillRect/>
          </a:stretch>
        </p:blipFill>
        <p:spPr>
          <a:xfrm>
            <a:off x="6918592" y="1782666"/>
            <a:ext cx="4830724" cy="4830724"/>
          </a:xfrm>
          <a:prstGeom prst="rect">
            <a:avLst/>
          </a:prstGeom>
        </p:spPr>
      </p:pic>
    </p:spTree>
    <p:extLst>
      <p:ext uri="{BB962C8B-B14F-4D97-AF65-F5344CB8AC3E}">
        <p14:creationId xmlns:p14="http://schemas.microsoft.com/office/powerpoint/2010/main" val="2754292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94F7A6E8-D5F1-4A9C-1D8D-BD12F0B893E5}"/>
              </a:ext>
            </a:extLst>
          </p:cNvPr>
          <p:cNvSpPr txBox="1">
            <a:spLocks/>
          </p:cNvSpPr>
          <p:nvPr/>
        </p:nvSpPr>
        <p:spPr>
          <a:xfrm>
            <a:off x="167268" y="71440"/>
            <a:ext cx="11864898" cy="152876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28295" algn="ctr">
              <a:lnSpc>
                <a:spcPct val="100000"/>
              </a:lnSpc>
              <a:spcBef>
                <a:spcPts val="0"/>
              </a:spcBef>
            </a:pPr>
            <a:r>
              <a:rPr lang="fr-FR" sz="2400" b="1" kern="100" dirty="0" err="1">
                <a:solidFill>
                  <a:schemeClr val="bg1"/>
                </a:solidFill>
                <a:latin typeface="Arial Narrow" panose="020B0606020202030204" pitchFamily="34" charset="0"/>
                <a:ea typeface="Calibri" panose="020F0502020204030204" pitchFamily="34" charset="0"/>
                <a:cs typeface="Times New Roman" panose="02020603050405020304" pitchFamily="18" charset="0"/>
              </a:rPr>
              <a:t>Chapter</a:t>
            </a:r>
            <a:r>
              <a:rPr lang="fr-FR" sz="24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 4.1:</a:t>
            </a:r>
          </a:p>
          <a:p>
            <a:pPr marL="328295" algn="ctr">
              <a:lnSpc>
                <a:spcPct val="100000"/>
              </a:lnSpc>
              <a:spcBef>
                <a:spcPts val="0"/>
              </a:spcBef>
            </a:pPr>
            <a:r>
              <a:rPr lang="en-US" sz="36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The different types of resources in an association 
and their characteristics (3/5)</a:t>
            </a:r>
            <a:endParaRPr lang="fr-FR" sz="32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endParaRPr>
          </a:p>
        </p:txBody>
      </p:sp>
      <p:sp>
        <p:nvSpPr>
          <p:cNvPr id="5" name="Espace réservé du contenu 2">
            <a:extLst>
              <a:ext uri="{FF2B5EF4-FFF2-40B4-BE49-F238E27FC236}">
                <a16:creationId xmlns:a16="http://schemas.microsoft.com/office/drawing/2014/main" id="{7BC5BB4A-C7E8-FBBF-41AC-E07D84A15A0B}"/>
              </a:ext>
            </a:extLst>
          </p:cNvPr>
          <p:cNvSpPr txBox="1">
            <a:spLocks/>
          </p:cNvSpPr>
          <p:nvPr/>
        </p:nvSpPr>
        <p:spPr>
          <a:xfrm>
            <a:off x="337503" y="1785937"/>
            <a:ext cx="6020431" cy="4829175"/>
          </a:xfrm>
          <a:prstGeom prst="rect">
            <a:avLst/>
          </a:prstGeom>
          <a:no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lvl="1">
              <a:lnSpc>
                <a:spcPct val="100000"/>
              </a:lnSpc>
              <a:spcBef>
                <a:spcPts val="0"/>
              </a:spcBef>
            </a:pPr>
            <a:r>
              <a:rPr lang="en-US" b="1" kern="100" dirty="0">
                <a:latin typeface="Arial Narrow" panose="020B0606020202030204" pitchFamily="34" charset="0"/>
                <a:ea typeface="Calibri" panose="020F0502020204030204" pitchFamily="34" charset="0"/>
                <a:cs typeface="Times New Roman" panose="02020603050405020304" pitchFamily="18" charset="0"/>
              </a:rPr>
              <a:t>Resources generated by income-generating projects and activities</a:t>
            </a:r>
            <a:endParaRPr lang="fr-FR" kern="100" dirty="0">
              <a:latin typeface="Arial Narrow" panose="020B0606020202030204" pitchFamily="34" charset="0"/>
              <a:ea typeface="Calibri" panose="020F0502020204030204" pitchFamily="34" charset="0"/>
              <a:cs typeface="Times New Roman" panose="02020603050405020304" pitchFamily="18" charset="0"/>
            </a:endParaRPr>
          </a:p>
          <a:p>
            <a:pPr marL="685800" lvl="2">
              <a:lnSpc>
                <a:spcPct val="100000"/>
              </a:lnSpc>
              <a:spcBef>
                <a:spcPts val="0"/>
              </a:spcBef>
            </a:pPr>
            <a:r>
              <a:rPr lang="en-US" kern="100" dirty="0">
                <a:latin typeface="Arial Narrow" panose="020B0606020202030204" pitchFamily="34" charset="0"/>
                <a:ea typeface="Calibri" panose="020F0502020204030204" pitchFamily="34" charset="0"/>
                <a:cs typeface="Times New Roman" panose="02020603050405020304" pitchFamily="18" charset="0"/>
              </a:rPr>
              <a:t>A little reminder: The notion of non-profit does not mean that the association must not carry out profit-making activities, nor that the association must not generate profits. It is simply a matter that the association must not distribute dividends to the members
An association must therefore ensure that its activities are profitable and generate margins to finance its corporate purpose
The projects carried out by the association must make it possible to finance the budget lines of the activities, and the salaries of employees and consultants, but also to generate a margin for the association, which the partners accept as AGENCY FEES</a:t>
            </a:r>
            <a:endParaRPr lang="fr-FR" b="1" kern="100" dirty="0">
              <a:latin typeface="Arial Narrow" panose="020B0606020202030204" pitchFamily="34" charset="0"/>
              <a:ea typeface="Calibri" panose="020F0502020204030204" pitchFamily="34" charset="0"/>
              <a:cs typeface="Times New Roman" panose="02020603050405020304" pitchFamily="18" charset="0"/>
            </a:endParaRPr>
          </a:p>
        </p:txBody>
      </p:sp>
      <p:pic>
        <p:nvPicPr>
          <p:cNvPr id="2" name="Image 1">
            <a:extLst>
              <a:ext uri="{FF2B5EF4-FFF2-40B4-BE49-F238E27FC236}">
                <a16:creationId xmlns:a16="http://schemas.microsoft.com/office/drawing/2014/main" id="{3C0D48CA-D46D-477A-7A4A-E957B4A94B44}"/>
              </a:ext>
            </a:extLst>
          </p:cNvPr>
          <p:cNvPicPr>
            <a:picLocks noChangeAspect="1"/>
          </p:cNvPicPr>
          <p:nvPr/>
        </p:nvPicPr>
        <p:blipFill rotWithShape="1">
          <a:blip r:embed="rId2"/>
          <a:srcRect l="16055" r="8421"/>
          <a:stretch/>
        </p:blipFill>
        <p:spPr>
          <a:xfrm>
            <a:off x="6357933" y="1785937"/>
            <a:ext cx="5472113" cy="4830322"/>
          </a:xfrm>
          <a:prstGeom prst="rect">
            <a:avLst/>
          </a:prstGeom>
        </p:spPr>
      </p:pic>
    </p:spTree>
    <p:extLst>
      <p:ext uri="{BB962C8B-B14F-4D97-AF65-F5344CB8AC3E}">
        <p14:creationId xmlns:p14="http://schemas.microsoft.com/office/powerpoint/2010/main" val="31155171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94F7A6E8-D5F1-4A9C-1D8D-BD12F0B893E5}"/>
              </a:ext>
            </a:extLst>
          </p:cNvPr>
          <p:cNvSpPr txBox="1">
            <a:spLocks/>
          </p:cNvSpPr>
          <p:nvPr/>
        </p:nvSpPr>
        <p:spPr>
          <a:xfrm>
            <a:off x="167268" y="85728"/>
            <a:ext cx="11864898" cy="152876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28295" algn="ctr">
              <a:lnSpc>
                <a:spcPct val="100000"/>
              </a:lnSpc>
              <a:spcBef>
                <a:spcPts val="0"/>
              </a:spcBef>
            </a:pPr>
            <a:r>
              <a:rPr lang="fr-FR" sz="2400" b="1" kern="100" dirty="0" err="1">
                <a:solidFill>
                  <a:schemeClr val="bg1"/>
                </a:solidFill>
                <a:latin typeface="Arial Narrow" panose="020B0606020202030204" pitchFamily="34" charset="0"/>
                <a:ea typeface="Calibri" panose="020F0502020204030204" pitchFamily="34" charset="0"/>
                <a:cs typeface="Times New Roman" panose="02020603050405020304" pitchFamily="18" charset="0"/>
              </a:rPr>
              <a:t>Chapter</a:t>
            </a:r>
            <a:r>
              <a:rPr lang="fr-FR" sz="24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 4.1: </a:t>
            </a:r>
          </a:p>
          <a:p>
            <a:pPr marL="328295" algn="ctr">
              <a:lnSpc>
                <a:spcPct val="100000"/>
              </a:lnSpc>
              <a:spcBef>
                <a:spcPts val="0"/>
              </a:spcBef>
            </a:pPr>
            <a:r>
              <a:rPr lang="en-US" sz="36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The different types of resources in an association 
and their characteristics (4/5)</a:t>
            </a:r>
            <a:endParaRPr lang="fr-FR" sz="36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endParaRPr>
          </a:p>
        </p:txBody>
      </p:sp>
      <p:sp>
        <p:nvSpPr>
          <p:cNvPr id="5" name="Espace réservé du contenu 2">
            <a:extLst>
              <a:ext uri="{FF2B5EF4-FFF2-40B4-BE49-F238E27FC236}">
                <a16:creationId xmlns:a16="http://schemas.microsoft.com/office/drawing/2014/main" id="{7BC5BB4A-C7E8-FBBF-41AC-E07D84A15A0B}"/>
              </a:ext>
            </a:extLst>
          </p:cNvPr>
          <p:cNvSpPr txBox="1">
            <a:spLocks/>
          </p:cNvSpPr>
          <p:nvPr/>
        </p:nvSpPr>
        <p:spPr>
          <a:xfrm>
            <a:off x="451807" y="1785937"/>
            <a:ext cx="6391910" cy="4829175"/>
          </a:xfrm>
          <a:prstGeom prst="rect">
            <a:avLst/>
          </a:prstGeom>
          <a:no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lvl="1">
              <a:spcBef>
                <a:spcPts val="0"/>
              </a:spcBef>
              <a:spcAft>
                <a:spcPts val="600"/>
              </a:spcAft>
            </a:pPr>
            <a:r>
              <a:rPr lang="fr-FR" sz="2000" b="1" dirty="0">
                <a:latin typeface="Arial Narrow" panose="020B0606020202030204" pitchFamily="34" charset="0"/>
              </a:rPr>
              <a:t>Donations and </a:t>
            </a:r>
            <a:r>
              <a:rPr lang="fr-FR" sz="2000" b="1" dirty="0" err="1">
                <a:latin typeface="Arial Narrow" panose="020B0606020202030204" pitchFamily="34" charset="0"/>
              </a:rPr>
              <a:t>legacies</a:t>
            </a:r>
            <a:endParaRPr lang="fr-FR" dirty="0">
              <a:latin typeface="Arial Narrow" panose="020B0606020202030204" pitchFamily="34" charset="0"/>
            </a:endParaRPr>
          </a:p>
          <a:p>
            <a:pPr marL="685800" lvl="2">
              <a:spcBef>
                <a:spcPts val="0"/>
              </a:spcBef>
              <a:spcAft>
                <a:spcPts val="600"/>
              </a:spcAft>
            </a:pPr>
            <a:r>
              <a:rPr lang="en-US" sz="2200" dirty="0">
                <a:latin typeface="Arial Narrow" panose="020B0606020202030204" pitchFamily="34" charset="0"/>
              </a:rPr>
              <a:t>Can come from members (active, sympathizers and honorary)
People from outside the association (from states and non-states) can also come from foundations. 
They are often in kind or in the form of income from usufruct or other assets
To ensure that they are not a source of loss of autonomy for the association</a:t>
            </a:r>
            <a:endParaRPr lang="fr-FR" sz="2200" b="1" dirty="0">
              <a:latin typeface="Arial Narrow" panose="020B0606020202030204" pitchFamily="34" charset="0"/>
            </a:endParaRPr>
          </a:p>
          <a:p>
            <a:pPr marL="228600" lvl="1">
              <a:spcBef>
                <a:spcPts val="0"/>
              </a:spcBef>
              <a:spcAft>
                <a:spcPts val="600"/>
              </a:spcAft>
            </a:pPr>
            <a:r>
              <a:rPr lang="fr-FR" sz="2000" b="1" dirty="0">
                <a:latin typeface="Arial Narrow" panose="020B0606020202030204" pitchFamily="34" charset="0"/>
              </a:rPr>
              <a:t>Subsidies : Grants</a:t>
            </a:r>
            <a:endParaRPr lang="fr-FR" dirty="0">
              <a:latin typeface="Arial Narrow" panose="020B0606020202030204" pitchFamily="34" charset="0"/>
            </a:endParaRPr>
          </a:p>
          <a:p>
            <a:pPr marL="685800" lvl="2">
              <a:spcBef>
                <a:spcPts val="0"/>
              </a:spcBef>
              <a:spcAft>
                <a:spcPts val="600"/>
              </a:spcAft>
            </a:pPr>
            <a:r>
              <a:rPr lang="en-US" sz="2200" dirty="0">
                <a:latin typeface="Arial Narrow" panose="020B0606020202030204" pitchFamily="34" charset="0"/>
              </a:rPr>
              <a:t>They comply with almost the same rules as donations and legacies, but relate to projects agreed with donors
They are often the subject of competition with other associations</a:t>
            </a:r>
            <a:endParaRPr lang="fr-FR" sz="2200" dirty="0">
              <a:latin typeface="Arial Narrow" panose="020B0606020202030204" pitchFamily="34" charset="0"/>
            </a:endParaRPr>
          </a:p>
        </p:txBody>
      </p:sp>
      <p:pic>
        <p:nvPicPr>
          <p:cNvPr id="3" name="Image 2">
            <a:extLst>
              <a:ext uri="{FF2B5EF4-FFF2-40B4-BE49-F238E27FC236}">
                <a16:creationId xmlns:a16="http://schemas.microsoft.com/office/drawing/2014/main" id="{59A93E19-1F32-79F5-918D-8B732CAC7DB7}"/>
              </a:ext>
            </a:extLst>
          </p:cNvPr>
          <p:cNvPicPr>
            <a:picLocks noChangeAspect="1"/>
          </p:cNvPicPr>
          <p:nvPr/>
        </p:nvPicPr>
        <p:blipFill rotWithShape="1">
          <a:blip r:embed="rId2"/>
          <a:srcRect l="3477" r="7060"/>
          <a:stretch/>
        </p:blipFill>
        <p:spPr>
          <a:xfrm>
            <a:off x="6843718" y="1785937"/>
            <a:ext cx="4914900" cy="4829175"/>
          </a:xfrm>
          <a:prstGeom prst="rect">
            <a:avLst/>
          </a:prstGeom>
        </p:spPr>
      </p:pic>
    </p:spTree>
    <p:extLst>
      <p:ext uri="{BB962C8B-B14F-4D97-AF65-F5344CB8AC3E}">
        <p14:creationId xmlns:p14="http://schemas.microsoft.com/office/powerpoint/2010/main" val="7218975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94F7A6E8-D5F1-4A9C-1D8D-BD12F0B893E5}"/>
              </a:ext>
            </a:extLst>
          </p:cNvPr>
          <p:cNvSpPr txBox="1">
            <a:spLocks/>
          </p:cNvSpPr>
          <p:nvPr/>
        </p:nvSpPr>
        <p:spPr>
          <a:xfrm>
            <a:off x="167268" y="57152"/>
            <a:ext cx="11864898" cy="152876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28295" algn="ctr">
              <a:lnSpc>
                <a:spcPct val="100000"/>
              </a:lnSpc>
              <a:spcBef>
                <a:spcPts val="0"/>
              </a:spcBef>
            </a:pPr>
            <a:r>
              <a:rPr lang="fr-FR" sz="2400" b="1" kern="100" dirty="0" err="1">
                <a:solidFill>
                  <a:schemeClr val="bg1"/>
                </a:solidFill>
                <a:latin typeface="Arial Narrow" panose="020B0606020202030204" pitchFamily="34" charset="0"/>
                <a:ea typeface="Calibri" panose="020F0502020204030204" pitchFamily="34" charset="0"/>
                <a:cs typeface="Times New Roman" panose="02020603050405020304" pitchFamily="18" charset="0"/>
              </a:rPr>
              <a:t>Chapter</a:t>
            </a:r>
            <a:r>
              <a:rPr lang="fr-FR" sz="24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 4.1:</a:t>
            </a:r>
          </a:p>
          <a:p>
            <a:pPr marL="328295" algn="ctr">
              <a:lnSpc>
                <a:spcPct val="100000"/>
              </a:lnSpc>
              <a:spcBef>
                <a:spcPts val="0"/>
              </a:spcBef>
            </a:pPr>
            <a:r>
              <a:rPr lang="en-US" sz="36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The different types of resources in an association 
and their characteristics (5/5)</a:t>
            </a:r>
            <a:endParaRPr lang="fr-FR" sz="36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endParaRPr>
          </a:p>
        </p:txBody>
      </p:sp>
      <p:sp>
        <p:nvSpPr>
          <p:cNvPr id="5" name="Espace réservé du contenu 2">
            <a:extLst>
              <a:ext uri="{FF2B5EF4-FFF2-40B4-BE49-F238E27FC236}">
                <a16:creationId xmlns:a16="http://schemas.microsoft.com/office/drawing/2014/main" id="{7BC5BB4A-C7E8-FBBF-41AC-E07D84A15A0B}"/>
              </a:ext>
            </a:extLst>
          </p:cNvPr>
          <p:cNvSpPr txBox="1">
            <a:spLocks/>
          </p:cNvSpPr>
          <p:nvPr/>
        </p:nvSpPr>
        <p:spPr>
          <a:xfrm>
            <a:off x="166049" y="1771650"/>
            <a:ext cx="6834819" cy="4829175"/>
          </a:xfrm>
          <a:prstGeom prst="rect">
            <a:avLst/>
          </a:prstGeom>
          <a:no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lvl="1">
              <a:lnSpc>
                <a:spcPct val="100000"/>
              </a:lnSpc>
              <a:spcBef>
                <a:spcPts val="0"/>
              </a:spcBef>
            </a:pPr>
            <a:r>
              <a:rPr lang="fr-FR" sz="2850" b="1" kern="100" dirty="0" err="1">
                <a:latin typeface="Arial Narrow" panose="020B0606020202030204" pitchFamily="34" charset="0"/>
                <a:ea typeface="Calibri" panose="020F0502020204030204" pitchFamily="34" charset="0"/>
                <a:cs typeface="Times New Roman" panose="02020603050405020304" pitchFamily="18" charset="0"/>
              </a:rPr>
              <a:t>Lessons</a:t>
            </a:r>
            <a:r>
              <a:rPr lang="fr-FR" sz="2850" b="1" kern="100" dirty="0">
                <a:latin typeface="Arial Narrow" panose="020B0606020202030204" pitchFamily="34" charset="0"/>
                <a:ea typeface="Calibri" panose="020F0502020204030204" pitchFamily="34" charset="0"/>
                <a:cs typeface="Times New Roman" panose="02020603050405020304" pitchFamily="18" charset="0"/>
              </a:rPr>
              <a:t> </a:t>
            </a:r>
            <a:r>
              <a:rPr lang="fr-FR" sz="2850" b="1" kern="100" dirty="0" err="1">
                <a:latin typeface="Arial Narrow" panose="020B0606020202030204" pitchFamily="34" charset="0"/>
                <a:ea typeface="Calibri" panose="020F0502020204030204" pitchFamily="34" charset="0"/>
                <a:cs typeface="Times New Roman" panose="02020603050405020304" pitchFamily="18" charset="0"/>
              </a:rPr>
              <a:t>learned</a:t>
            </a:r>
            <a:r>
              <a:rPr lang="fr-FR" sz="2850" b="1" kern="100" dirty="0">
                <a:latin typeface="Arial Narrow" panose="020B0606020202030204" pitchFamily="34" charset="0"/>
                <a:ea typeface="Calibri" panose="020F0502020204030204" pitchFamily="34" charset="0"/>
                <a:cs typeface="Times New Roman" panose="02020603050405020304" pitchFamily="18" charset="0"/>
              </a:rPr>
              <a:t>:</a:t>
            </a:r>
            <a:endParaRPr lang="fr-FR" sz="2850" kern="100" dirty="0">
              <a:latin typeface="Arial Narrow" panose="020B0606020202030204" pitchFamily="34" charset="0"/>
              <a:ea typeface="Calibri" panose="020F0502020204030204" pitchFamily="34" charset="0"/>
              <a:cs typeface="Times New Roman" panose="02020603050405020304" pitchFamily="18" charset="0"/>
            </a:endParaRPr>
          </a:p>
          <a:p>
            <a:pPr marL="685800" lvl="2">
              <a:lnSpc>
                <a:spcPct val="100000"/>
              </a:lnSpc>
              <a:spcBef>
                <a:spcPts val="0"/>
              </a:spcBef>
            </a:pPr>
            <a:r>
              <a:rPr lang="en-US" sz="2850" kern="100" dirty="0">
                <a:latin typeface="Arial Narrow" panose="020B0606020202030204" pitchFamily="34" charset="0"/>
                <a:ea typeface="Calibri" panose="020F0502020204030204" pitchFamily="34" charset="0"/>
                <a:cs typeface="Times New Roman" panose="02020603050405020304" pitchFamily="18" charset="0"/>
              </a:rPr>
              <a:t>The diversity of resources in their nature and characteristics requires associations to be strategic in their resource mobilization approaches 
This requires in-depth knowledge of the possible sources and their operating methods
This also involves the mobilization of relevant skills and networks
This is the whole substance of this session</a:t>
            </a:r>
            <a:endParaRPr lang="fr-FR" sz="2850" kern="100" dirty="0">
              <a:latin typeface="Arial Narrow" panose="020B0606020202030204" pitchFamily="34" charset="0"/>
              <a:ea typeface="Calibri" panose="020F0502020204030204" pitchFamily="34" charset="0"/>
              <a:cs typeface="Times New Roman" panose="02020603050405020304" pitchFamily="18" charset="0"/>
            </a:endParaRPr>
          </a:p>
        </p:txBody>
      </p:sp>
      <p:pic>
        <p:nvPicPr>
          <p:cNvPr id="2" name="Image 1">
            <a:extLst>
              <a:ext uri="{FF2B5EF4-FFF2-40B4-BE49-F238E27FC236}">
                <a16:creationId xmlns:a16="http://schemas.microsoft.com/office/drawing/2014/main" id="{C1D45225-D712-7462-FA94-E27974D0718C}"/>
              </a:ext>
            </a:extLst>
          </p:cNvPr>
          <p:cNvPicPr>
            <a:picLocks noChangeAspect="1"/>
          </p:cNvPicPr>
          <p:nvPr/>
        </p:nvPicPr>
        <p:blipFill rotWithShape="1">
          <a:blip r:embed="rId2"/>
          <a:srcRect l="11305" r="13008"/>
          <a:stretch/>
        </p:blipFill>
        <p:spPr>
          <a:xfrm>
            <a:off x="7000868" y="1771650"/>
            <a:ext cx="4809219" cy="4829175"/>
          </a:xfrm>
          <a:prstGeom prst="rect">
            <a:avLst/>
          </a:prstGeom>
        </p:spPr>
      </p:pic>
    </p:spTree>
    <p:extLst>
      <p:ext uri="{BB962C8B-B14F-4D97-AF65-F5344CB8AC3E}">
        <p14:creationId xmlns:p14="http://schemas.microsoft.com/office/powerpoint/2010/main" val="36849776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94F7A6E8-D5F1-4A9C-1D8D-BD12F0B893E5}"/>
              </a:ext>
            </a:extLst>
          </p:cNvPr>
          <p:cNvSpPr txBox="1">
            <a:spLocks/>
          </p:cNvSpPr>
          <p:nvPr/>
        </p:nvSpPr>
        <p:spPr>
          <a:xfrm>
            <a:off x="167268" y="42865"/>
            <a:ext cx="11864898" cy="154304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28295" algn="ctr">
              <a:lnSpc>
                <a:spcPct val="100000"/>
              </a:lnSpc>
              <a:spcBef>
                <a:spcPts val="0"/>
              </a:spcBef>
            </a:pPr>
            <a:r>
              <a:rPr lang="en-US" sz="24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Chapter 4.2:</a:t>
            </a:r>
          </a:p>
          <a:p>
            <a:pPr marL="328295" algn="ctr">
              <a:lnSpc>
                <a:spcPct val="100000"/>
              </a:lnSpc>
              <a:spcBef>
                <a:spcPts val="0"/>
              </a:spcBef>
            </a:pPr>
            <a:r>
              <a:rPr lang="en-US" sz="36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External sources of funding 
to support the activities of the association (1/3)</a:t>
            </a:r>
            <a:endParaRPr lang="fr-FR" sz="32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endParaRPr>
          </a:p>
        </p:txBody>
      </p:sp>
      <p:sp>
        <p:nvSpPr>
          <p:cNvPr id="5" name="Espace réservé du contenu 2">
            <a:extLst>
              <a:ext uri="{FF2B5EF4-FFF2-40B4-BE49-F238E27FC236}">
                <a16:creationId xmlns:a16="http://schemas.microsoft.com/office/drawing/2014/main" id="{7BC5BB4A-C7E8-FBBF-41AC-E07D84A15A0B}"/>
              </a:ext>
            </a:extLst>
          </p:cNvPr>
          <p:cNvSpPr txBox="1">
            <a:spLocks/>
          </p:cNvSpPr>
          <p:nvPr/>
        </p:nvSpPr>
        <p:spPr>
          <a:xfrm>
            <a:off x="351795" y="1715784"/>
            <a:ext cx="7391422" cy="4921322"/>
          </a:xfrm>
          <a:prstGeom prst="rect">
            <a:avLst/>
          </a:prstGeom>
          <a:no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fr-FR" sz="2600" b="1" kern="100" dirty="0">
                <a:latin typeface="Arial Narrow" panose="020B0606020202030204" pitchFamily="34" charset="0"/>
                <a:ea typeface="Calibri" panose="020F0502020204030204" pitchFamily="34" charset="0"/>
                <a:cs typeface="Times New Roman" panose="02020603050405020304" pitchFamily="18" charset="0"/>
              </a:rPr>
              <a:t>Group exercice: </a:t>
            </a:r>
          </a:p>
          <a:p>
            <a:pPr>
              <a:lnSpc>
                <a:spcPct val="100000"/>
              </a:lnSpc>
              <a:spcBef>
                <a:spcPts val="0"/>
              </a:spcBef>
            </a:pPr>
            <a:r>
              <a:rPr lang="en-US" sz="2600" kern="100" dirty="0">
                <a:latin typeface="Arial Narrow" panose="020B0606020202030204" pitchFamily="34" charset="0"/>
                <a:ea typeface="Calibri" panose="020F0502020204030204" pitchFamily="34" charset="0"/>
                <a:cs typeface="Times New Roman" panose="02020603050405020304" pitchFamily="18" charset="0"/>
              </a:rPr>
              <a:t>Take each of the external sources of funding below, </a:t>
            </a:r>
          </a:p>
          <a:p>
            <a:pPr>
              <a:lnSpc>
                <a:spcPct val="100000"/>
              </a:lnSpc>
              <a:spcBef>
                <a:spcPts val="0"/>
              </a:spcBef>
            </a:pPr>
            <a:r>
              <a:rPr lang="en-US" sz="2600" kern="100" dirty="0">
                <a:latin typeface="Arial Narrow" panose="020B0606020202030204" pitchFamily="34" charset="0"/>
                <a:ea typeface="Calibri" panose="020F0502020204030204" pitchFamily="34" charset="0"/>
                <a:cs typeface="Times New Roman" panose="02020603050405020304" pitchFamily="18" charset="0"/>
              </a:rPr>
              <a:t>Give names of the corresponding structures and discuss what you know about them in terms of what characterizes them and distinguishes them from other types</a:t>
            </a:r>
          </a:p>
          <a:p>
            <a:pPr>
              <a:lnSpc>
                <a:spcPct val="100000"/>
              </a:lnSpc>
              <a:spcBef>
                <a:spcPts val="0"/>
              </a:spcBef>
            </a:pPr>
            <a:r>
              <a:rPr lang="en-US" sz="2600" kern="100" dirty="0">
                <a:latin typeface="Arial Narrow" panose="020B0606020202030204" pitchFamily="34" charset="0"/>
                <a:ea typeface="Calibri" panose="020F0502020204030204" pitchFamily="34" charset="0"/>
                <a:cs typeface="Times New Roman" panose="02020603050405020304" pitchFamily="18" charset="0"/>
              </a:rPr>
              <a:t>What activities or contracts you can propose to generate income for your federation?  </a:t>
            </a:r>
            <a:endParaRPr lang="fr-FR" sz="2600" kern="100" dirty="0">
              <a:latin typeface="Arial Narrow" panose="020B0606020202030204" pitchFamily="34" charset="0"/>
              <a:ea typeface="Calibri" panose="020F0502020204030204" pitchFamily="34" charset="0"/>
              <a:cs typeface="Times New Roman" panose="02020603050405020304" pitchFamily="18" charset="0"/>
            </a:endParaRPr>
          </a:p>
          <a:p>
            <a:pPr lvl="1">
              <a:lnSpc>
                <a:spcPct val="100000"/>
              </a:lnSpc>
              <a:spcBef>
                <a:spcPts val="0"/>
              </a:spcBef>
            </a:pPr>
            <a:r>
              <a:rPr lang="en-US" sz="2600" b="1" kern="100" dirty="0">
                <a:latin typeface="Arial Narrow" panose="020B0606020202030204" pitchFamily="34" charset="0"/>
                <a:ea typeface="Calibri" panose="020F0502020204030204" pitchFamily="34" charset="0"/>
                <a:cs typeface="Times New Roman" panose="02020603050405020304" pitchFamily="18" charset="0"/>
              </a:rPr>
              <a:t>Group 1: </a:t>
            </a:r>
            <a:r>
              <a:rPr lang="en-US" sz="2600" kern="100" dirty="0">
                <a:latin typeface="Arial Narrow" panose="020B0606020202030204" pitchFamily="34" charset="0"/>
                <a:ea typeface="Calibri" panose="020F0502020204030204" pitchFamily="34" charset="0"/>
                <a:cs typeface="Times New Roman" panose="02020603050405020304" pitchFamily="18" charset="0"/>
              </a:rPr>
              <a:t>The State and/or the ministry responsible for the association</a:t>
            </a:r>
            <a:r>
              <a:rPr lang="en-US" sz="2600" b="1" kern="100" dirty="0">
                <a:latin typeface="Arial Narrow" panose="020B0606020202030204" pitchFamily="34" charset="0"/>
                <a:ea typeface="Calibri" panose="020F0502020204030204" pitchFamily="34" charset="0"/>
                <a:cs typeface="Times New Roman" panose="02020603050405020304" pitchFamily="18" charset="0"/>
              </a:rPr>
              <a:t>
Group 2: </a:t>
            </a:r>
            <a:r>
              <a:rPr lang="en-US" sz="2600" kern="100" dirty="0">
                <a:latin typeface="Arial Narrow" panose="020B0606020202030204" pitchFamily="34" charset="0"/>
                <a:ea typeface="Calibri" panose="020F0502020204030204" pitchFamily="34" charset="0"/>
                <a:cs typeface="Times New Roman" panose="02020603050405020304" pitchFamily="18" charset="0"/>
              </a:rPr>
              <a:t>State structures of bilateral cooperation</a:t>
            </a:r>
            <a:r>
              <a:rPr lang="en-US" sz="2600" b="1" kern="100" dirty="0">
                <a:latin typeface="Arial Narrow" panose="020B0606020202030204" pitchFamily="34" charset="0"/>
                <a:ea typeface="Calibri" panose="020F0502020204030204" pitchFamily="34" charset="0"/>
                <a:cs typeface="Times New Roman" panose="02020603050405020304" pitchFamily="18" charset="0"/>
              </a:rPr>
              <a:t>
Group 3: </a:t>
            </a:r>
            <a:r>
              <a:rPr lang="en-US" sz="2600" kern="100" dirty="0">
                <a:latin typeface="Arial Narrow" panose="020B0606020202030204" pitchFamily="34" charset="0"/>
                <a:ea typeface="Calibri" panose="020F0502020204030204" pitchFamily="34" charset="0"/>
                <a:cs typeface="Times New Roman" panose="02020603050405020304" pitchFamily="18" charset="0"/>
              </a:rPr>
              <a:t>Multilateral cooperation organizations</a:t>
            </a:r>
            <a:r>
              <a:rPr lang="en-US" sz="2600" b="1" kern="100" dirty="0">
                <a:latin typeface="Arial Narrow" panose="020B0606020202030204" pitchFamily="34" charset="0"/>
                <a:ea typeface="Calibri" panose="020F0502020204030204" pitchFamily="34" charset="0"/>
                <a:cs typeface="Times New Roman" panose="02020603050405020304" pitchFamily="18" charset="0"/>
              </a:rPr>
              <a:t>
Group 4: </a:t>
            </a:r>
            <a:r>
              <a:rPr lang="en-US" sz="2600" kern="100" dirty="0">
                <a:latin typeface="Arial Narrow" panose="020B0606020202030204" pitchFamily="34" charset="0"/>
                <a:ea typeface="Calibri" panose="020F0502020204030204" pitchFamily="34" charset="0"/>
                <a:cs typeface="Times New Roman" panose="02020603050405020304" pitchFamily="18" charset="0"/>
              </a:rPr>
              <a:t>Private financing structures</a:t>
            </a:r>
            <a:endParaRPr lang="fr-FR" sz="2600" kern="100" dirty="0">
              <a:latin typeface="Arial Narrow" panose="020B0606020202030204" pitchFamily="34" charset="0"/>
              <a:ea typeface="Calibri" panose="020F0502020204030204" pitchFamily="34" charset="0"/>
              <a:cs typeface="Times New Roman" panose="02020603050405020304" pitchFamily="18" charset="0"/>
            </a:endParaRPr>
          </a:p>
        </p:txBody>
      </p:sp>
      <p:pic>
        <p:nvPicPr>
          <p:cNvPr id="2" name="Image 1">
            <a:extLst>
              <a:ext uri="{FF2B5EF4-FFF2-40B4-BE49-F238E27FC236}">
                <a16:creationId xmlns:a16="http://schemas.microsoft.com/office/drawing/2014/main" id="{9770FD11-8F72-74B6-A1C4-0B9AA527E7BE}"/>
              </a:ext>
            </a:extLst>
          </p:cNvPr>
          <p:cNvPicPr>
            <a:picLocks noChangeAspect="1"/>
          </p:cNvPicPr>
          <p:nvPr/>
        </p:nvPicPr>
        <p:blipFill rotWithShape="1">
          <a:blip r:embed="rId2"/>
          <a:srcRect l="7500" r="8200"/>
          <a:stretch/>
        </p:blipFill>
        <p:spPr>
          <a:xfrm>
            <a:off x="7898860" y="2212556"/>
            <a:ext cx="3941345" cy="3076400"/>
          </a:xfrm>
          <a:prstGeom prst="rect">
            <a:avLst/>
          </a:prstGeom>
        </p:spPr>
      </p:pic>
    </p:spTree>
    <p:extLst>
      <p:ext uri="{BB962C8B-B14F-4D97-AF65-F5344CB8AC3E}">
        <p14:creationId xmlns:p14="http://schemas.microsoft.com/office/powerpoint/2010/main" val="2470947809"/>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134</TotalTime>
  <Words>1519</Words>
  <Application>Microsoft Office PowerPoint</Application>
  <PresentationFormat>Grand écran</PresentationFormat>
  <Paragraphs>90</Paragraphs>
  <Slides>16</Slides>
  <Notes>0</Notes>
  <HiddenSlides>0</HiddenSlides>
  <MMClips>0</MMClips>
  <ScaleCrop>false</ScaleCrop>
  <HeadingPairs>
    <vt:vector size="6" baseType="variant">
      <vt:variant>
        <vt:lpstr>Polices utilisées</vt:lpstr>
      </vt:variant>
      <vt:variant>
        <vt:i4>3</vt:i4>
      </vt:variant>
      <vt:variant>
        <vt:lpstr>Thème</vt:lpstr>
      </vt:variant>
      <vt:variant>
        <vt:i4>1</vt:i4>
      </vt:variant>
      <vt:variant>
        <vt:lpstr>Titres des diapositives</vt:lpstr>
      </vt:variant>
      <vt:variant>
        <vt:i4>16</vt:i4>
      </vt:variant>
    </vt:vector>
  </HeadingPairs>
  <TitlesOfParts>
    <vt:vector size="20" baseType="lpstr">
      <vt:lpstr>Arial</vt:lpstr>
      <vt:lpstr>Arial Narrow</vt:lpstr>
      <vt:lpstr>Calibri</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Kofi Kumodzi</dc:creator>
  <cp:lastModifiedBy>Kofi Kumodzi</cp:lastModifiedBy>
  <cp:revision>38</cp:revision>
  <dcterms:modified xsi:type="dcterms:W3CDTF">2024-09-18T12:58:14Z</dcterms:modified>
</cp:coreProperties>
</file>