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0" r:id="rId3"/>
    <p:sldId id="283" r:id="rId4"/>
    <p:sldId id="264" r:id="rId5"/>
    <p:sldId id="273" r:id="rId6"/>
    <p:sldId id="274" r:id="rId7"/>
    <p:sldId id="282" r:id="rId8"/>
    <p:sldId id="276" r:id="rId9"/>
    <p:sldId id="271" r:id="rId10"/>
    <p:sldId id="277" r:id="rId11"/>
    <p:sldId id="278" r:id="rId12"/>
    <p:sldId id="272" r:id="rId13"/>
    <p:sldId id="279" r:id="rId14"/>
    <p:sldId id="280" r:id="rId15"/>
    <p:sldId id="281" r:id="rId16"/>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9" autoAdjust="0"/>
    <p:restoredTop sz="94660"/>
  </p:normalViewPr>
  <p:slideViewPr>
    <p:cSldViewPr snapToGrid="0">
      <p:cViewPr varScale="1">
        <p:scale>
          <a:sx n="67" d="100"/>
          <a:sy n="67"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fr-FR" sz="20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Développement Organisationnel dans un contexte d’Organisation de la Société Civile Internationale (OSCI)</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225314"/>
            <a:ext cx="8854396" cy="862352"/>
          </a:xfrm>
          <a:prstGeom prst="rect">
            <a:avLst/>
          </a:prstGeom>
          <a:noFill/>
        </p:spPr>
        <p:txBody>
          <a:bodyPr wrap="square" rtlCol="0">
            <a:spAutoFit/>
          </a:bodyPr>
          <a:lstStyle/>
          <a:p>
            <a:pPr algn="ctr">
              <a:lnSpc>
                <a:spcPct val="107000"/>
              </a:lnSpc>
              <a:spcAft>
                <a:spcPts val="800"/>
              </a:spcAft>
            </a:pPr>
            <a:r>
              <a:rPr lang="fr-FR"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F</a:t>
            </a:r>
            <a:r>
              <a:rPr lang="fr-FR" sz="24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ormation des Responsables des Organisations Membres de la FOASPS en gestion des Associations et Développement Organisationnel (DO)</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426880"/>
            <a:ext cx="12192000" cy="1754326"/>
          </a:xfrm>
          <a:prstGeom prst="rect">
            <a:avLst/>
          </a:prstGeom>
          <a:solidFill>
            <a:schemeClr val="accent4">
              <a:lumMod val="60000"/>
              <a:lumOff val="40000"/>
            </a:schemeClr>
          </a:solidFill>
        </p:spPr>
        <p:txBody>
          <a:bodyPr wrap="square" rtlCol="0">
            <a:spAutoFit/>
          </a:bodyPr>
          <a:lstStyle/>
          <a:p>
            <a:pPr algn="ctr"/>
            <a:r>
              <a:rPr lang="fr-FR" sz="3200" b="1" dirty="0">
                <a:latin typeface="Arial Narrow" panose="020B0606020202030204" pitchFamily="34" charset="0"/>
              </a:rPr>
              <a:t>Module 4 : </a:t>
            </a:r>
          </a:p>
          <a:p>
            <a:pPr algn="ctr"/>
            <a:r>
              <a:rPr lang="fr-FR" sz="4400" b="1" dirty="0">
                <a:latin typeface="Arial Narrow" panose="020B0606020202030204" pitchFamily="34" charset="0"/>
              </a:rPr>
              <a:t>Stratégie de mobilisation de ressources  </a:t>
            </a:r>
          </a:p>
          <a:p>
            <a:pPr algn="ctr"/>
            <a:r>
              <a:rPr lang="fr-FR" sz="3200" b="1" dirty="0">
                <a:latin typeface="Arial Narrow" panose="020B0606020202030204" pitchFamily="34" charset="0"/>
              </a:rPr>
              <a:t>(Webinaire 4)</a:t>
            </a: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57152"/>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4.2 :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Les sources externes de financement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pour soutenir les activités de l’association (2/3)</a:t>
            </a:r>
          </a:p>
          <a:p>
            <a:pPr marL="328295" algn="ctr">
              <a:lnSpc>
                <a:spcPct val="100000"/>
              </a:lnSpc>
              <a:spcBef>
                <a:spcPts val="0"/>
              </a:spcBef>
            </a:pP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715784"/>
            <a:ext cx="6777669"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600" kern="100" dirty="0">
                <a:latin typeface="Arial Narrow" panose="020B0606020202030204" pitchFamily="34" charset="0"/>
                <a:ea typeface="Calibri" panose="020F0502020204030204" pitchFamily="34" charset="0"/>
                <a:cs typeface="Times New Roman" panose="02020603050405020304" pitchFamily="18" charset="0"/>
              </a:rPr>
              <a:t>L’Etat et/ ou le ministère de tutelle de l’association</a:t>
            </a:r>
          </a:p>
          <a:p>
            <a:pPr lvl="1">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Ministère de tutelle (Santé), ministère des finances, ministère de la coopération</a:t>
            </a:r>
          </a:p>
          <a:p>
            <a:pPr lvl="1">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Il s’agit d’une source rarissime, mais lorsque le gouvernement reconnait la contribution de l’association à ses efforts, il peut faciliter l’accès à des ressource</a:t>
            </a:r>
          </a:p>
          <a:p>
            <a:pPr>
              <a:lnSpc>
                <a:spcPct val="100000"/>
              </a:lnSpc>
              <a:spcBef>
                <a:spcPts val="0"/>
              </a:spcBef>
            </a:pPr>
            <a:r>
              <a:rPr lang="fr-FR" sz="2600" kern="100" dirty="0">
                <a:latin typeface="Arial Narrow" panose="020B0606020202030204" pitchFamily="34" charset="0"/>
                <a:ea typeface="Calibri" panose="020F0502020204030204" pitchFamily="34" charset="0"/>
                <a:cs typeface="Times New Roman" panose="02020603050405020304" pitchFamily="18" charset="0"/>
              </a:rPr>
              <a:t>Les structures étatiques de la coopération bilatérales</a:t>
            </a:r>
          </a:p>
          <a:p>
            <a:pPr lvl="1">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USAID, Coopération allemande (KfW), Coopération Française (AFD), Coopération Suisse, Coopération Japonaise (JICA)</a:t>
            </a:r>
          </a:p>
          <a:p>
            <a:pPr lvl="1">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Le mode opératoire des structures de la coopération bilatérale peut avoir une préférence pour le financement des états, ou des structures privées, ou les deux</a:t>
            </a:r>
          </a:p>
          <a:p>
            <a:pPr lvl="1">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Font souvent appel à des appels à propositions/ projets</a:t>
            </a:r>
          </a:p>
          <a:p>
            <a:pPr lvl="1">
              <a:lnSpc>
                <a:spcPct val="100000"/>
              </a:lnSpc>
              <a:spcBef>
                <a:spcPts val="0"/>
              </a:spcBef>
            </a:pP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E9715321-EE41-458B-A415-8EC90BBF8E74}"/>
              </a:ext>
            </a:extLst>
          </p:cNvPr>
          <p:cNvPicPr>
            <a:picLocks noChangeAspect="1"/>
          </p:cNvPicPr>
          <p:nvPr/>
        </p:nvPicPr>
        <p:blipFill rotWithShape="1">
          <a:blip r:embed="rId2"/>
          <a:srcRect l="16833" r="20917"/>
          <a:stretch/>
        </p:blipFill>
        <p:spPr>
          <a:xfrm>
            <a:off x="7129463" y="2041105"/>
            <a:ext cx="4733232" cy="4270679"/>
          </a:xfrm>
          <a:prstGeom prst="rect">
            <a:avLst/>
          </a:prstGeom>
        </p:spPr>
      </p:pic>
    </p:spTree>
    <p:extLst>
      <p:ext uri="{BB962C8B-B14F-4D97-AF65-F5344CB8AC3E}">
        <p14:creationId xmlns:p14="http://schemas.microsoft.com/office/powerpoint/2010/main" val="3800672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85728"/>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4.2 :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Les sources externes de financement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pour soutenir les activités de l’association (3/3)</a:t>
            </a:r>
          </a:p>
          <a:p>
            <a:pPr marL="328295" algn="ctr">
              <a:lnSpc>
                <a:spcPct val="100000"/>
              </a:lnSpc>
              <a:spcBef>
                <a:spcPts val="0"/>
              </a:spcBef>
            </a:pP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851865" y="1715784"/>
            <a:ext cx="6777669"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2600" kern="100" dirty="0">
                <a:latin typeface="Arial Narrow" panose="020B0606020202030204" pitchFamily="34" charset="0"/>
                <a:ea typeface="Calibri" panose="020F0502020204030204" pitchFamily="34" charset="0"/>
                <a:cs typeface="Times New Roman" panose="02020603050405020304" pitchFamily="18" charset="0"/>
              </a:rPr>
              <a:t>Les organisations de la coopération multilatérales</a:t>
            </a:r>
          </a:p>
          <a:p>
            <a:pPr lvl="1">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Unions Européenne, UEMOA, CEDEAO, Union Africaine, ACP-UE, </a:t>
            </a:r>
          </a:p>
          <a:p>
            <a:pPr lvl="1">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Elles sont pour la plupart axées sur les attributions de fonds basées sur la concurrence entre les partenaires de mise en œuvre</a:t>
            </a:r>
          </a:p>
          <a:p>
            <a:pPr lvl="1">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Elles s’orientent de plus en plus sur le financement basé sur la performance</a:t>
            </a:r>
          </a:p>
          <a:p>
            <a:pPr>
              <a:lnSpc>
                <a:spcPct val="100000"/>
              </a:lnSpc>
              <a:spcBef>
                <a:spcPts val="0"/>
              </a:spcBef>
            </a:pPr>
            <a:r>
              <a:rPr lang="fr-FR" sz="2600" kern="100" dirty="0">
                <a:latin typeface="Arial Narrow" panose="020B0606020202030204" pitchFamily="34" charset="0"/>
                <a:ea typeface="Calibri" panose="020F0502020204030204" pitchFamily="34" charset="0"/>
                <a:cs typeface="Times New Roman" panose="02020603050405020304" pitchFamily="18" charset="0"/>
              </a:rPr>
              <a:t>Les structures privées de financement (Fondations)</a:t>
            </a:r>
          </a:p>
          <a:p>
            <a:pPr lvl="1">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BMGF, Fondation ECOBANK, Fondation Mo Ibrahim, Les chambres de commerce, les patronats, </a:t>
            </a:r>
          </a:p>
          <a:p>
            <a:pPr lvl="1">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Elles jouissent souvent d’une liberté d’action et sont plus flexibles quant au choix de leurs partenaires de mise en œuvre </a:t>
            </a:r>
          </a:p>
          <a:p>
            <a:pPr>
              <a:lnSpc>
                <a:spcPct val="100000"/>
              </a:lnSpc>
              <a:spcBef>
                <a:spcPts val="0"/>
              </a:spcBef>
            </a:pP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5C212988-C86C-BA8D-0C13-A3FB1C5C6CAF}"/>
              </a:ext>
            </a:extLst>
          </p:cNvPr>
          <p:cNvPicPr>
            <a:picLocks noChangeAspect="1"/>
          </p:cNvPicPr>
          <p:nvPr/>
        </p:nvPicPr>
        <p:blipFill rotWithShape="1">
          <a:blip r:embed="rId2"/>
          <a:srcRect l="7231" r="9203"/>
          <a:stretch/>
        </p:blipFill>
        <p:spPr>
          <a:xfrm>
            <a:off x="7629534" y="1734403"/>
            <a:ext cx="4097013" cy="4902703"/>
          </a:xfrm>
          <a:prstGeom prst="rect">
            <a:avLst/>
          </a:prstGeom>
        </p:spPr>
      </p:pic>
    </p:spTree>
    <p:extLst>
      <p:ext uri="{BB962C8B-B14F-4D97-AF65-F5344CB8AC3E}">
        <p14:creationId xmlns:p14="http://schemas.microsoft.com/office/powerpoint/2010/main" val="1256271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20894"/>
            <a:ext cx="11864898" cy="1307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4.3 :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Composantes et étapes de la mobilisation des ressources (1/3)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3" y="1715784"/>
            <a:ext cx="6977696"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400" b="1" kern="100" dirty="0">
                <a:latin typeface="Arial Narrow" panose="020B0606020202030204" pitchFamily="34" charset="0"/>
                <a:ea typeface="Calibri" panose="020F0502020204030204" pitchFamily="34" charset="0"/>
                <a:cs typeface="Times New Roman" panose="02020603050405020304" pitchFamily="18" charset="0"/>
              </a:rPr>
              <a:t>Une stratégie de mobilisation des ressources passe par :</a:t>
            </a:r>
          </a:p>
          <a:p>
            <a:pPr marL="228600" lvl="1">
              <a:lnSpc>
                <a:spcPct val="100000"/>
              </a:lnSpc>
              <a:spcBef>
                <a:spcPts val="0"/>
              </a:spcBef>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Le développement d’une véritable culture d’entreprise de pérennisation et d’autonomisation financière </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Il s’agit de donner à cette démarche de mobilisation de ressources, toutes l’affectation de budget nécessaires</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Cette démarche doit être traitée comme un investissement rentable et non comme une dépense de plus…</a:t>
            </a:r>
          </a:p>
          <a:p>
            <a:pPr marL="228600" lvl="1">
              <a:lnSpc>
                <a:spcPct val="100000"/>
              </a:lnSpc>
              <a:spcBef>
                <a:spcPts val="0"/>
              </a:spcBef>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La mise en place d’une politique hardie de financement de plus en plus indépendante</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C’est la raison d’être des plans stratégiques de pérennisation de l’association</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Elle doit indiquer ce qui sera fait (par qui) pour attirer les fonds provenant des diverses sources identifiées avec les moyens appropriés</a:t>
            </a:r>
          </a:p>
        </p:txBody>
      </p:sp>
      <p:pic>
        <p:nvPicPr>
          <p:cNvPr id="2" name="Image 1">
            <a:extLst>
              <a:ext uri="{FF2B5EF4-FFF2-40B4-BE49-F238E27FC236}">
                <a16:creationId xmlns:a16="http://schemas.microsoft.com/office/drawing/2014/main" id="{5D24901E-B76B-0B94-4517-37275950E802}"/>
              </a:ext>
            </a:extLst>
          </p:cNvPr>
          <p:cNvPicPr>
            <a:picLocks noChangeAspect="1"/>
          </p:cNvPicPr>
          <p:nvPr/>
        </p:nvPicPr>
        <p:blipFill rotWithShape="1">
          <a:blip r:embed="rId2"/>
          <a:srcRect l="9841" r="9444"/>
          <a:stretch/>
        </p:blipFill>
        <p:spPr>
          <a:xfrm>
            <a:off x="7158040" y="2504808"/>
            <a:ext cx="4554578" cy="3224480"/>
          </a:xfrm>
          <a:prstGeom prst="rect">
            <a:avLst/>
          </a:prstGeom>
        </p:spPr>
      </p:pic>
    </p:spTree>
    <p:extLst>
      <p:ext uri="{BB962C8B-B14F-4D97-AF65-F5344CB8AC3E}">
        <p14:creationId xmlns:p14="http://schemas.microsoft.com/office/powerpoint/2010/main" val="3698460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515C9C-B608-9007-50AF-B8127BA1697B}"/>
              </a:ext>
            </a:extLst>
          </p:cNvPr>
          <p:cNvPicPr>
            <a:picLocks noChangeAspect="1"/>
          </p:cNvPicPr>
          <p:nvPr/>
        </p:nvPicPr>
        <p:blipFill rotWithShape="1">
          <a:blip r:embed="rId2"/>
          <a:srcRect r="12597"/>
          <a:stretch/>
        </p:blipFill>
        <p:spPr>
          <a:xfrm>
            <a:off x="6898158" y="2148262"/>
            <a:ext cx="4574704" cy="4056366"/>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20894"/>
            <a:ext cx="11864898" cy="1307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4.3 :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Composantes et étapes de la mobilisation des ressources (2/3)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715784"/>
            <a:ext cx="7189437"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400" b="1" kern="100" dirty="0">
                <a:latin typeface="Arial Narrow" panose="020B0606020202030204" pitchFamily="34" charset="0"/>
                <a:ea typeface="Calibri" panose="020F0502020204030204" pitchFamily="34" charset="0"/>
                <a:cs typeface="Times New Roman" panose="02020603050405020304" pitchFamily="18" charset="0"/>
              </a:rPr>
              <a:t>Une stratégie de mobilisation des ressources passe par :</a:t>
            </a:r>
          </a:p>
          <a:p>
            <a:pPr marL="228600" lvl="1">
              <a:lnSpc>
                <a:spcPct val="100000"/>
              </a:lnSpc>
              <a:spcBef>
                <a:spcPts val="0"/>
              </a:spcBef>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La multiplication/ diversification des sources de revenues</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Le défi de toute association est de demeurer autonome par rapport à sa vision et à sa mission</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Cette autonomie ne peut être garantie si l’on se limite à une seule source de financement/ de revenue  </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La diversification s’entends par rapport </a:t>
            </a:r>
          </a:p>
          <a:p>
            <a:pPr marL="228600" lvl="1">
              <a:lnSpc>
                <a:spcPct val="100000"/>
              </a:lnSpc>
              <a:spcBef>
                <a:spcPts val="0"/>
              </a:spcBef>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Le renforcement des capacités des membres à la formulation des projets et des propositions</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Il est préférable d’avoir un service (ou une équipe) dédiée à cette mission de formulation des propositions</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La formation des membres requière un investissement et un sacrifice des membres</a:t>
            </a:r>
          </a:p>
        </p:txBody>
      </p:sp>
    </p:spTree>
    <p:extLst>
      <p:ext uri="{BB962C8B-B14F-4D97-AF65-F5344CB8AC3E}">
        <p14:creationId xmlns:p14="http://schemas.microsoft.com/office/powerpoint/2010/main" val="1878369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20894"/>
            <a:ext cx="11864898" cy="1307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4.3 :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Composantes et étapes de la mobilisation des ressources (3/3)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715784"/>
            <a:ext cx="7189437"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400" b="1" kern="100" dirty="0">
                <a:latin typeface="Arial Narrow" panose="020B0606020202030204" pitchFamily="34" charset="0"/>
                <a:ea typeface="Calibri" panose="020F0502020204030204" pitchFamily="34" charset="0"/>
                <a:cs typeface="Times New Roman" panose="02020603050405020304" pitchFamily="18" charset="0"/>
              </a:rPr>
              <a:t>Une stratégie de mobilisation des ressources passe par :</a:t>
            </a:r>
          </a:p>
          <a:p>
            <a:pPr marL="228600" lvl="1">
              <a:lnSpc>
                <a:spcPct val="100000"/>
              </a:lnSpc>
              <a:spcBef>
                <a:spcPts val="0"/>
              </a:spcBef>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La création d’une banque de projets</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Il s’agit pour l’équipe d’élaboration de projet, soit de conserver les propositions non abouties comme projet pouvant être ‘’reconditionné’’, soit d’écrire de nouveaux projets correspondant aux tendances du moment et de guetter les opportunités pour les soumettre</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Il faut veiller à faire des mises à jour régulières, sans détruire aucune version  </a:t>
            </a:r>
          </a:p>
          <a:p>
            <a:pPr marL="228600" lvl="1">
              <a:lnSpc>
                <a:spcPct val="100000"/>
              </a:lnSpc>
              <a:spcBef>
                <a:spcPts val="0"/>
              </a:spcBef>
            </a:pPr>
            <a:r>
              <a:rPr lang="fr-FR" sz="2200" b="1" kern="100" dirty="0">
                <a:latin typeface="Arial Narrow" panose="020B0606020202030204" pitchFamily="34" charset="0"/>
                <a:ea typeface="Calibri" panose="020F0502020204030204" pitchFamily="34" charset="0"/>
                <a:cs typeface="Times New Roman" panose="02020603050405020304" pitchFamily="18" charset="0"/>
              </a:rPr>
              <a:t>La mise en place d’une dynamique d’exploration des opportunités de financement</a:t>
            </a:r>
          </a:p>
          <a:p>
            <a:pPr marL="685800" lvl="2">
              <a:lnSpc>
                <a:spcPct val="100000"/>
              </a:lnSpc>
              <a:spcBef>
                <a:spcPts val="0"/>
              </a:spcBef>
            </a:pPr>
            <a:r>
              <a:rPr lang="fr-FR" sz="2200" kern="100" dirty="0">
                <a:latin typeface="Arial Narrow" panose="020B0606020202030204" pitchFamily="34" charset="0"/>
                <a:ea typeface="Calibri" panose="020F0502020204030204" pitchFamily="34" charset="0"/>
                <a:cs typeface="Times New Roman" panose="02020603050405020304" pitchFamily="18" charset="0"/>
              </a:rPr>
              <a:t>Cela relève du travail des membres du comité de rédaction des projets mais aussi de tous les acteurs que ce soit sur les réseaux ou en participants à diverses rencontres </a:t>
            </a:r>
          </a:p>
        </p:txBody>
      </p:sp>
      <p:pic>
        <p:nvPicPr>
          <p:cNvPr id="2" name="Image 1">
            <a:extLst>
              <a:ext uri="{FF2B5EF4-FFF2-40B4-BE49-F238E27FC236}">
                <a16:creationId xmlns:a16="http://schemas.microsoft.com/office/drawing/2014/main" id="{0F14312C-7B87-7EC0-513B-9CBC7C6035F6}"/>
              </a:ext>
            </a:extLst>
          </p:cNvPr>
          <p:cNvPicPr>
            <a:picLocks noChangeAspect="1"/>
          </p:cNvPicPr>
          <p:nvPr/>
        </p:nvPicPr>
        <p:blipFill rotWithShape="1">
          <a:blip r:embed="rId2"/>
          <a:srcRect t="7058" r="18214"/>
          <a:stretch/>
        </p:blipFill>
        <p:spPr>
          <a:xfrm>
            <a:off x="7562560" y="2483376"/>
            <a:ext cx="4469606" cy="3386137"/>
          </a:xfrm>
          <a:prstGeom prst="rect">
            <a:avLst/>
          </a:prstGeom>
        </p:spPr>
      </p:pic>
    </p:spTree>
    <p:extLst>
      <p:ext uri="{BB962C8B-B14F-4D97-AF65-F5344CB8AC3E}">
        <p14:creationId xmlns:p14="http://schemas.microsoft.com/office/powerpoint/2010/main" val="2089149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20894"/>
            <a:ext cx="11864898" cy="1307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715784"/>
            <a:ext cx="6934831"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La présente session visait à créer les conditions propices à la mobilisation des ressources</a:t>
            </a:r>
          </a:p>
          <a:p>
            <a:pPr marL="228600" lvl="1">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Elle n’avait pas nécessairement l’ambition d’apporter toutes les solutions autour de la question de mobilisation des ressources</a:t>
            </a:r>
          </a:p>
          <a:p>
            <a:pPr marL="228600" lvl="1">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Par exemple, l’élaboration d’une proposition ou la rédaction de projets doit faire l’objet d’une session spécifique</a:t>
            </a:r>
          </a:p>
          <a:p>
            <a:pPr marL="228600" lvl="1">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De même, les acteurs pourraient avoir besoin de développer leurs capacités au réseautage et au plaidoyer pour le développement des partenariats</a:t>
            </a:r>
          </a:p>
          <a:p>
            <a:pPr marL="228600" lvl="1">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D’autre Webinaires seront proposés pour couvrir ces besoins supplémentaires</a:t>
            </a:r>
          </a:p>
        </p:txBody>
      </p:sp>
      <p:pic>
        <p:nvPicPr>
          <p:cNvPr id="2" name="Image 1">
            <a:extLst>
              <a:ext uri="{FF2B5EF4-FFF2-40B4-BE49-F238E27FC236}">
                <a16:creationId xmlns:a16="http://schemas.microsoft.com/office/drawing/2014/main" id="{3E1CF28E-8C7A-DA80-22EB-BACA7A496CE6}"/>
              </a:ext>
            </a:extLst>
          </p:cNvPr>
          <p:cNvPicPr>
            <a:picLocks noChangeAspect="1"/>
          </p:cNvPicPr>
          <p:nvPr/>
        </p:nvPicPr>
        <p:blipFill rotWithShape="1">
          <a:blip r:embed="rId2"/>
          <a:srcRect l="39240"/>
          <a:stretch/>
        </p:blipFill>
        <p:spPr>
          <a:xfrm>
            <a:off x="7286625" y="1715784"/>
            <a:ext cx="4553581" cy="4921322"/>
          </a:xfrm>
          <a:prstGeom prst="rect">
            <a:avLst/>
          </a:prstGeom>
        </p:spPr>
      </p:pic>
    </p:spTree>
    <p:extLst>
      <p:ext uri="{BB962C8B-B14F-4D97-AF65-F5344CB8AC3E}">
        <p14:creationId xmlns:p14="http://schemas.microsoft.com/office/powerpoint/2010/main" val="1410937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 4</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Objectif de la séance</a:t>
            </a: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69787" y="1808022"/>
            <a:ext cx="6653249" cy="474268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b="1" dirty="0">
                <a:effectLst/>
                <a:latin typeface="Arial Narrow" panose="020B0606020202030204" pitchFamily="34" charset="0"/>
                <a:ea typeface="Calibri" panose="020F0502020204030204" pitchFamily="34" charset="0"/>
                <a:cs typeface="Times New Roman" panose="02020603050405020304" pitchFamily="18" charset="0"/>
              </a:rPr>
              <a:t>D’ici la fin de la séance, les participants auront acquis des principaux outils pour :</a:t>
            </a:r>
          </a:p>
          <a:p>
            <a:pPr marL="342900" lvl="0" indent="-342900">
              <a:lnSpc>
                <a:spcPct val="100000"/>
              </a:lnSpc>
              <a:spcBef>
                <a:spcPts val="0"/>
              </a:spcBef>
              <a:buFont typeface="Arial" panose="020B0604020202020204" pitchFamily="34" charset="0"/>
              <a:buChar char="-"/>
            </a:pPr>
            <a:r>
              <a:rPr lang="fr-FR" kern="100" dirty="0">
                <a:effectLst/>
                <a:latin typeface="Arial Narrow" panose="020B0606020202030204" pitchFamily="34" charset="0"/>
                <a:ea typeface="Calibri" panose="020F0502020204030204" pitchFamily="34" charset="0"/>
                <a:cs typeface="Times New Roman" panose="02020603050405020304" pitchFamily="18" charset="0"/>
              </a:rPr>
              <a:t>Réfléchir ensemble aux différents types de ressources d’une association et </a:t>
            </a:r>
            <a:r>
              <a:rPr lang="fr-FR" kern="100" dirty="0">
                <a:latin typeface="Arial Narrow" panose="020B0606020202030204" pitchFamily="34" charset="0"/>
                <a:ea typeface="Calibri" panose="020F0502020204030204" pitchFamily="34" charset="0"/>
                <a:cs typeface="Times New Roman" panose="02020603050405020304" pitchFamily="18" charset="0"/>
              </a:rPr>
              <a:t>de </a:t>
            </a:r>
            <a:r>
              <a:rPr lang="fr-FR" kern="100" dirty="0">
                <a:effectLst/>
                <a:latin typeface="Arial Narrow" panose="020B0606020202030204" pitchFamily="34" charset="0"/>
                <a:ea typeface="Calibri" panose="020F0502020204030204" pitchFamily="34" charset="0"/>
                <a:cs typeface="Times New Roman" panose="02020603050405020304" pitchFamily="18" charset="0"/>
              </a:rPr>
              <a:t>leurs caractéristiques</a:t>
            </a:r>
          </a:p>
          <a:p>
            <a:pPr marL="342900" lvl="0" indent="-342900">
              <a:lnSpc>
                <a:spcPct val="100000"/>
              </a:lnSpc>
              <a:spcBef>
                <a:spcPts val="0"/>
              </a:spcBef>
              <a:buFont typeface="Arial" panose="020B0604020202020204" pitchFamily="34" charset="0"/>
              <a:buChar char="-"/>
            </a:pPr>
            <a:r>
              <a:rPr lang="fr-FR" kern="100" dirty="0">
                <a:effectLst/>
                <a:latin typeface="Arial Narrow" panose="020B0606020202030204" pitchFamily="34" charset="0"/>
                <a:ea typeface="Calibri" panose="020F0502020204030204" pitchFamily="34" charset="0"/>
                <a:cs typeface="Times New Roman" panose="02020603050405020304" pitchFamily="18" charset="0"/>
              </a:rPr>
              <a:t>Améliorer leur connaissance des sources externes de financement qu’ils peuvent attirer pour soutenir les activités de l’association</a:t>
            </a:r>
          </a:p>
          <a:p>
            <a:pPr marL="342900" lvl="0" indent="-342900">
              <a:lnSpc>
                <a:spcPct val="100000"/>
              </a:lnSpc>
              <a:spcBef>
                <a:spcPts val="0"/>
              </a:spcBef>
              <a:buFont typeface="Arial" panose="020B0604020202020204" pitchFamily="34" charset="0"/>
              <a:buChar char="-"/>
            </a:pPr>
            <a:r>
              <a:rPr lang="fr-FR" kern="100" dirty="0">
                <a:effectLst/>
                <a:latin typeface="Arial Narrow" panose="020B0606020202030204" pitchFamily="34" charset="0"/>
                <a:ea typeface="Calibri" panose="020F0502020204030204" pitchFamily="34" charset="0"/>
                <a:cs typeface="Times New Roman" panose="02020603050405020304" pitchFamily="18" charset="0"/>
              </a:rPr>
              <a:t>Identifier les composantes et étapes clés pour structurer un projet de mobilisation des ressources</a:t>
            </a:r>
          </a:p>
        </p:txBody>
      </p:sp>
      <p:pic>
        <p:nvPicPr>
          <p:cNvPr id="2" name="Image 1">
            <a:extLst>
              <a:ext uri="{FF2B5EF4-FFF2-40B4-BE49-F238E27FC236}">
                <a16:creationId xmlns:a16="http://schemas.microsoft.com/office/drawing/2014/main" id="{875AC8EE-ADB7-2772-7B74-516B855552C8}"/>
              </a:ext>
            </a:extLst>
          </p:cNvPr>
          <p:cNvPicPr>
            <a:picLocks noChangeAspect="1"/>
          </p:cNvPicPr>
          <p:nvPr/>
        </p:nvPicPr>
        <p:blipFill>
          <a:blip r:embed="rId2"/>
          <a:stretch>
            <a:fillRect/>
          </a:stretch>
        </p:blipFill>
        <p:spPr>
          <a:xfrm>
            <a:off x="7123035" y="1808022"/>
            <a:ext cx="4599177" cy="4742680"/>
          </a:xfrm>
          <a:prstGeom prst="rect">
            <a:avLst/>
          </a:prstGeom>
        </p:spPr>
      </p:pic>
    </p:spTree>
    <p:extLst>
      <p:ext uri="{BB962C8B-B14F-4D97-AF65-F5344CB8AC3E}">
        <p14:creationId xmlns:p14="http://schemas.microsoft.com/office/powerpoint/2010/main" val="366362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Structure et Plan de la séance</a:t>
            </a:r>
          </a:p>
          <a:p>
            <a:pPr lvl="0" algn="ctr">
              <a:lnSpc>
                <a:spcPct val="100000"/>
              </a:lnSpc>
              <a:spcBef>
                <a:spcPts val="0"/>
              </a:spcBef>
            </a:pPr>
            <a:endPar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14E17DF-43E5-EBD4-4685-92B5DB352E65}"/>
              </a:ext>
            </a:extLst>
          </p:cNvPr>
          <p:cNvSpPr txBox="1">
            <a:spLocks/>
          </p:cNvSpPr>
          <p:nvPr/>
        </p:nvSpPr>
        <p:spPr>
          <a:xfrm>
            <a:off x="542108" y="1947998"/>
            <a:ext cx="5891213" cy="44926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fr-FR" sz="3200" dirty="0">
                <a:latin typeface="Arial Narrow" panose="020B0606020202030204" pitchFamily="34" charset="0"/>
              </a:rPr>
              <a:t>Chapitre 4.1 :  Les différents types de ressources d’une association et leurs caractéristiques</a:t>
            </a:r>
          </a:p>
          <a:p>
            <a:pPr>
              <a:spcBef>
                <a:spcPts val="0"/>
              </a:spcBef>
            </a:pPr>
            <a:r>
              <a:rPr lang="fr-FR" sz="3200" dirty="0">
                <a:latin typeface="Arial Narrow" panose="020B0606020202030204" pitchFamily="34" charset="0"/>
              </a:rPr>
              <a:t>Chapitre 4.2 : Connaissance des sources externes de financement pour soutenir les activités de l’association</a:t>
            </a:r>
          </a:p>
          <a:p>
            <a:pPr>
              <a:spcBef>
                <a:spcPts val="0"/>
              </a:spcBef>
              <a:spcAft>
                <a:spcPts val="800"/>
              </a:spcAft>
            </a:pPr>
            <a:r>
              <a:rPr lang="fr-FR" sz="3200" dirty="0">
                <a:latin typeface="Arial Narrow" panose="020B0606020202030204" pitchFamily="34" charset="0"/>
              </a:rPr>
              <a:t>Chapitre 4.3 : Composantes et étapes de la mobilisation des ressources</a:t>
            </a:r>
          </a:p>
        </p:txBody>
      </p:sp>
      <p:pic>
        <p:nvPicPr>
          <p:cNvPr id="6" name="Image 5">
            <a:extLst>
              <a:ext uri="{FF2B5EF4-FFF2-40B4-BE49-F238E27FC236}">
                <a16:creationId xmlns:a16="http://schemas.microsoft.com/office/drawing/2014/main" id="{FEF082C7-5B28-6B49-8EC8-531F59FA6F00}"/>
              </a:ext>
            </a:extLst>
          </p:cNvPr>
          <p:cNvPicPr>
            <a:picLocks noChangeAspect="1"/>
          </p:cNvPicPr>
          <p:nvPr/>
        </p:nvPicPr>
        <p:blipFill rotWithShape="1">
          <a:blip r:embed="rId2"/>
          <a:srcRect l="10043" r="6992"/>
          <a:stretch/>
        </p:blipFill>
        <p:spPr>
          <a:xfrm>
            <a:off x="6433321" y="1947997"/>
            <a:ext cx="5260117" cy="4497295"/>
          </a:xfrm>
          <a:prstGeom prst="rect">
            <a:avLst/>
          </a:prstGeom>
        </p:spPr>
      </p:pic>
    </p:spTree>
    <p:extLst>
      <p:ext uri="{BB962C8B-B14F-4D97-AF65-F5344CB8AC3E}">
        <p14:creationId xmlns:p14="http://schemas.microsoft.com/office/powerpoint/2010/main" val="155967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
            <a:ext cx="11864898" cy="16287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4.1 :  </a:t>
            </a:r>
          </a:p>
          <a:p>
            <a:pPr marL="328295" algn="ctr">
              <a:lnSpc>
                <a:spcPct val="100000"/>
              </a:lnSpc>
              <a:spcBef>
                <a:spcPts val="0"/>
              </a:spcBef>
            </a:pPr>
            <a:r>
              <a:rPr lang="fr-FR" sz="4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Les différents types de ressources d’une association </a:t>
            </a:r>
          </a:p>
          <a:p>
            <a:pPr marL="328295" algn="ctr">
              <a:lnSpc>
                <a:spcPct val="100000"/>
              </a:lnSpc>
              <a:spcBef>
                <a:spcPts val="0"/>
              </a:spcBef>
            </a:pPr>
            <a:r>
              <a:rPr lang="fr-FR" sz="4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et leurs caractéristiques (1/5)</a:t>
            </a:r>
          </a:p>
          <a:p>
            <a:pPr marL="328295" algn="ctr">
              <a:lnSpc>
                <a:spcPct val="100000"/>
              </a:lnSpc>
              <a:spcBef>
                <a:spcPts val="0"/>
              </a:spcBef>
            </a:pP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771650"/>
            <a:ext cx="7263444"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2400" b="1" kern="100" dirty="0">
                <a:latin typeface="Arial Narrow" panose="020B0606020202030204" pitchFamily="34" charset="0"/>
                <a:ea typeface="Calibri" panose="020F0502020204030204" pitchFamily="34" charset="0"/>
                <a:cs typeface="Times New Roman" panose="02020603050405020304" pitchFamily="18" charset="0"/>
              </a:rPr>
              <a:t>Exercice de groupe : </a:t>
            </a:r>
            <a:r>
              <a:rPr lang="fr-FR" sz="2400" kern="100" dirty="0">
                <a:latin typeface="Arial Narrow" panose="020B0606020202030204" pitchFamily="34" charset="0"/>
                <a:ea typeface="Calibri" panose="020F0502020204030204" pitchFamily="34" charset="0"/>
                <a:cs typeface="Times New Roman" panose="02020603050405020304" pitchFamily="18" charset="0"/>
              </a:rPr>
              <a:t>Prenez chacune des types de ressources ci-après et discutez de ce que vous pouvez en dire du point de vue de ce qui les caractérise et les distingue des autres types</a:t>
            </a:r>
          </a:p>
          <a:p>
            <a:pPr>
              <a:lnSpc>
                <a:spcPct val="100000"/>
              </a:lnSpc>
              <a:spcBef>
                <a:spcPts val="0"/>
              </a:spcBef>
            </a:pPr>
            <a:r>
              <a:rPr lang="fr-FR" sz="2400" b="1" kern="100" dirty="0">
                <a:latin typeface="Arial Narrow" panose="020B0606020202030204" pitchFamily="34" charset="0"/>
                <a:ea typeface="Calibri" panose="020F0502020204030204" pitchFamily="34" charset="0"/>
                <a:cs typeface="Times New Roman" panose="02020603050405020304" pitchFamily="18" charset="0"/>
              </a:rPr>
              <a:t>Groupe 1 : </a:t>
            </a:r>
            <a:endParaRPr lang="fr-FR" b="1" kern="100" dirty="0">
              <a:latin typeface="Arial Narrow" panose="020B0606020202030204" pitchFamily="34" charset="0"/>
              <a:ea typeface="Calibri" panose="020F0502020204030204" pitchFamily="34" charset="0"/>
              <a:cs typeface="Times New Roman" panose="02020603050405020304" pitchFamily="18" charset="0"/>
            </a:endParaRPr>
          </a:p>
          <a:p>
            <a:pPr lvl="1">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Les droits d’adhésion des nouveaux membres</a:t>
            </a:r>
          </a:p>
          <a:p>
            <a:pPr lvl="1">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Les cotisations régulières des membres</a:t>
            </a:r>
          </a:p>
          <a:p>
            <a:pPr marL="228600" lvl="1">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Groupe 2 : </a:t>
            </a:r>
          </a:p>
          <a:p>
            <a:pPr lvl="1">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Les ressources générées par les projets et activités génératrices de revenue</a:t>
            </a:r>
          </a:p>
          <a:p>
            <a:pPr marL="228600" lvl="1">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Groupe 3 : </a:t>
            </a:r>
          </a:p>
          <a:p>
            <a:pPr lvl="1">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Les dons et legs</a:t>
            </a:r>
          </a:p>
          <a:p>
            <a:pPr lvl="1">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Les subventions</a:t>
            </a:r>
          </a:p>
        </p:txBody>
      </p:sp>
      <p:pic>
        <p:nvPicPr>
          <p:cNvPr id="3" name="Image 2">
            <a:extLst>
              <a:ext uri="{FF2B5EF4-FFF2-40B4-BE49-F238E27FC236}">
                <a16:creationId xmlns:a16="http://schemas.microsoft.com/office/drawing/2014/main" id="{D04ADB93-121F-B2D3-C542-62EE48ADAB31}"/>
              </a:ext>
            </a:extLst>
          </p:cNvPr>
          <p:cNvPicPr>
            <a:picLocks noChangeAspect="1"/>
          </p:cNvPicPr>
          <p:nvPr/>
        </p:nvPicPr>
        <p:blipFill rotWithShape="1">
          <a:blip r:embed="rId2"/>
          <a:srcRect t="11507" b="8519"/>
          <a:stretch/>
        </p:blipFill>
        <p:spPr>
          <a:xfrm>
            <a:off x="7615238" y="1771649"/>
            <a:ext cx="4030102" cy="4829175"/>
          </a:xfrm>
          <a:prstGeom prst="rect">
            <a:avLst/>
          </a:prstGeom>
        </p:spPr>
      </p:pic>
    </p:spTree>
    <p:extLst>
      <p:ext uri="{BB962C8B-B14F-4D97-AF65-F5344CB8AC3E}">
        <p14:creationId xmlns:p14="http://schemas.microsoft.com/office/powerpoint/2010/main" val="274406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0"/>
            <a:ext cx="11864898" cy="16144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4.1 :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Les différents types de ressources d’une association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et leurs caractéristiques (2/5)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4" y="1771650"/>
            <a:ext cx="6020431"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Les droits d’adhésion des nouveaux membres</a:t>
            </a:r>
          </a:p>
          <a:p>
            <a:pPr marL="685800" lvl="2">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Sont payés par les nouveaux membres et constituent pour le nouvel adhérent une preuve de bonne volonté et de sérieux</a:t>
            </a:r>
          </a:p>
          <a:p>
            <a:pPr marL="685800" lvl="2">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C’est une source de revenu très limité pour l’association elle-même puisqu’elle ne se paye qu’une fois par chaque nouveau membre</a:t>
            </a:r>
          </a:p>
          <a:p>
            <a:pPr marL="228600" lvl="1">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Les cotisations régulières des membres</a:t>
            </a:r>
          </a:p>
          <a:p>
            <a:pPr marL="685800" lvl="2">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Généralement annuelle, elles constituent la principale source de revenu de l’association</a:t>
            </a:r>
          </a:p>
          <a:p>
            <a:pPr marL="685800" lvl="2">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Elle est essentielle pour la crédibilité de l’association</a:t>
            </a:r>
          </a:p>
          <a:p>
            <a:pPr marL="685800" lvl="2">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Il faut avoir une stratégie infaillible de collecte. </a:t>
            </a:r>
          </a:p>
          <a:p>
            <a:pPr marL="685800" lvl="2">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Le respect de l’assujétissement du droit de vote au paiement à temps des cotisations est une mesure qui a fait ses preuves</a:t>
            </a:r>
          </a:p>
          <a:p>
            <a:pPr marL="685800" lvl="2">
              <a:lnSpc>
                <a:spcPct val="100000"/>
              </a:lnSpc>
              <a:spcBef>
                <a:spcPts val="0"/>
              </a:spcBef>
            </a:pPr>
            <a:endParaRPr lang="fr-FR" b="1"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C57BA2AE-DDC9-E9A5-DEA8-F7AB6D1023C5}"/>
              </a:ext>
            </a:extLst>
          </p:cNvPr>
          <p:cNvPicPr>
            <a:picLocks noChangeAspect="1"/>
          </p:cNvPicPr>
          <p:nvPr/>
        </p:nvPicPr>
        <p:blipFill>
          <a:blip r:embed="rId2"/>
          <a:stretch>
            <a:fillRect/>
          </a:stretch>
        </p:blipFill>
        <p:spPr>
          <a:xfrm>
            <a:off x="6372224" y="1771649"/>
            <a:ext cx="4672013" cy="4672013"/>
          </a:xfrm>
          <a:prstGeom prst="rect">
            <a:avLst/>
          </a:prstGeom>
        </p:spPr>
      </p:pic>
    </p:spTree>
    <p:extLst>
      <p:ext uri="{BB962C8B-B14F-4D97-AF65-F5344CB8AC3E}">
        <p14:creationId xmlns:p14="http://schemas.microsoft.com/office/powerpoint/2010/main" val="275429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71440"/>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4.1 :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Les différents types de ressources d’une association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et leurs caractéristiques (3/5)</a:t>
            </a:r>
          </a:p>
          <a:p>
            <a:pPr marL="328295" algn="ctr">
              <a:lnSpc>
                <a:spcPct val="100000"/>
              </a:lnSpc>
              <a:spcBef>
                <a:spcPts val="0"/>
              </a:spcBef>
            </a:pP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37503" y="1785937"/>
            <a:ext cx="6020431"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Les ressources générées par les projets et activités génératrices de revenue</a:t>
            </a:r>
          </a:p>
          <a:p>
            <a:pPr marL="685800" lvl="2">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Petit rappel : La notion de but non lucratif ne signifie pas que l’association ne doit pas mener des activités lucratives, ni que l’association ne doit pas générer des bénéfices. Il s’agit simplement que l’association ne doit pas distribuer des dividendes aux sociétaires</a:t>
            </a:r>
          </a:p>
          <a:p>
            <a:pPr marL="685800" lvl="2">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Une association doit donc veiller à ce que ses activités soient rentables et dégagent des marges pour financer son objet social</a:t>
            </a:r>
          </a:p>
          <a:p>
            <a:pPr marL="685800" lvl="2">
              <a:lnSpc>
                <a:spcPct val="100000"/>
              </a:lnSpc>
              <a:spcBef>
                <a:spcPts val="0"/>
              </a:spcBef>
            </a:pPr>
            <a:r>
              <a:rPr lang="fr-FR" kern="100" dirty="0">
                <a:latin typeface="Arial Narrow" panose="020B0606020202030204" pitchFamily="34" charset="0"/>
                <a:ea typeface="Calibri" panose="020F0502020204030204" pitchFamily="34" charset="0"/>
                <a:cs typeface="Times New Roman" panose="02020603050405020304" pitchFamily="18" charset="0"/>
              </a:rPr>
              <a:t>Les projets menés par l’association doivent permettre de financer les lignes budgétaires des activités, et des salaires des salariés et consultants, mais aussi dégager une marge pour l’association, que les partenaires acceptent comme FRAIS D’AGENCE </a:t>
            </a:r>
          </a:p>
          <a:p>
            <a:pPr marL="685800" lvl="2">
              <a:lnSpc>
                <a:spcPct val="100000"/>
              </a:lnSpc>
              <a:spcBef>
                <a:spcPts val="0"/>
              </a:spcBef>
            </a:pPr>
            <a:endParaRPr lang="fr-FR" b="1"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3C0D48CA-D46D-477A-7A4A-E957B4A94B44}"/>
              </a:ext>
            </a:extLst>
          </p:cNvPr>
          <p:cNvPicPr>
            <a:picLocks noChangeAspect="1"/>
          </p:cNvPicPr>
          <p:nvPr/>
        </p:nvPicPr>
        <p:blipFill rotWithShape="1">
          <a:blip r:embed="rId2"/>
          <a:srcRect l="16055" r="8421"/>
          <a:stretch/>
        </p:blipFill>
        <p:spPr>
          <a:xfrm>
            <a:off x="6357933" y="1785937"/>
            <a:ext cx="5472113" cy="4830322"/>
          </a:xfrm>
          <a:prstGeom prst="rect">
            <a:avLst/>
          </a:prstGeom>
        </p:spPr>
      </p:pic>
    </p:spTree>
    <p:extLst>
      <p:ext uri="{BB962C8B-B14F-4D97-AF65-F5344CB8AC3E}">
        <p14:creationId xmlns:p14="http://schemas.microsoft.com/office/powerpoint/2010/main" val="3115517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85728"/>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4.1 :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Les différents types de ressources d’une association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et leurs caractéristiques (4/5)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1807" y="1785937"/>
            <a:ext cx="6391910"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0"/>
              </a:spcBef>
              <a:spcAft>
                <a:spcPts val="600"/>
              </a:spcAft>
            </a:pPr>
            <a:r>
              <a:rPr lang="fr-FR" sz="2000" b="1" dirty="0">
                <a:latin typeface="Arial Narrow" panose="020B0606020202030204" pitchFamily="34" charset="0"/>
              </a:rPr>
              <a:t>Les dons et legs</a:t>
            </a:r>
          </a:p>
          <a:p>
            <a:pPr marL="685800" lvl="2">
              <a:spcBef>
                <a:spcPts val="0"/>
              </a:spcBef>
              <a:spcAft>
                <a:spcPts val="600"/>
              </a:spcAft>
            </a:pPr>
            <a:r>
              <a:rPr lang="fr-FR" dirty="0">
                <a:latin typeface="Arial Narrow" panose="020B0606020202030204" pitchFamily="34" charset="0"/>
              </a:rPr>
              <a:t>Peuvent provenir des membres (actifs, sympathisants et d’honneur)</a:t>
            </a:r>
          </a:p>
          <a:p>
            <a:pPr marL="685800" lvl="2">
              <a:spcBef>
                <a:spcPts val="0"/>
              </a:spcBef>
              <a:spcAft>
                <a:spcPts val="600"/>
              </a:spcAft>
            </a:pPr>
            <a:r>
              <a:rPr lang="fr-FR" dirty="0">
                <a:latin typeface="Arial Narrow" panose="020B0606020202030204" pitchFamily="34" charset="0"/>
              </a:rPr>
              <a:t>Peuvent aussi provenir des personnes hors de l’association (des Etats et des non étatiques), mais aussi des fondations. </a:t>
            </a:r>
          </a:p>
          <a:p>
            <a:pPr marL="685800" lvl="2">
              <a:spcBef>
                <a:spcPts val="0"/>
              </a:spcBef>
              <a:spcAft>
                <a:spcPts val="600"/>
              </a:spcAft>
            </a:pPr>
            <a:r>
              <a:rPr lang="fr-FR" dirty="0">
                <a:latin typeface="Arial Narrow" panose="020B0606020202030204" pitchFamily="34" charset="0"/>
              </a:rPr>
              <a:t>Ils sont souvent en nature ou en dotation de recettes provenant de biens en usufruits ou autres</a:t>
            </a:r>
          </a:p>
          <a:p>
            <a:pPr marL="685800" lvl="2">
              <a:spcBef>
                <a:spcPts val="0"/>
              </a:spcBef>
              <a:spcAft>
                <a:spcPts val="600"/>
              </a:spcAft>
            </a:pPr>
            <a:r>
              <a:rPr lang="fr-FR" dirty="0">
                <a:latin typeface="Arial Narrow" panose="020B0606020202030204" pitchFamily="34" charset="0"/>
              </a:rPr>
              <a:t>Veiller à ce qu’ils ne soient pas source de perte d’autonomie de l’association</a:t>
            </a:r>
          </a:p>
          <a:p>
            <a:pPr marL="228600" lvl="1">
              <a:spcBef>
                <a:spcPts val="0"/>
              </a:spcBef>
              <a:spcAft>
                <a:spcPts val="600"/>
              </a:spcAft>
            </a:pPr>
            <a:r>
              <a:rPr lang="fr-FR" sz="2000" b="1" dirty="0">
                <a:latin typeface="Arial Narrow" panose="020B0606020202030204" pitchFamily="34" charset="0"/>
              </a:rPr>
              <a:t>Les subventions</a:t>
            </a:r>
          </a:p>
          <a:p>
            <a:pPr marL="685800" lvl="2">
              <a:spcBef>
                <a:spcPts val="0"/>
              </a:spcBef>
              <a:spcAft>
                <a:spcPts val="600"/>
              </a:spcAft>
            </a:pPr>
            <a:r>
              <a:rPr lang="fr-FR" dirty="0">
                <a:latin typeface="Arial Narrow" panose="020B0606020202030204" pitchFamily="34" charset="0"/>
              </a:rPr>
              <a:t>Elles répondent presqu’aux mêmes règles que les dons et legs, mais sont relatives à des projets convenus avec les donateurs</a:t>
            </a:r>
          </a:p>
          <a:p>
            <a:pPr marL="685800" lvl="2">
              <a:spcBef>
                <a:spcPts val="0"/>
              </a:spcBef>
              <a:spcAft>
                <a:spcPts val="600"/>
              </a:spcAft>
            </a:pPr>
            <a:r>
              <a:rPr lang="fr-FR" dirty="0">
                <a:latin typeface="Arial Narrow" panose="020B0606020202030204" pitchFamily="34" charset="0"/>
              </a:rPr>
              <a:t>Elles sont souvent l’objet de compétition avec d’autres associations</a:t>
            </a:r>
          </a:p>
        </p:txBody>
      </p:sp>
      <p:pic>
        <p:nvPicPr>
          <p:cNvPr id="3" name="Image 2">
            <a:extLst>
              <a:ext uri="{FF2B5EF4-FFF2-40B4-BE49-F238E27FC236}">
                <a16:creationId xmlns:a16="http://schemas.microsoft.com/office/drawing/2014/main" id="{59A93E19-1F32-79F5-918D-8B732CAC7DB7}"/>
              </a:ext>
            </a:extLst>
          </p:cNvPr>
          <p:cNvPicPr>
            <a:picLocks noChangeAspect="1"/>
          </p:cNvPicPr>
          <p:nvPr/>
        </p:nvPicPr>
        <p:blipFill rotWithShape="1">
          <a:blip r:embed="rId2"/>
          <a:srcRect l="3477" r="7060"/>
          <a:stretch/>
        </p:blipFill>
        <p:spPr>
          <a:xfrm>
            <a:off x="6843718" y="1785937"/>
            <a:ext cx="4914900" cy="4829175"/>
          </a:xfrm>
          <a:prstGeom prst="rect">
            <a:avLst/>
          </a:prstGeom>
        </p:spPr>
      </p:pic>
    </p:spTree>
    <p:extLst>
      <p:ext uri="{BB962C8B-B14F-4D97-AF65-F5344CB8AC3E}">
        <p14:creationId xmlns:p14="http://schemas.microsoft.com/office/powerpoint/2010/main" val="721897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57152"/>
            <a:ext cx="11864898" cy="1528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4.1 :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Les différents types de ressources d’une association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et leurs caractéristiques (5/5)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166049" y="1771650"/>
            <a:ext cx="6834819"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fr-FR" sz="2800" b="1" kern="100" dirty="0">
                <a:latin typeface="Arial Narrow" panose="020B0606020202030204" pitchFamily="34" charset="0"/>
                <a:ea typeface="Calibri" panose="020F0502020204030204" pitchFamily="34" charset="0"/>
                <a:cs typeface="Times New Roman" panose="02020603050405020304" pitchFamily="18" charset="0"/>
              </a:rPr>
              <a:t>Leçons à retenir :</a:t>
            </a:r>
          </a:p>
          <a:p>
            <a:pPr marL="685800" lvl="2">
              <a:lnSpc>
                <a:spcPct val="100000"/>
              </a:lnSpc>
              <a:spcBef>
                <a:spcPts val="0"/>
              </a:spcBef>
            </a:pPr>
            <a:r>
              <a:rPr lang="fr-FR" sz="2800" kern="100" dirty="0">
                <a:latin typeface="Arial Narrow" panose="020B0606020202030204" pitchFamily="34" charset="0"/>
                <a:ea typeface="Calibri" panose="020F0502020204030204" pitchFamily="34" charset="0"/>
                <a:cs typeface="Times New Roman" panose="02020603050405020304" pitchFamily="18" charset="0"/>
              </a:rPr>
              <a:t>La diversité des ressources dans leurs natures et dans leurs caractéristiques, impose aux associations d’être stratèges dans leurs démarches de mobilisation de ressources </a:t>
            </a:r>
          </a:p>
          <a:p>
            <a:pPr marL="685800" lvl="2">
              <a:lnSpc>
                <a:spcPct val="100000"/>
              </a:lnSpc>
              <a:spcBef>
                <a:spcPts val="0"/>
              </a:spcBef>
            </a:pPr>
            <a:r>
              <a:rPr lang="fr-FR" sz="2800" kern="100" dirty="0">
                <a:latin typeface="Arial Narrow" panose="020B0606020202030204" pitchFamily="34" charset="0"/>
                <a:ea typeface="Calibri" panose="020F0502020204030204" pitchFamily="34" charset="0"/>
                <a:cs typeface="Times New Roman" panose="02020603050405020304" pitchFamily="18" charset="0"/>
              </a:rPr>
              <a:t>Cela passe par une connaissance pointue des sources possibles et de leurs modes opératoires</a:t>
            </a:r>
          </a:p>
          <a:p>
            <a:pPr marL="685800" lvl="2">
              <a:lnSpc>
                <a:spcPct val="100000"/>
              </a:lnSpc>
              <a:spcBef>
                <a:spcPts val="0"/>
              </a:spcBef>
            </a:pPr>
            <a:r>
              <a:rPr lang="fr-FR" sz="2800" kern="100" dirty="0">
                <a:latin typeface="Arial Narrow" panose="020B0606020202030204" pitchFamily="34" charset="0"/>
                <a:ea typeface="Calibri" panose="020F0502020204030204" pitchFamily="34" charset="0"/>
                <a:cs typeface="Times New Roman" panose="02020603050405020304" pitchFamily="18" charset="0"/>
              </a:rPr>
              <a:t>Cela passe aussi par la mobilisation de compétences et de réseaux pertinents</a:t>
            </a:r>
          </a:p>
          <a:p>
            <a:pPr marL="685800" lvl="2">
              <a:lnSpc>
                <a:spcPct val="100000"/>
              </a:lnSpc>
              <a:spcBef>
                <a:spcPts val="0"/>
              </a:spcBef>
            </a:pPr>
            <a:r>
              <a:rPr lang="fr-FR" sz="2800" kern="100" dirty="0">
                <a:latin typeface="Arial Narrow" panose="020B0606020202030204" pitchFamily="34" charset="0"/>
                <a:ea typeface="Calibri" panose="020F0502020204030204" pitchFamily="34" charset="0"/>
                <a:cs typeface="Times New Roman" panose="02020603050405020304" pitchFamily="18" charset="0"/>
              </a:rPr>
              <a:t>C’est toute la substance de cette séance</a:t>
            </a:r>
          </a:p>
        </p:txBody>
      </p:sp>
      <p:pic>
        <p:nvPicPr>
          <p:cNvPr id="2" name="Image 1">
            <a:extLst>
              <a:ext uri="{FF2B5EF4-FFF2-40B4-BE49-F238E27FC236}">
                <a16:creationId xmlns:a16="http://schemas.microsoft.com/office/drawing/2014/main" id="{C1D45225-D712-7462-FA94-E27974D0718C}"/>
              </a:ext>
            </a:extLst>
          </p:cNvPr>
          <p:cNvPicPr>
            <a:picLocks noChangeAspect="1"/>
          </p:cNvPicPr>
          <p:nvPr/>
        </p:nvPicPr>
        <p:blipFill rotWithShape="1">
          <a:blip r:embed="rId2"/>
          <a:srcRect l="11305" r="13008"/>
          <a:stretch/>
        </p:blipFill>
        <p:spPr>
          <a:xfrm>
            <a:off x="7000868" y="1771650"/>
            <a:ext cx="4809219" cy="4829175"/>
          </a:xfrm>
          <a:prstGeom prst="rect">
            <a:avLst/>
          </a:prstGeom>
        </p:spPr>
      </p:pic>
    </p:spTree>
    <p:extLst>
      <p:ext uri="{BB962C8B-B14F-4D97-AF65-F5344CB8AC3E}">
        <p14:creationId xmlns:p14="http://schemas.microsoft.com/office/powerpoint/2010/main" val="3684977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42865"/>
            <a:ext cx="11864898" cy="15430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4.2 :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Les sources externes de financement </a:t>
            </a:r>
          </a:p>
          <a:p>
            <a:pPr marL="328295" algn="ctr">
              <a:lnSpc>
                <a:spcPct val="100000"/>
              </a:lnSpc>
              <a:spcBef>
                <a:spcPts val="0"/>
              </a:spcBef>
            </a:pPr>
            <a:r>
              <a:rPr lang="fr-FR"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pour soutenir les activités de l’association (1/3)</a:t>
            </a:r>
          </a:p>
          <a:p>
            <a:pPr marL="328295" algn="ctr">
              <a:lnSpc>
                <a:spcPct val="100000"/>
              </a:lnSpc>
              <a:spcBef>
                <a:spcPts val="0"/>
              </a:spcBef>
            </a:pPr>
            <a:endPar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795" y="1715784"/>
            <a:ext cx="6391906" cy="492132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2400" b="1" kern="100" dirty="0">
                <a:latin typeface="Arial Narrow" panose="020B0606020202030204" pitchFamily="34" charset="0"/>
                <a:ea typeface="Calibri" panose="020F0502020204030204" pitchFamily="34" charset="0"/>
                <a:cs typeface="Times New Roman" panose="02020603050405020304" pitchFamily="18" charset="0"/>
              </a:rPr>
              <a:t>Exercice de groupe : </a:t>
            </a:r>
            <a:r>
              <a:rPr lang="fr-FR" sz="2400" kern="100" dirty="0">
                <a:latin typeface="Arial Narrow" panose="020B0606020202030204" pitchFamily="34" charset="0"/>
                <a:ea typeface="Calibri" panose="020F0502020204030204" pitchFamily="34" charset="0"/>
                <a:cs typeface="Times New Roman" panose="02020603050405020304" pitchFamily="18" charset="0"/>
              </a:rPr>
              <a:t>Prenez chacune des sources externes de financement ci-après, donnez des noms de structures correspondantes et discutez de ce que vous en savez du point de vue de ce qui les caractérise et les distingue des autres types</a:t>
            </a:r>
          </a:p>
          <a:p>
            <a:pPr lvl="1">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Groupe 1</a:t>
            </a:r>
            <a:r>
              <a:rPr lang="fr-FR" kern="100" dirty="0">
                <a:latin typeface="Arial Narrow" panose="020B0606020202030204" pitchFamily="34" charset="0"/>
                <a:ea typeface="Calibri" panose="020F0502020204030204" pitchFamily="34" charset="0"/>
                <a:cs typeface="Times New Roman" panose="02020603050405020304" pitchFamily="18" charset="0"/>
              </a:rPr>
              <a:t> : L’Etat et/ ou le ministère de tutelle de l’association</a:t>
            </a:r>
          </a:p>
          <a:p>
            <a:pPr lvl="1">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Groupe 2 </a:t>
            </a:r>
            <a:r>
              <a:rPr lang="fr-FR" kern="100" dirty="0">
                <a:latin typeface="Arial Narrow" panose="020B0606020202030204" pitchFamily="34" charset="0"/>
                <a:ea typeface="Calibri" panose="020F0502020204030204" pitchFamily="34" charset="0"/>
                <a:cs typeface="Times New Roman" panose="02020603050405020304" pitchFamily="18" charset="0"/>
              </a:rPr>
              <a:t>: Les structures étatiques de la coopération bilatérales</a:t>
            </a:r>
          </a:p>
          <a:p>
            <a:pPr lvl="1">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Groupe 3 </a:t>
            </a:r>
            <a:r>
              <a:rPr lang="fr-FR" kern="100" dirty="0">
                <a:latin typeface="Arial Narrow" panose="020B0606020202030204" pitchFamily="34" charset="0"/>
                <a:ea typeface="Calibri" panose="020F0502020204030204" pitchFamily="34" charset="0"/>
                <a:cs typeface="Times New Roman" panose="02020603050405020304" pitchFamily="18" charset="0"/>
              </a:rPr>
              <a:t>: Les organisations de la coopération multilatérales</a:t>
            </a:r>
          </a:p>
          <a:p>
            <a:pPr lvl="1">
              <a:lnSpc>
                <a:spcPct val="100000"/>
              </a:lnSpc>
              <a:spcBef>
                <a:spcPts val="0"/>
              </a:spcBef>
            </a:pPr>
            <a:r>
              <a:rPr lang="fr-FR" b="1" kern="100" dirty="0">
                <a:latin typeface="Arial Narrow" panose="020B0606020202030204" pitchFamily="34" charset="0"/>
                <a:ea typeface="Calibri" panose="020F0502020204030204" pitchFamily="34" charset="0"/>
                <a:cs typeface="Times New Roman" panose="02020603050405020304" pitchFamily="18" charset="0"/>
              </a:rPr>
              <a:t>Groupe 4</a:t>
            </a:r>
            <a:r>
              <a:rPr lang="fr-FR" kern="100" dirty="0">
                <a:latin typeface="Arial Narrow" panose="020B0606020202030204" pitchFamily="34" charset="0"/>
                <a:ea typeface="Calibri" panose="020F0502020204030204" pitchFamily="34" charset="0"/>
                <a:cs typeface="Times New Roman" panose="02020603050405020304" pitchFamily="18" charset="0"/>
              </a:rPr>
              <a:t> : Les structures privées de financement</a:t>
            </a:r>
          </a:p>
          <a:p>
            <a:pPr>
              <a:lnSpc>
                <a:spcPct val="100000"/>
              </a:lnSpc>
              <a:spcBef>
                <a:spcPts val="0"/>
              </a:spcBef>
            </a:pPr>
            <a:endParaRPr lang="fr-FR" sz="24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fr-FR" sz="24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9770FD11-8F72-74B6-A1C4-0B9AA527E7BE}"/>
              </a:ext>
            </a:extLst>
          </p:cNvPr>
          <p:cNvPicPr>
            <a:picLocks noChangeAspect="1"/>
          </p:cNvPicPr>
          <p:nvPr/>
        </p:nvPicPr>
        <p:blipFill rotWithShape="1">
          <a:blip r:embed="rId2"/>
          <a:srcRect l="7500" r="8200"/>
          <a:stretch/>
        </p:blipFill>
        <p:spPr>
          <a:xfrm>
            <a:off x="6743701" y="2212555"/>
            <a:ext cx="5032093" cy="3927779"/>
          </a:xfrm>
          <a:prstGeom prst="rect">
            <a:avLst/>
          </a:prstGeom>
        </p:spPr>
      </p:pic>
    </p:spTree>
    <p:extLst>
      <p:ext uri="{BB962C8B-B14F-4D97-AF65-F5344CB8AC3E}">
        <p14:creationId xmlns:p14="http://schemas.microsoft.com/office/powerpoint/2010/main" val="247094780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1470</Words>
  <Application>Microsoft Office PowerPoint</Application>
  <PresentationFormat>Grand écran</PresentationFormat>
  <Paragraphs>124</Paragraphs>
  <Slides>15</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vt:i4>
      </vt:variant>
    </vt:vector>
  </HeadingPairs>
  <TitlesOfParts>
    <vt:vector size="19" baseType="lpstr">
      <vt:lpstr>Arial</vt:lpstr>
      <vt:lpstr>Arial Narrow</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33</cp:revision>
  <dcterms:modified xsi:type="dcterms:W3CDTF">2024-08-08T14:38:03Z</dcterms:modified>
</cp:coreProperties>
</file>