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sldIdLst>
    <p:sldId id="256" r:id="rId2"/>
    <p:sldId id="270" r:id="rId3"/>
    <p:sldId id="283" r:id="rId4"/>
    <p:sldId id="274" r:id="rId5"/>
    <p:sldId id="287" r:id="rId6"/>
    <p:sldId id="288" r:id="rId7"/>
    <p:sldId id="294" r:id="rId8"/>
    <p:sldId id="284" r:id="rId9"/>
    <p:sldId id="290" r:id="rId10"/>
    <p:sldId id="291" r:id="rId11"/>
    <p:sldId id="292" r:id="rId12"/>
    <p:sldId id="295" r:id="rId13"/>
    <p:sldId id="296" r:id="rId14"/>
    <p:sldId id="285" r:id="rId15"/>
    <p:sldId id="293" r:id="rId16"/>
    <p:sldId id="281" r:id="rId17"/>
  </p:sldIdLst>
  <p:sldSz cx="12192000" cy="6858000"/>
  <p:notesSz cx="6858000" cy="9144000"/>
  <p:defaultTextStyle>
    <a:defPPr lvl="0">
      <a:defRPr lang="fr-FR"/>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FFFF"/>
    <a:srgbClr val="99FF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89" autoAdjust="0"/>
    <p:restoredTop sz="94660"/>
  </p:normalViewPr>
  <p:slideViewPr>
    <p:cSldViewPr snapToGrid="0">
      <p:cViewPr varScale="1">
        <p:scale>
          <a:sx n="49" d="100"/>
          <a:sy n="49" d="100"/>
        </p:scale>
        <p:origin x="72" y="3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03557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Image avec légend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52458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Image avec légend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39951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Image avec légend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73134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687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83800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78191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96919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60495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41060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63644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74256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6333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globalgiving.org/" TargetMode="External"/><Relationship Id="rId7" Type="http://schemas.openxmlformats.org/officeDocument/2006/relationships/image" Target="../media/image21.png"/><Relationship Id="rId2" Type="http://schemas.openxmlformats.org/officeDocument/2006/relationships/hyperlink" Target="https://www.grants.gov/" TargetMode="External"/><Relationship Id="rId1" Type="http://schemas.openxmlformats.org/officeDocument/2006/relationships/slideLayout" Target="../slideLayouts/slideLayout5.xml"/><Relationship Id="rId6" Type="http://schemas.openxmlformats.org/officeDocument/2006/relationships/hyperlink" Target="https://www.european-funding-guide.eu/" TargetMode="External"/><Relationship Id="rId5" Type="http://schemas.openxmlformats.org/officeDocument/2006/relationships/hyperlink" Target="https://www.idealist.org/" TargetMode="External"/><Relationship Id="rId4" Type="http://schemas.openxmlformats.org/officeDocument/2006/relationships/hyperlink" Target="https://candid.org/"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devex.com/" TargetMode="External"/><Relationship Id="rId7" Type="http://schemas.openxmlformats.org/officeDocument/2006/relationships/image" Target="../media/image22.png"/><Relationship Id="rId2" Type="http://schemas.openxmlformats.org/officeDocument/2006/relationships/hyperlink" Target="https://www2.fundsforngos.org/" TargetMode="External"/><Relationship Id="rId1" Type="http://schemas.openxmlformats.org/officeDocument/2006/relationships/slideLayout" Target="../slideLayouts/slideLayout5.xml"/><Relationship Id="rId6" Type="http://schemas.openxmlformats.org/officeDocument/2006/relationships/hyperlink" Target="https://www.aiddata.org/" TargetMode="External"/><Relationship Id="rId5" Type="http://schemas.openxmlformats.org/officeDocument/2006/relationships/hyperlink" Target="https://www.opensocietyfoundations.org/" TargetMode="External"/><Relationship Id="rId4" Type="http://schemas.openxmlformats.org/officeDocument/2006/relationships/hyperlink" Target="https://grantspace.org/"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www2.fundsforngos.org/" TargetMode="External"/><Relationship Id="rId2" Type="http://schemas.openxmlformats.org/officeDocument/2006/relationships/hyperlink" Target="https://www.grants.gov/" TargetMode="Externa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hyperlink" Target="https://amplifychange.org/apply/" TargetMode="External"/><Relationship Id="rId4" Type="http://schemas.openxmlformats.org/officeDocument/2006/relationships/hyperlink" Target="https://www.devex.com/"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3048000" y="1530258"/>
            <a:ext cx="8045824" cy="296106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fr-FR" dirty="0"/>
          </a:p>
        </p:txBody>
      </p:sp>
      <p:sp>
        <p:nvSpPr>
          <p:cNvPr id="5" name="Titre 1"/>
          <p:cNvSpPr txBox="1">
            <a:spLocks/>
          </p:cNvSpPr>
          <p:nvPr/>
        </p:nvSpPr>
        <p:spPr>
          <a:xfrm>
            <a:off x="2402541" y="2095033"/>
            <a:ext cx="8408894"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fr-FR" dirty="0"/>
          </a:p>
        </p:txBody>
      </p:sp>
      <p:sp>
        <p:nvSpPr>
          <p:cNvPr id="7" name="ZoneTexte 6"/>
          <p:cNvSpPr txBox="1"/>
          <p:nvPr/>
        </p:nvSpPr>
        <p:spPr>
          <a:xfrm>
            <a:off x="2865043" y="502464"/>
            <a:ext cx="5820937" cy="707886"/>
          </a:xfrm>
          <a:prstGeom prst="rect">
            <a:avLst/>
          </a:prstGeom>
          <a:noFill/>
        </p:spPr>
        <p:txBody>
          <a:bodyPr wrap="square" rtlCol="0">
            <a:spAutoFit/>
          </a:bodyPr>
          <a:lstStyle/>
          <a:p>
            <a:pPr algn="ctr"/>
            <a:r>
              <a:rPr lang="en-US" sz="2000" b="1" kern="0" dirty="0">
                <a:solidFill>
                  <a:srgbClr val="000000"/>
                </a:solidFill>
                <a:latin typeface="Arial Narrow" panose="020B0606020202030204" pitchFamily="34" charset="0"/>
                <a:ea typeface="Times New Roman" panose="02020603050405020304" pitchFamily="18" charset="0"/>
                <a:cs typeface="Calibri" panose="020F0502020204030204" pitchFamily="34" charset="0"/>
              </a:rPr>
              <a:t>Organizational Development in the Context of an International Civil Society Organization (ICSO)</a:t>
            </a:r>
            <a:endParaRPr lang="fr-FR" sz="2000" dirty="0">
              <a:latin typeface="+mj-lt"/>
            </a:endParaRPr>
          </a:p>
        </p:txBody>
      </p:sp>
      <p:sp>
        <p:nvSpPr>
          <p:cNvPr id="2" name="ZoneTexte 1">
            <a:extLst>
              <a:ext uri="{FF2B5EF4-FFF2-40B4-BE49-F238E27FC236}">
                <a16:creationId xmlns:a16="http://schemas.microsoft.com/office/drawing/2014/main" id="{07D2F201-E09A-CAC6-F24B-C3B4D24D1056}"/>
              </a:ext>
            </a:extLst>
          </p:cNvPr>
          <p:cNvSpPr txBox="1"/>
          <p:nvPr/>
        </p:nvSpPr>
        <p:spPr>
          <a:xfrm>
            <a:off x="1668802" y="2225314"/>
            <a:ext cx="8854396" cy="862352"/>
          </a:xfrm>
          <a:prstGeom prst="rect">
            <a:avLst/>
          </a:prstGeom>
          <a:noFill/>
        </p:spPr>
        <p:txBody>
          <a:bodyPr wrap="square" rtlCol="0">
            <a:spAutoFit/>
          </a:bodyPr>
          <a:lstStyle/>
          <a:p>
            <a:pPr algn="ctr">
              <a:lnSpc>
                <a:spcPct val="107000"/>
              </a:lnSpc>
              <a:spcAft>
                <a:spcPts val="800"/>
              </a:spcAft>
            </a:pPr>
            <a:r>
              <a:rPr lang="en-US" sz="2400" b="1" kern="0" dirty="0">
                <a:solidFill>
                  <a:srgbClr val="000000"/>
                </a:solidFill>
                <a:latin typeface="Arial Narrow" panose="020B0606020202030204" pitchFamily="34" charset="0"/>
                <a:ea typeface="Times New Roman" panose="02020603050405020304" pitchFamily="18" charset="0"/>
                <a:cs typeface="Calibri" panose="020F0502020204030204" pitchFamily="34" charset="0"/>
              </a:rPr>
              <a:t>Training of Heads of FOASPS Member Organizations in Association Management and Organizational Development (OD)</a:t>
            </a:r>
            <a:endParaRPr lang="fr-FR"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EBA872D3-4E45-1897-31F0-4FDE7FBBE503}"/>
              </a:ext>
            </a:extLst>
          </p:cNvPr>
          <p:cNvSpPr txBox="1"/>
          <p:nvPr/>
        </p:nvSpPr>
        <p:spPr>
          <a:xfrm>
            <a:off x="0" y="3426880"/>
            <a:ext cx="12192000" cy="1754326"/>
          </a:xfrm>
          <a:prstGeom prst="rect">
            <a:avLst/>
          </a:prstGeom>
          <a:solidFill>
            <a:schemeClr val="accent6">
              <a:lumMod val="50000"/>
            </a:schemeClr>
          </a:solidFill>
        </p:spPr>
        <p:txBody>
          <a:bodyPr wrap="square" rtlCol="0">
            <a:spAutoFit/>
          </a:bodyPr>
          <a:lstStyle/>
          <a:p>
            <a:pPr algn="ctr"/>
            <a:r>
              <a:rPr lang="fr-FR" sz="3200" b="1" dirty="0">
                <a:solidFill>
                  <a:schemeClr val="bg1"/>
                </a:solidFill>
                <a:latin typeface="Arial Narrow" panose="020B0606020202030204" pitchFamily="34" charset="0"/>
              </a:rPr>
              <a:t>Module 5 : </a:t>
            </a:r>
          </a:p>
          <a:p>
            <a:pPr algn="ctr"/>
            <a:r>
              <a:rPr lang="en-US" sz="4400" b="1" dirty="0">
                <a:solidFill>
                  <a:schemeClr val="bg1"/>
                </a:solidFill>
                <a:latin typeface="Arial Narrow" panose="020B0606020202030204" pitchFamily="34" charset="0"/>
              </a:rPr>
              <a:t>Approaches to Grant Research</a:t>
            </a:r>
          </a:p>
          <a:p>
            <a:pPr algn="ctr"/>
            <a:r>
              <a:rPr lang="fr-FR" sz="3200" b="1" dirty="0">
                <a:solidFill>
                  <a:schemeClr val="bg1"/>
                </a:solidFill>
                <a:latin typeface="Arial Narrow" panose="020B0606020202030204" pitchFamily="34" charset="0"/>
              </a:rPr>
              <a:t>(Webinar 5)</a:t>
            </a:r>
          </a:p>
        </p:txBody>
      </p:sp>
    </p:spTree>
    <p:extLst>
      <p:ext uri="{BB962C8B-B14F-4D97-AF65-F5344CB8AC3E}">
        <p14:creationId xmlns:p14="http://schemas.microsoft.com/office/powerpoint/2010/main" val="2466630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0" y="106980"/>
            <a:ext cx="12192000"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en-GB"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5.2 (3/6):  </a:t>
            </a:r>
          </a:p>
          <a:p>
            <a:pPr marL="328295" algn="ctr">
              <a:lnSpc>
                <a:spcPct val="100000"/>
              </a:lnSpc>
              <a:spcBef>
                <a:spcPts val="0"/>
              </a:spcBef>
            </a:pPr>
            <a:r>
              <a:rPr lang="en-US" sz="3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Preparation of grant applications</a:t>
            </a:r>
          </a:p>
          <a:p>
            <a:pPr marL="328295" algn="ctr">
              <a:lnSpc>
                <a:spcPct val="100000"/>
              </a:lnSpc>
              <a:spcBef>
                <a:spcPts val="0"/>
              </a:spcBef>
            </a:pPr>
            <a:r>
              <a:rPr lang="en-US" sz="3600" b="1" dirty="0">
                <a:solidFill>
                  <a:srgbClr val="FFFF00"/>
                </a:solidFill>
                <a:latin typeface="Arial Narrow" panose="020B0606020202030204" pitchFamily="34" charset="0"/>
              </a:rPr>
              <a:t>Resources and tools for writing grant applications</a:t>
            </a:r>
            <a:endParaRPr lang="fr-FR" sz="2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a:p>
            <a:pPr marL="328295" algn="ctr">
              <a:lnSpc>
                <a:spcPct val="100000"/>
              </a:lnSpc>
              <a:spcBef>
                <a:spcPts val="0"/>
              </a:spcBef>
            </a:pPr>
            <a:endParaRPr lang="fr-FR" sz="3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09222" y="1771651"/>
            <a:ext cx="7149818" cy="4707526"/>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v"/>
            </a:pPr>
            <a:r>
              <a:rPr lang="fr-FR" sz="2100" b="1" i="0" u="none" strike="noStrike" dirty="0">
                <a:solidFill>
                  <a:srgbClr val="0000FF"/>
                </a:solidFill>
                <a:effectLst/>
                <a:latin typeface="Arial Narrow" panose="020B0606020202030204" pitchFamily="34" charset="0"/>
                <a:hlinkClick r:id="rId2">
                  <a:extLst>
                    <a:ext uri="{A12FA001-AC4F-418D-AE19-62706E023703}">
                      <ahyp:hlinkClr xmlns:ahyp="http://schemas.microsoft.com/office/drawing/2018/hyperlinkcolor" val="tx"/>
                    </a:ext>
                  </a:extLst>
                </a:hlinkClick>
              </a:rPr>
              <a:t>Grants.gov</a:t>
            </a:r>
            <a:r>
              <a:rPr lang="fr-FR" sz="2100" b="1" i="0" u="none" strike="noStrike" dirty="0">
                <a:solidFill>
                  <a:srgbClr val="0000FF"/>
                </a:solidFill>
                <a:effectLst/>
                <a:latin typeface="Arial Narrow" panose="020B0606020202030204" pitchFamily="34" charset="0"/>
              </a:rPr>
              <a:t> </a:t>
            </a:r>
            <a:r>
              <a:rPr lang="fr-FR" sz="2100" u="none" strike="noStrike" dirty="0">
                <a:solidFill>
                  <a:srgbClr val="0000FF"/>
                </a:solidFill>
                <a:latin typeface="Arial Narrow" panose="020B0606020202030204" pitchFamily="34" charset="0"/>
              </a:rPr>
              <a:t>: (</a:t>
            </a:r>
            <a:r>
              <a:rPr lang="fr-FR" sz="2100" dirty="0">
                <a:solidFill>
                  <a:srgbClr val="0000FF"/>
                </a:solidFill>
                <a:latin typeface="Arial Narrow" panose="020B0606020202030204" pitchFamily="34" charset="0"/>
                <a:hlinkClick r:id="rId2">
                  <a:extLst>
                    <a:ext uri="{A12FA001-AC4F-418D-AE19-62706E023703}">
                      <ahyp:hlinkClr xmlns:ahyp="http://schemas.microsoft.com/office/drawing/2018/hyperlinkcolor" val="tx"/>
                    </a:ext>
                  </a:extLst>
                </a:hlinkClick>
              </a:rPr>
              <a:t>https://www.grants.gov/</a:t>
            </a:r>
            <a:r>
              <a:rPr lang="fr-FR" sz="2100" dirty="0">
                <a:solidFill>
                  <a:srgbClr val="0000FF"/>
                </a:solidFill>
                <a:latin typeface="Arial Narrow" panose="020B0606020202030204" pitchFamily="34" charset="0"/>
              </a:rPr>
              <a:t>) : </a:t>
            </a:r>
            <a:r>
              <a:rPr lang="en-US" sz="2100" dirty="0">
                <a:solidFill>
                  <a:srgbClr val="3A3A3A"/>
                </a:solidFill>
                <a:latin typeface="Arial Narrow" panose="020B0606020202030204" pitchFamily="34" charset="0"/>
              </a:rPr>
              <a:t>A comprehensive source for finding federal grants in the United States.</a:t>
            </a:r>
            <a:endParaRPr lang="fr-FR" sz="2100" b="0" i="0" dirty="0">
              <a:solidFill>
                <a:srgbClr val="3A3A3A"/>
              </a:solidFill>
              <a:effectLst/>
              <a:latin typeface="Arial Narrow" panose="020B0606020202030204" pitchFamily="34" charset="0"/>
            </a:endParaRPr>
          </a:p>
          <a:p>
            <a:pPr>
              <a:lnSpc>
                <a:spcPct val="100000"/>
              </a:lnSpc>
              <a:spcBef>
                <a:spcPts val="0"/>
              </a:spcBef>
              <a:buFont typeface="Wingdings" panose="05000000000000000000" pitchFamily="2" charset="2"/>
              <a:buChar char="v"/>
            </a:pPr>
            <a:r>
              <a:rPr lang="fr-FR" sz="2100" b="1" i="0" u="none" strike="noStrike" dirty="0">
                <a:solidFill>
                  <a:srgbClr val="0000FF"/>
                </a:solidFill>
                <a:effectLst/>
                <a:latin typeface="Arial Narrow" panose="020B0606020202030204" pitchFamily="34" charset="0"/>
                <a:hlinkClick r:id="rId3">
                  <a:extLst>
                    <a:ext uri="{A12FA001-AC4F-418D-AE19-62706E023703}">
                      <ahyp:hlinkClr xmlns:ahyp="http://schemas.microsoft.com/office/drawing/2018/hyperlinkcolor" val="tx"/>
                    </a:ext>
                  </a:extLst>
                </a:hlinkClick>
              </a:rPr>
              <a:t>GlobalGiving.org</a:t>
            </a:r>
            <a:r>
              <a:rPr lang="fr-FR" sz="2100" u="none" strike="noStrike" dirty="0">
                <a:solidFill>
                  <a:srgbClr val="0000FF"/>
                </a:solidFill>
                <a:latin typeface="Arial Narrow" panose="020B0606020202030204" pitchFamily="34" charset="0"/>
              </a:rPr>
              <a:t> : (</a:t>
            </a:r>
            <a:r>
              <a:rPr lang="fr-FR" sz="2100" dirty="0">
                <a:solidFill>
                  <a:srgbClr val="0000FF"/>
                </a:solidFill>
                <a:latin typeface="Arial Narrow" panose="020B0606020202030204" pitchFamily="34" charset="0"/>
                <a:hlinkClick r:id="rId3">
                  <a:extLst>
                    <a:ext uri="{A12FA001-AC4F-418D-AE19-62706E023703}">
                      <ahyp:hlinkClr xmlns:ahyp="http://schemas.microsoft.com/office/drawing/2018/hyperlinkcolor" val="tx"/>
                    </a:ext>
                  </a:extLst>
                </a:hlinkClick>
              </a:rPr>
              <a:t>https://www.globalgiving.org/</a:t>
            </a:r>
            <a:r>
              <a:rPr lang="fr-FR" sz="2100" dirty="0">
                <a:solidFill>
                  <a:srgbClr val="0000FF"/>
                </a:solidFill>
                <a:latin typeface="Arial Narrow" panose="020B0606020202030204" pitchFamily="34" charset="0"/>
              </a:rPr>
              <a:t>) </a:t>
            </a:r>
            <a:r>
              <a:rPr lang="fr-FR" sz="2100" dirty="0">
                <a:latin typeface="Arial Narrow" panose="020B0606020202030204" pitchFamily="34" charset="0"/>
              </a:rPr>
              <a:t>: </a:t>
            </a:r>
            <a:r>
              <a:rPr lang="en-US" sz="2100" dirty="0">
                <a:solidFill>
                  <a:srgbClr val="3A3A3A"/>
                </a:solidFill>
                <a:latin typeface="Arial Narrow" panose="020B0606020202030204" pitchFamily="34" charset="0"/>
              </a:rPr>
              <a:t>Connects nonprofits, donors, and businesses in almost any country to support a variety of projects</a:t>
            </a:r>
            <a:r>
              <a:rPr lang="fr-FR" sz="2100" b="0" i="0" dirty="0">
                <a:solidFill>
                  <a:srgbClr val="3A3A3A"/>
                </a:solidFill>
                <a:effectLst/>
                <a:latin typeface="Arial Narrow" panose="020B0606020202030204" pitchFamily="34" charset="0"/>
              </a:rPr>
              <a:t>.</a:t>
            </a:r>
          </a:p>
          <a:p>
            <a:pPr>
              <a:lnSpc>
                <a:spcPct val="100000"/>
              </a:lnSpc>
              <a:spcBef>
                <a:spcPts val="0"/>
              </a:spcBef>
              <a:buFont typeface="Wingdings" panose="05000000000000000000" pitchFamily="2" charset="2"/>
              <a:buChar char="v"/>
            </a:pPr>
            <a:r>
              <a:rPr lang="fr-FR" sz="2100" b="1" i="0" u="none" strike="noStrike" dirty="0">
                <a:solidFill>
                  <a:srgbClr val="0000FF"/>
                </a:solidFill>
                <a:effectLst/>
                <a:latin typeface="Arial Narrow" panose="020B0606020202030204" pitchFamily="34" charset="0"/>
                <a:hlinkClick r:id="rId4">
                  <a:extLst>
                    <a:ext uri="{A12FA001-AC4F-418D-AE19-62706E023703}">
                      <ahyp:hlinkClr xmlns:ahyp="http://schemas.microsoft.com/office/drawing/2018/hyperlinkcolor" val="tx"/>
                    </a:ext>
                  </a:extLst>
                </a:hlinkClick>
              </a:rPr>
              <a:t>Le Centre de la Fondation (</a:t>
            </a:r>
            <a:r>
              <a:rPr lang="fr-FR" sz="2100" b="1" i="0" u="none" strike="noStrike" dirty="0" err="1">
                <a:solidFill>
                  <a:srgbClr val="0000FF"/>
                </a:solidFill>
                <a:effectLst/>
                <a:latin typeface="Arial Narrow" panose="020B0606020202030204" pitchFamily="34" charset="0"/>
                <a:hlinkClick r:id="rId4">
                  <a:extLst>
                    <a:ext uri="{A12FA001-AC4F-418D-AE19-62706E023703}">
                      <ahyp:hlinkClr xmlns:ahyp="http://schemas.microsoft.com/office/drawing/2018/hyperlinkcolor" val="tx"/>
                    </a:ext>
                  </a:extLst>
                </a:hlinkClick>
              </a:rPr>
              <a:t>Candid</a:t>
            </a:r>
            <a:r>
              <a:rPr lang="fr-FR" sz="2100" b="1" i="0" u="none" strike="noStrike" dirty="0">
                <a:solidFill>
                  <a:srgbClr val="0000FF"/>
                </a:solidFill>
                <a:effectLst/>
                <a:latin typeface="Arial Narrow" panose="020B0606020202030204" pitchFamily="34" charset="0"/>
                <a:hlinkClick r:id="rId4">
                  <a:extLst>
                    <a:ext uri="{A12FA001-AC4F-418D-AE19-62706E023703}">
                      <ahyp:hlinkClr xmlns:ahyp="http://schemas.microsoft.com/office/drawing/2018/hyperlinkcolor" val="tx"/>
                    </a:ext>
                  </a:extLst>
                </a:hlinkClick>
              </a:rPr>
              <a:t>)</a:t>
            </a:r>
            <a:r>
              <a:rPr lang="fr-FR" sz="2100" u="none" strike="noStrike" dirty="0">
                <a:solidFill>
                  <a:srgbClr val="0000FF"/>
                </a:solidFill>
                <a:latin typeface="Arial Narrow" panose="020B0606020202030204" pitchFamily="34" charset="0"/>
              </a:rPr>
              <a:t> : (</a:t>
            </a:r>
            <a:r>
              <a:rPr lang="fr-FR" sz="2100" dirty="0">
                <a:solidFill>
                  <a:srgbClr val="0000FF"/>
                </a:solidFill>
                <a:latin typeface="Arial Narrow" panose="020B0606020202030204" pitchFamily="34" charset="0"/>
                <a:hlinkClick r:id="rId4">
                  <a:extLst>
                    <a:ext uri="{A12FA001-AC4F-418D-AE19-62706E023703}">
                      <ahyp:hlinkClr xmlns:ahyp="http://schemas.microsoft.com/office/drawing/2018/hyperlinkcolor" val="tx"/>
                    </a:ext>
                  </a:extLst>
                </a:hlinkClick>
              </a:rPr>
              <a:t>https://candid.org/</a:t>
            </a:r>
            <a:r>
              <a:rPr lang="fr-FR" sz="2100" dirty="0">
                <a:solidFill>
                  <a:srgbClr val="0000FF"/>
                </a:solidFill>
                <a:latin typeface="Arial Narrow" panose="020B0606020202030204" pitchFamily="34" charset="0"/>
              </a:rPr>
              <a:t>) </a:t>
            </a:r>
            <a:r>
              <a:rPr lang="fr-FR" sz="2100" u="none" strike="noStrike" dirty="0">
                <a:solidFill>
                  <a:srgbClr val="3A3A3A"/>
                </a:solidFill>
                <a:latin typeface="Arial Narrow" panose="020B0606020202030204" pitchFamily="34" charset="0"/>
              </a:rPr>
              <a:t>: </a:t>
            </a:r>
            <a:r>
              <a:rPr lang="en-US" sz="2100" dirty="0">
                <a:solidFill>
                  <a:srgbClr val="3A3A3A"/>
                </a:solidFill>
                <a:latin typeface="Arial Narrow" panose="020B0606020202030204" pitchFamily="34" charset="0"/>
              </a:rPr>
              <a:t>Candid provides a wealth of information on foundations and their grants, including a global database.</a:t>
            </a:r>
            <a:endParaRPr lang="fr-FR" sz="2100" b="0" i="0" dirty="0">
              <a:solidFill>
                <a:srgbClr val="3A3A3A"/>
              </a:solidFill>
              <a:effectLst/>
              <a:latin typeface="Arial Narrow" panose="020B0606020202030204" pitchFamily="34" charset="0"/>
            </a:endParaRPr>
          </a:p>
          <a:p>
            <a:pPr>
              <a:lnSpc>
                <a:spcPct val="100000"/>
              </a:lnSpc>
              <a:spcBef>
                <a:spcPts val="0"/>
              </a:spcBef>
              <a:buFont typeface="Wingdings" panose="05000000000000000000" pitchFamily="2" charset="2"/>
              <a:buChar char="v"/>
            </a:pPr>
            <a:r>
              <a:rPr lang="fr-FR" sz="2100" b="1" i="0" u="none" strike="noStrike" dirty="0">
                <a:solidFill>
                  <a:srgbClr val="0000FF"/>
                </a:solidFill>
                <a:effectLst/>
                <a:latin typeface="Arial Narrow" panose="020B0606020202030204" pitchFamily="34" charset="0"/>
                <a:hlinkClick r:id="rId5">
                  <a:extLst>
                    <a:ext uri="{A12FA001-AC4F-418D-AE19-62706E023703}">
                      <ahyp:hlinkClr xmlns:ahyp="http://schemas.microsoft.com/office/drawing/2018/hyperlinkcolor" val="tx"/>
                    </a:ext>
                  </a:extLst>
                </a:hlinkClick>
              </a:rPr>
              <a:t>Idéaliste</a:t>
            </a:r>
            <a:r>
              <a:rPr lang="fr-FR" sz="2100" u="none" strike="noStrike" dirty="0">
                <a:solidFill>
                  <a:srgbClr val="0000FF"/>
                </a:solidFill>
                <a:latin typeface="Arial Narrow" panose="020B0606020202030204" pitchFamily="34" charset="0"/>
              </a:rPr>
              <a:t> : (</a:t>
            </a:r>
            <a:r>
              <a:rPr lang="fr-FR" sz="2100" dirty="0">
                <a:solidFill>
                  <a:srgbClr val="0000FF"/>
                </a:solidFill>
                <a:latin typeface="Arial Narrow" panose="020B0606020202030204" pitchFamily="34" charset="0"/>
                <a:hlinkClick r:id="rId5">
                  <a:extLst>
                    <a:ext uri="{A12FA001-AC4F-418D-AE19-62706E023703}">
                      <ahyp:hlinkClr xmlns:ahyp="http://schemas.microsoft.com/office/drawing/2018/hyperlinkcolor" val="tx"/>
                    </a:ext>
                  </a:extLst>
                </a:hlinkClick>
              </a:rPr>
              <a:t>https://www.idealist.org/</a:t>
            </a:r>
            <a:r>
              <a:rPr lang="fr-FR" sz="2100" dirty="0">
                <a:solidFill>
                  <a:srgbClr val="0000FF"/>
                </a:solidFill>
                <a:latin typeface="Arial Narrow" panose="020B0606020202030204" pitchFamily="34" charset="0"/>
              </a:rPr>
              <a:t>) : </a:t>
            </a:r>
            <a:r>
              <a:rPr lang="en-US" sz="2100" dirty="0">
                <a:solidFill>
                  <a:srgbClr val="3A3A3A"/>
                </a:solidFill>
                <a:latin typeface="Arial Narrow" panose="020B0606020202030204" pitchFamily="34" charset="0"/>
              </a:rPr>
              <a:t>Idealist is a platform that connects individuals with opportunities, including grants and funding for projects around the world.</a:t>
            </a:r>
            <a:endParaRPr lang="fr-FR" sz="2100" b="0" i="0" dirty="0">
              <a:solidFill>
                <a:srgbClr val="3A3A3A"/>
              </a:solidFill>
              <a:effectLst/>
              <a:latin typeface="Arial Narrow" panose="020B0606020202030204" pitchFamily="34" charset="0"/>
            </a:endParaRPr>
          </a:p>
          <a:p>
            <a:pPr>
              <a:lnSpc>
                <a:spcPct val="100000"/>
              </a:lnSpc>
              <a:spcBef>
                <a:spcPts val="0"/>
              </a:spcBef>
              <a:buFont typeface="Wingdings" panose="05000000000000000000" pitchFamily="2" charset="2"/>
              <a:buChar char="v"/>
            </a:pPr>
            <a:r>
              <a:rPr lang="fr-FR" sz="2100" b="1" i="0" u="none" strike="noStrike" dirty="0">
                <a:solidFill>
                  <a:srgbClr val="0000FF"/>
                </a:solidFill>
                <a:effectLst/>
                <a:latin typeface="Arial Narrow" panose="020B0606020202030204" pitchFamily="34" charset="0"/>
                <a:hlinkClick r:id="rId6">
                  <a:extLst>
                    <a:ext uri="{A12FA001-AC4F-418D-AE19-62706E023703}">
                      <ahyp:hlinkClr xmlns:ahyp="http://schemas.microsoft.com/office/drawing/2018/hyperlinkcolor" val="tx"/>
                    </a:ext>
                  </a:extLst>
                </a:hlinkClick>
              </a:rPr>
              <a:t>Guide des financements européens</a:t>
            </a:r>
            <a:r>
              <a:rPr lang="fr-FR" sz="2100" u="none" strike="noStrike" dirty="0">
                <a:solidFill>
                  <a:srgbClr val="0000FF"/>
                </a:solidFill>
                <a:latin typeface="Arial Narrow" panose="020B0606020202030204" pitchFamily="34" charset="0"/>
              </a:rPr>
              <a:t> : (</a:t>
            </a:r>
            <a:r>
              <a:rPr lang="fr-FR" sz="2100" dirty="0">
                <a:solidFill>
                  <a:srgbClr val="0000FF"/>
                </a:solidFill>
                <a:latin typeface="Arial Narrow" panose="020B0606020202030204" pitchFamily="34" charset="0"/>
                <a:hlinkClick r:id="rId6">
                  <a:extLst>
                    <a:ext uri="{A12FA001-AC4F-418D-AE19-62706E023703}">
                      <ahyp:hlinkClr xmlns:ahyp="http://schemas.microsoft.com/office/drawing/2018/hyperlinkcolor" val="tx"/>
                    </a:ext>
                  </a:extLst>
                </a:hlinkClick>
              </a:rPr>
              <a:t>https://www.european-funding-guide.eu/</a:t>
            </a:r>
            <a:r>
              <a:rPr lang="fr-FR" sz="2100" dirty="0">
                <a:solidFill>
                  <a:srgbClr val="0000FF"/>
                </a:solidFill>
                <a:latin typeface="Arial Narrow" panose="020B0606020202030204" pitchFamily="34" charset="0"/>
              </a:rPr>
              <a:t>) </a:t>
            </a:r>
            <a:r>
              <a:rPr lang="en-US" sz="2100" dirty="0">
                <a:solidFill>
                  <a:srgbClr val="3A3A3A"/>
                </a:solidFill>
                <a:latin typeface="Arial Narrow" panose="020B0606020202030204" pitchFamily="34" charset="0"/>
              </a:rPr>
              <a:t>Focuses on funding opportunities in Europe for students, researchers and </a:t>
            </a:r>
            <a:r>
              <a:rPr lang="en-US" sz="2100" dirty="0" err="1">
                <a:solidFill>
                  <a:srgbClr val="3A3A3A"/>
                </a:solidFill>
                <a:latin typeface="Arial Narrow" panose="020B0606020202030204" pitchFamily="34" charset="0"/>
              </a:rPr>
              <a:t>organisations</a:t>
            </a:r>
            <a:r>
              <a:rPr lang="en-US" sz="2100" dirty="0">
                <a:solidFill>
                  <a:srgbClr val="3A3A3A"/>
                </a:solidFill>
                <a:latin typeface="Arial Narrow" panose="020B0606020202030204" pitchFamily="34" charset="0"/>
              </a:rPr>
              <a:t>.</a:t>
            </a:r>
            <a:endParaRPr lang="fr-FR" sz="2100" b="0" i="0" dirty="0">
              <a:solidFill>
                <a:srgbClr val="3A3A3A"/>
              </a:solidFill>
              <a:effectLst/>
              <a:latin typeface="Arial Narrow" panose="020B0606020202030204" pitchFamily="34" charset="0"/>
            </a:endParaRPr>
          </a:p>
        </p:txBody>
      </p:sp>
      <p:pic>
        <p:nvPicPr>
          <p:cNvPr id="2" name="Image 1">
            <a:extLst>
              <a:ext uri="{FF2B5EF4-FFF2-40B4-BE49-F238E27FC236}">
                <a16:creationId xmlns:a16="http://schemas.microsoft.com/office/drawing/2014/main" id="{5748E5F3-4614-1365-9D82-92199F7FC4E4}"/>
              </a:ext>
            </a:extLst>
          </p:cNvPr>
          <p:cNvPicPr>
            <a:picLocks noChangeAspect="1"/>
          </p:cNvPicPr>
          <p:nvPr/>
        </p:nvPicPr>
        <p:blipFill rotWithShape="1">
          <a:blip r:embed="rId7"/>
          <a:srcRect l="27680" r="21836"/>
          <a:stretch/>
        </p:blipFill>
        <p:spPr>
          <a:xfrm>
            <a:off x="7596052" y="1771651"/>
            <a:ext cx="4223737" cy="4707526"/>
          </a:xfrm>
          <a:prstGeom prst="rect">
            <a:avLst/>
          </a:prstGeom>
        </p:spPr>
      </p:pic>
    </p:spTree>
    <p:extLst>
      <p:ext uri="{BB962C8B-B14F-4D97-AF65-F5344CB8AC3E}">
        <p14:creationId xmlns:p14="http://schemas.microsoft.com/office/powerpoint/2010/main" val="2919059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0" y="106980"/>
            <a:ext cx="12192000"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en-US"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 5.2 (4/6):</a:t>
            </a:r>
            <a:endParaRPr lang="en-US" sz="2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a:p>
            <a:pPr marL="328295" algn="ctr">
              <a:lnSpc>
                <a:spcPct val="100000"/>
              </a:lnSpc>
              <a:spcBef>
                <a:spcPts val="0"/>
              </a:spcBef>
            </a:pPr>
            <a:r>
              <a:rPr lang="en-US" sz="2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Preparation of grant applications</a:t>
            </a:r>
          </a:p>
          <a:p>
            <a:pPr marL="328295" algn="ctr">
              <a:lnSpc>
                <a:spcPct val="100000"/>
              </a:lnSpc>
              <a:spcBef>
                <a:spcPts val="0"/>
              </a:spcBef>
            </a:pPr>
            <a:r>
              <a:rPr lang="en-US" sz="3600" b="1" dirty="0">
                <a:solidFill>
                  <a:srgbClr val="FFFF00"/>
                </a:solidFill>
                <a:latin typeface="Arial Narrow" panose="020B0606020202030204" pitchFamily="34" charset="0"/>
              </a:rPr>
              <a:t>Resources and tools for writing grant applications</a:t>
            </a:r>
            <a:endParaRPr lang="fr-FR" sz="2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a:p>
            <a:pPr marL="328295" algn="ctr">
              <a:lnSpc>
                <a:spcPct val="100000"/>
              </a:lnSpc>
              <a:spcBef>
                <a:spcPts val="0"/>
              </a:spcBef>
            </a:pPr>
            <a:endParaRPr lang="fr-FR" sz="3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78970" y="1771650"/>
            <a:ext cx="7836355" cy="4979370"/>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v"/>
            </a:pPr>
            <a:r>
              <a:rPr lang="fr-FR" sz="2150" b="1" i="0" u="none" strike="noStrike" dirty="0">
                <a:solidFill>
                  <a:srgbClr val="0000FF"/>
                </a:solidFill>
                <a:effectLst/>
                <a:latin typeface="Arial Narrow" panose="020B0606020202030204" pitchFamily="34" charset="0"/>
                <a:hlinkClick r:id="rId2">
                  <a:extLst>
                    <a:ext uri="{A12FA001-AC4F-418D-AE19-62706E023703}">
                      <ahyp:hlinkClr xmlns:ahyp="http://schemas.microsoft.com/office/drawing/2018/hyperlinkcolor" val="tx"/>
                    </a:ext>
                  </a:extLst>
                </a:hlinkClick>
              </a:rPr>
              <a:t>Fonds pour les ONG</a:t>
            </a:r>
            <a:r>
              <a:rPr lang="fr-FR" sz="2150" u="none" strike="noStrike" dirty="0">
                <a:solidFill>
                  <a:srgbClr val="0000FF"/>
                </a:solidFill>
                <a:latin typeface="Arial Narrow" panose="020B0606020202030204" pitchFamily="34" charset="0"/>
              </a:rPr>
              <a:t> : (</a:t>
            </a:r>
            <a:r>
              <a:rPr lang="fr-FR" sz="2150" dirty="0">
                <a:solidFill>
                  <a:srgbClr val="0000FF"/>
                </a:solidFill>
                <a:latin typeface="Arial Narrow" panose="020B0606020202030204" pitchFamily="34" charset="0"/>
                <a:hlinkClick r:id="rId2">
                  <a:extLst>
                    <a:ext uri="{A12FA001-AC4F-418D-AE19-62706E023703}">
                      <ahyp:hlinkClr xmlns:ahyp="http://schemas.microsoft.com/office/drawing/2018/hyperlinkcolor" val="tx"/>
                    </a:ext>
                  </a:extLst>
                </a:hlinkClick>
              </a:rPr>
              <a:t>https://www2.fundsforngos.org/</a:t>
            </a:r>
            <a:r>
              <a:rPr lang="fr-FR" sz="2150" dirty="0">
                <a:solidFill>
                  <a:srgbClr val="0000FF"/>
                </a:solidFill>
                <a:latin typeface="Arial Narrow" panose="020B0606020202030204" pitchFamily="34" charset="0"/>
              </a:rPr>
              <a:t>) </a:t>
            </a:r>
            <a:r>
              <a:rPr lang="fr-FR" sz="2150" dirty="0">
                <a:latin typeface="Arial Narrow" panose="020B0606020202030204" pitchFamily="34" charset="0"/>
              </a:rPr>
              <a:t>: </a:t>
            </a:r>
            <a:r>
              <a:rPr lang="en-US" sz="2150" dirty="0">
                <a:solidFill>
                  <a:srgbClr val="3A3A3A"/>
                </a:solidFill>
                <a:latin typeface="Arial Narrow" panose="020B0606020202030204" pitchFamily="34" charset="0"/>
              </a:rPr>
              <a:t>A platform providing information on grants and resources for NGOs globally.</a:t>
            </a:r>
            <a:endParaRPr lang="fr-FR" sz="2150" b="0" i="0" dirty="0">
              <a:solidFill>
                <a:srgbClr val="3A3A3A"/>
              </a:solidFill>
              <a:effectLst/>
              <a:latin typeface="Arial Narrow" panose="020B0606020202030204" pitchFamily="34" charset="0"/>
            </a:endParaRPr>
          </a:p>
          <a:p>
            <a:pPr>
              <a:lnSpc>
                <a:spcPct val="100000"/>
              </a:lnSpc>
              <a:spcBef>
                <a:spcPts val="0"/>
              </a:spcBef>
              <a:buFont typeface="Wingdings" panose="05000000000000000000" pitchFamily="2" charset="2"/>
              <a:buChar char="v"/>
            </a:pPr>
            <a:r>
              <a:rPr lang="fr-FR" sz="2150" b="1" i="0" u="none" strike="noStrike" dirty="0">
                <a:solidFill>
                  <a:srgbClr val="0000FF"/>
                </a:solidFill>
                <a:effectLst/>
                <a:latin typeface="Arial Narrow" panose="020B0606020202030204" pitchFamily="34" charset="0"/>
                <a:hlinkClick r:id="rId3">
                  <a:extLst>
                    <a:ext uri="{A12FA001-AC4F-418D-AE19-62706E023703}">
                      <ahyp:hlinkClr xmlns:ahyp="http://schemas.microsoft.com/office/drawing/2018/hyperlinkcolor" val="tx"/>
                    </a:ext>
                  </a:extLst>
                </a:hlinkClick>
              </a:rPr>
              <a:t>Devex</a:t>
            </a:r>
            <a:r>
              <a:rPr lang="fr-FR" sz="2150" u="none" strike="noStrike" dirty="0">
                <a:solidFill>
                  <a:srgbClr val="0000FF"/>
                </a:solidFill>
                <a:latin typeface="Arial Narrow" panose="020B0606020202030204" pitchFamily="34" charset="0"/>
              </a:rPr>
              <a:t> : (</a:t>
            </a:r>
            <a:r>
              <a:rPr lang="fr-FR" sz="2150" dirty="0">
                <a:solidFill>
                  <a:srgbClr val="0000FF"/>
                </a:solidFill>
                <a:latin typeface="Arial Narrow" panose="020B0606020202030204" pitchFamily="34" charset="0"/>
                <a:hlinkClick r:id="rId3">
                  <a:extLst>
                    <a:ext uri="{A12FA001-AC4F-418D-AE19-62706E023703}">
                      <ahyp:hlinkClr xmlns:ahyp="http://schemas.microsoft.com/office/drawing/2018/hyperlinkcolor" val="tx"/>
                    </a:ext>
                  </a:extLst>
                </a:hlinkClick>
              </a:rPr>
              <a:t>https://www.devex.com/</a:t>
            </a:r>
            <a:r>
              <a:rPr lang="fr-FR" sz="2150" dirty="0">
                <a:solidFill>
                  <a:srgbClr val="0000FF"/>
                </a:solidFill>
                <a:latin typeface="Arial Narrow" panose="020B0606020202030204" pitchFamily="34" charset="0"/>
              </a:rPr>
              <a:t>) </a:t>
            </a:r>
            <a:r>
              <a:rPr lang="fr-FR" sz="2150" dirty="0">
                <a:latin typeface="Arial Narrow" panose="020B0606020202030204" pitchFamily="34" charset="0"/>
              </a:rPr>
              <a:t>: </a:t>
            </a:r>
            <a:r>
              <a:rPr lang="en-US" sz="2150" dirty="0">
                <a:solidFill>
                  <a:srgbClr val="3A3A3A"/>
                </a:solidFill>
                <a:latin typeface="Arial Narrow" panose="020B0606020202030204" pitchFamily="34" charset="0"/>
              </a:rPr>
              <a:t>Devex is a media platform for the global development community and also offers a database of jobs and funding.</a:t>
            </a:r>
            <a:endParaRPr lang="fr-FR" sz="2150" b="0" i="0" dirty="0">
              <a:solidFill>
                <a:srgbClr val="3A3A3A"/>
              </a:solidFill>
              <a:effectLst/>
              <a:latin typeface="Arial Narrow" panose="020B0606020202030204" pitchFamily="34" charset="0"/>
            </a:endParaRPr>
          </a:p>
          <a:p>
            <a:pPr>
              <a:lnSpc>
                <a:spcPct val="100000"/>
              </a:lnSpc>
              <a:spcBef>
                <a:spcPts val="0"/>
              </a:spcBef>
              <a:buFont typeface="Wingdings" panose="05000000000000000000" pitchFamily="2" charset="2"/>
              <a:buChar char="v"/>
            </a:pPr>
            <a:r>
              <a:rPr lang="fr-FR" sz="2150" b="1" i="0" u="none" strike="noStrike" dirty="0">
                <a:solidFill>
                  <a:srgbClr val="0000FF"/>
                </a:solidFill>
                <a:effectLst/>
                <a:latin typeface="Arial Narrow" panose="020B0606020202030204" pitchFamily="34" charset="0"/>
                <a:hlinkClick r:id="rId4">
                  <a:extLst>
                    <a:ext uri="{A12FA001-AC4F-418D-AE19-62706E023703}">
                      <ahyp:hlinkClr xmlns:ahyp="http://schemas.microsoft.com/office/drawing/2018/hyperlinkcolor" val="tx"/>
                    </a:ext>
                  </a:extLst>
                </a:hlinkClick>
              </a:rPr>
              <a:t>Espace subvention</a:t>
            </a:r>
            <a:r>
              <a:rPr lang="fr-FR" sz="2150" u="none" strike="noStrike" dirty="0">
                <a:solidFill>
                  <a:srgbClr val="0000FF"/>
                </a:solidFill>
                <a:latin typeface="Arial Narrow" panose="020B0606020202030204" pitchFamily="34" charset="0"/>
              </a:rPr>
              <a:t> : (</a:t>
            </a:r>
            <a:r>
              <a:rPr lang="fr-FR" sz="2150" dirty="0">
                <a:solidFill>
                  <a:srgbClr val="0000FF"/>
                </a:solidFill>
                <a:latin typeface="Arial Narrow" panose="020B0606020202030204" pitchFamily="34" charset="0"/>
                <a:hlinkClick r:id="rId4">
                  <a:extLst>
                    <a:ext uri="{A12FA001-AC4F-418D-AE19-62706E023703}">
                      <ahyp:hlinkClr xmlns:ahyp="http://schemas.microsoft.com/office/drawing/2018/hyperlinkcolor" val="tx"/>
                    </a:ext>
                  </a:extLst>
                </a:hlinkClick>
              </a:rPr>
              <a:t>https://grantspace.org/</a:t>
            </a:r>
            <a:r>
              <a:rPr lang="fr-FR" sz="2150" dirty="0">
                <a:solidFill>
                  <a:srgbClr val="0000FF"/>
                </a:solidFill>
                <a:latin typeface="Arial Narrow" panose="020B0606020202030204" pitchFamily="34" charset="0"/>
              </a:rPr>
              <a:t>) </a:t>
            </a:r>
            <a:r>
              <a:rPr lang="fr-FR" sz="2150" dirty="0">
                <a:latin typeface="Arial Narrow" panose="020B0606020202030204" pitchFamily="34" charset="0"/>
              </a:rPr>
              <a:t>: </a:t>
            </a:r>
            <a:r>
              <a:rPr lang="en-US" sz="2150" dirty="0">
                <a:solidFill>
                  <a:srgbClr val="3A3A3A"/>
                </a:solidFill>
                <a:latin typeface="Arial Narrow" panose="020B0606020202030204" pitchFamily="34" charset="0"/>
              </a:rPr>
              <a:t>A service of Candid, Grant Space provides resources and information to support the social sector.</a:t>
            </a:r>
            <a:endParaRPr lang="fr-FR" sz="2150" b="0" i="0" dirty="0">
              <a:solidFill>
                <a:srgbClr val="3A3A3A"/>
              </a:solidFill>
              <a:effectLst/>
              <a:latin typeface="Arial Narrow" panose="020B0606020202030204" pitchFamily="34" charset="0"/>
            </a:endParaRPr>
          </a:p>
          <a:p>
            <a:pPr>
              <a:lnSpc>
                <a:spcPct val="100000"/>
              </a:lnSpc>
              <a:spcBef>
                <a:spcPts val="0"/>
              </a:spcBef>
              <a:buFont typeface="Wingdings" panose="05000000000000000000" pitchFamily="2" charset="2"/>
              <a:buChar char="v"/>
            </a:pPr>
            <a:r>
              <a:rPr lang="fr-FR" sz="2150" b="1" i="0" u="none" strike="noStrike" dirty="0">
                <a:solidFill>
                  <a:srgbClr val="0000FF"/>
                </a:solidFill>
                <a:effectLst/>
                <a:latin typeface="Arial Narrow" panose="020B0606020202030204" pitchFamily="34" charset="0"/>
                <a:hlinkClick r:id="rId5">
                  <a:extLst>
                    <a:ext uri="{A12FA001-AC4F-418D-AE19-62706E023703}">
                      <ahyp:hlinkClr xmlns:ahyp="http://schemas.microsoft.com/office/drawing/2018/hyperlinkcolor" val="tx"/>
                    </a:ext>
                  </a:extLst>
                </a:hlinkClick>
              </a:rPr>
              <a:t>Open Society </a:t>
            </a:r>
            <a:r>
              <a:rPr lang="fr-FR" sz="2150" b="1" i="0" u="none" strike="noStrike" dirty="0" err="1">
                <a:solidFill>
                  <a:srgbClr val="0000FF"/>
                </a:solidFill>
                <a:effectLst/>
                <a:latin typeface="Arial Narrow" panose="020B0606020202030204" pitchFamily="34" charset="0"/>
                <a:hlinkClick r:id="rId5">
                  <a:extLst>
                    <a:ext uri="{A12FA001-AC4F-418D-AE19-62706E023703}">
                      <ahyp:hlinkClr xmlns:ahyp="http://schemas.microsoft.com/office/drawing/2018/hyperlinkcolor" val="tx"/>
                    </a:ext>
                  </a:extLst>
                </a:hlinkClick>
              </a:rPr>
              <a:t>Foundations</a:t>
            </a:r>
            <a:r>
              <a:rPr lang="fr-FR" sz="2150" u="none" strike="noStrike" dirty="0">
                <a:solidFill>
                  <a:srgbClr val="0000FF"/>
                </a:solidFill>
                <a:latin typeface="Arial Narrow" panose="020B0606020202030204" pitchFamily="34" charset="0"/>
              </a:rPr>
              <a:t> : (</a:t>
            </a:r>
            <a:r>
              <a:rPr lang="fr-FR" sz="2150" dirty="0">
                <a:solidFill>
                  <a:srgbClr val="0000FF"/>
                </a:solidFill>
                <a:latin typeface="Arial Narrow" panose="020B0606020202030204" pitchFamily="34" charset="0"/>
                <a:hlinkClick r:id="rId5">
                  <a:extLst>
                    <a:ext uri="{A12FA001-AC4F-418D-AE19-62706E023703}">
                      <ahyp:hlinkClr xmlns:ahyp="http://schemas.microsoft.com/office/drawing/2018/hyperlinkcolor" val="tx"/>
                    </a:ext>
                  </a:extLst>
                </a:hlinkClick>
              </a:rPr>
              <a:t>https://www.opensocietyfoundations.org/</a:t>
            </a:r>
            <a:r>
              <a:rPr lang="fr-FR" sz="2150" dirty="0">
                <a:solidFill>
                  <a:srgbClr val="0000FF"/>
                </a:solidFill>
                <a:latin typeface="Arial Narrow" panose="020B0606020202030204" pitchFamily="34" charset="0"/>
              </a:rPr>
              <a:t>) : </a:t>
            </a:r>
            <a:r>
              <a:rPr lang="fr-FR" sz="2150" u="none" strike="noStrike" dirty="0">
                <a:solidFill>
                  <a:srgbClr val="0000FF"/>
                </a:solidFill>
                <a:latin typeface="Arial Narrow" panose="020B0606020202030204" pitchFamily="34" charset="0"/>
              </a:rPr>
              <a:t> </a:t>
            </a:r>
            <a:r>
              <a:rPr lang="en-US" sz="2150" dirty="0">
                <a:solidFill>
                  <a:srgbClr val="3A3A3A"/>
                </a:solidFill>
                <a:latin typeface="Arial Narrow" panose="020B0606020202030204" pitchFamily="34" charset="0"/>
              </a:rPr>
              <a:t>The Open Society Foundations provide grants to projects and initiatives around the world, focusing on justice, governance and human rights.</a:t>
            </a:r>
            <a:endParaRPr lang="fr-FR" sz="2150" b="0" i="0" dirty="0">
              <a:solidFill>
                <a:srgbClr val="3A3A3A"/>
              </a:solidFill>
              <a:effectLst/>
              <a:latin typeface="Arial Narrow" panose="020B0606020202030204" pitchFamily="34" charset="0"/>
            </a:endParaRPr>
          </a:p>
          <a:p>
            <a:pPr>
              <a:lnSpc>
                <a:spcPct val="100000"/>
              </a:lnSpc>
              <a:spcBef>
                <a:spcPts val="0"/>
              </a:spcBef>
              <a:buFont typeface="Wingdings" panose="05000000000000000000" pitchFamily="2" charset="2"/>
              <a:buChar char="v"/>
            </a:pPr>
            <a:r>
              <a:rPr lang="fr-FR" sz="2150" b="1" i="0" u="none" strike="noStrike" dirty="0">
                <a:solidFill>
                  <a:srgbClr val="0000FF"/>
                </a:solidFill>
                <a:effectLst/>
                <a:latin typeface="Arial Narrow" panose="020B0606020202030204" pitchFamily="34" charset="0"/>
                <a:hlinkClick r:id="rId6">
                  <a:extLst>
                    <a:ext uri="{A12FA001-AC4F-418D-AE19-62706E023703}">
                      <ahyp:hlinkClr xmlns:ahyp="http://schemas.microsoft.com/office/drawing/2018/hyperlinkcolor" val="tx"/>
                    </a:ext>
                  </a:extLst>
                </a:hlinkClick>
              </a:rPr>
              <a:t>AidData</a:t>
            </a:r>
            <a:r>
              <a:rPr lang="fr-FR" sz="2150" u="none" strike="noStrike" dirty="0">
                <a:solidFill>
                  <a:srgbClr val="0000FF"/>
                </a:solidFill>
                <a:latin typeface="Arial Narrow" panose="020B0606020202030204" pitchFamily="34" charset="0"/>
              </a:rPr>
              <a:t> : (</a:t>
            </a:r>
            <a:r>
              <a:rPr lang="fr-FR" sz="2150" dirty="0">
                <a:solidFill>
                  <a:srgbClr val="0000FF"/>
                </a:solidFill>
                <a:latin typeface="Arial Narrow" panose="020B0606020202030204" pitchFamily="34" charset="0"/>
                <a:hlinkClick r:id="rId6">
                  <a:extLst>
                    <a:ext uri="{A12FA001-AC4F-418D-AE19-62706E023703}">
                      <ahyp:hlinkClr xmlns:ahyp="http://schemas.microsoft.com/office/drawing/2018/hyperlinkcolor" val="tx"/>
                    </a:ext>
                  </a:extLst>
                </a:hlinkClick>
              </a:rPr>
              <a:t>https://www.aiddata.org/</a:t>
            </a:r>
            <a:r>
              <a:rPr lang="fr-FR" sz="2150" dirty="0">
                <a:solidFill>
                  <a:srgbClr val="0000FF"/>
                </a:solidFill>
                <a:latin typeface="Arial Narrow" panose="020B0606020202030204" pitchFamily="34" charset="0"/>
              </a:rPr>
              <a:t>) </a:t>
            </a:r>
            <a:r>
              <a:rPr lang="fr-FR" sz="2150" dirty="0">
                <a:latin typeface="Arial Narrow" panose="020B0606020202030204" pitchFamily="34" charset="0"/>
              </a:rPr>
              <a:t>: </a:t>
            </a:r>
            <a:r>
              <a:rPr lang="en-US" sz="2150" dirty="0">
                <a:solidFill>
                  <a:srgbClr val="3A3A3A"/>
                </a:solidFill>
                <a:latin typeface="Arial Narrow" panose="020B0606020202030204" pitchFamily="34" charset="0"/>
              </a:rPr>
              <a:t>AidData focuses on tracking and visualizing international development funding, including grants from various organizations.</a:t>
            </a:r>
            <a:endParaRPr lang="fr-FR" sz="2150" dirty="0">
              <a:solidFill>
                <a:srgbClr val="212529"/>
              </a:solidFill>
              <a:latin typeface="Arial Narrow" panose="020B0606020202030204" pitchFamily="34" charset="0"/>
            </a:endParaRPr>
          </a:p>
        </p:txBody>
      </p:sp>
      <p:pic>
        <p:nvPicPr>
          <p:cNvPr id="2" name="Image 1">
            <a:extLst>
              <a:ext uri="{FF2B5EF4-FFF2-40B4-BE49-F238E27FC236}">
                <a16:creationId xmlns:a16="http://schemas.microsoft.com/office/drawing/2014/main" id="{42327F2E-3E60-8696-1CB7-21E824DD0B35}"/>
              </a:ext>
            </a:extLst>
          </p:cNvPr>
          <p:cNvPicPr>
            <a:picLocks noChangeAspect="1"/>
          </p:cNvPicPr>
          <p:nvPr/>
        </p:nvPicPr>
        <p:blipFill rotWithShape="1">
          <a:blip r:embed="rId7"/>
          <a:srcRect r="21853"/>
          <a:stretch/>
        </p:blipFill>
        <p:spPr>
          <a:xfrm>
            <a:off x="8316510" y="1771650"/>
            <a:ext cx="3487960" cy="4979370"/>
          </a:xfrm>
          <a:prstGeom prst="rect">
            <a:avLst/>
          </a:prstGeom>
        </p:spPr>
      </p:pic>
    </p:spTree>
    <p:extLst>
      <p:ext uri="{BB962C8B-B14F-4D97-AF65-F5344CB8AC3E}">
        <p14:creationId xmlns:p14="http://schemas.microsoft.com/office/powerpoint/2010/main" val="877150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0" y="106980"/>
            <a:ext cx="12192000"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en-US"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 5.2 (5/6):</a:t>
            </a:r>
            <a:endParaRPr lang="en-US" sz="2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a:p>
            <a:pPr marL="328295" algn="ctr">
              <a:lnSpc>
                <a:spcPct val="100000"/>
              </a:lnSpc>
              <a:spcBef>
                <a:spcPts val="0"/>
              </a:spcBef>
            </a:pPr>
            <a:r>
              <a:rPr lang="en-US" sz="2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Preparation of grant applications</a:t>
            </a:r>
          </a:p>
          <a:p>
            <a:pPr marL="328295" algn="ctr">
              <a:lnSpc>
                <a:spcPct val="100000"/>
              </a:lnSpc>
              <a:spcBef>
                <a:spcPts val="0"/>
              </a:spcBef>
            </a:pPr>
            <a:r>
              <a:rPr lang="en-US" sz="4000" b="1" kern="100" dirty="0">
                <a:solidFill>
                  <a:srgbClr val="00FFFF"/>
                </a:solidFill>
                <a:latin typeface="Arial Narrow" panose="020B0606020202030204" pitchFamily="34" charset="0"/>
                <a:ea typeface="Calibri" panose="020F0502020204030204" pitchFamily="34" charset="0"/>
                <a:cs typeface="Times New Roman" panose="02020603050405020304" pitchFamily="18" charset="0"/>
              </a:rPr>
              <a:t>Sources of health sector funding</a:t>
            </a:r>
            <a:endParaRPr lang="fr-FR" sz="4000" b="1" kern="100" dirty="0">
              <a:solidFill>
                <a:srgbClr val="00FFFF"/>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78970" y="1771650"/>
            <a:ext cx="7836355" cy="4979370"/>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v"/>
            </a:pPr>
            <a:r>
              <a:rPr lang="en-US" sz="3000" i="0" u="none" strike="noStrike" dirty="0">
                <a:solidFill>
                  <a:srgbClr val="0000FF"/>
                </a:solidFill>
                <a:effectLst/>
                <a:latin typeface="Arial Narrow" panose="020B0606020202030204" pitchFamily="34" charset="0"/>
              </a:rPr>
              <a:t>According to you</a:t>
            </a:r>
            <a:r>
              <a:rPr lang="en-US" sz="3000" dirty="0">
                <a:solidFill>
                  <a:srgbClr val="0000FF"/>
                </a:solidFill>
                <a:latin typeface="Arial Narrow" panose="020B0606020202030204" pitchFamily="34" charset="0"/>
              </a:rPr>
              <a:t>r present knowledge of donors’ policies, can you select those with a good grounding (With opportunities offers) on the health sector?</a:t>
            </a:r>
          </a:p>
          <a:p>
            <a:pPr>
              <a:lnSpc>
                <a:spcPct val="100000"/>
              </a:lnSpc>
              <a:spcBef>
                <a:spcPts val="0"/>
              </a:spcBef>
              <a:buFont typeface="Wingdings" panose="05000000000000000000" pitchFamily="2" charset="2"/>
              <a:buChar char="v"/>
            </a:pPr>
            <a:r>
              <a:rPr lang="en-US" sz="3000" dirty="0">
                <a:solidFill>
                  <a:srgbClr val="0000FF"/>
                </a:solidFill>
                <a:latin typeface="Arial Narrow" panose="020B0606020202030204" pitchFamily="34" charset="0"/>
              </a:rPr>
              <a:t>What other sectors or areas of intervention are also manageable for country federations in terms of funds hunting?</a:t>
            </a:r>
          </a:p>
          <a:p>
            <a:pPr>
              <a:lnSpc>
                <a:spcPct val="100000"/>
              </a:lnSpc>
              <a:spcBef>
                <a:spcPts val="0"/>
              </a:spcBef>
              <a:buFont typeface="Wingdings" panose="05000000000000000000" pitchFamily="2" charset="2"/>
              <a:buChar char="v"/>
            </a:pPr>
            <a:r>
              <a:rPr lang="en-US" sz="3000" dirty="0">
                <a:solidFill>
                  <a:srgbClr val="0000FF"/>
                </a:solidFill>
                <a:latin typeface="Arial Narrow" panose="020B0606020202030204" pitchFamily="34" charset="0"/>
              </a:rPr>
              <a:t>Before talking about writing proposals , responding to these questions here above is important as it can help you to factor your alerts criteria to fine tune your selection for calls for proposals </a:t>
            </a:r>
          </a:p>
        </p:txBody>
      </p:sp>
      <p:pic>
        <p:nvPicPr>
          <p:cNvPr id="2" name="Image 1">
            <a:extLst>
              <a:ext uri="{FF2B5EF4-FFF2-40B4-BE49-F238E27FC236}">
                <a16:creationId xmlns:a16="http://schemas.microsoft.com/office/drawing/2014/main" id="{42327F2E-3E60-8696-1CB7-21E824DD0B35}"/>
              </a:ext>
            </a:extLst>
          </p:cNvPr>
          <p:cNvPicPr>
            <a:picLocks noChangeAspect="1"/>
          </p:cNvPicPr>
          <p:nvPr/>
        </p:nvPicPr>
        <p:blipFill rotWithShape="1">
          <a:blip r:embed="rId2"/>
          <a:srcRect r="21853"/>
          <a:stretch/>
        </p:blipFill>
        <p:spPr>
          <a:xfrm>
            <a:off x="8316510" y="1771650"/>
            <a:ext cx="3487960" cy="4979370"/>
          </a:xfrm>
          <a:prstGeom prst="rect">
            <a:avLst/>
          </a:prstGeom>
        </p:spPr>
      </p:pic>
    </p:spTree>
    <p:extLst>
      <p:ext uri="{BB962C8B-B14F-4D97-AF65-F5344CB8AC3E}">
        <p14:creationId xmlns:p14="http://schemas.microsoft.com/office/powerpoint/2010/main" val="243778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0" y="106980"/>
            <a:ext cx="12192000"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en-GB"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5.2 (6/6):  </a:t>
            </a:r>
          </a:p>
          <a:p>
            <a:pPr marL="328295" algn="ctr">
              <a:lnSpc>
                <a:spcPct val="100000"/>
              </a:lnSpc>
              <a:spcBef>
                <a:spcPts val="0"/>
              </a:spcBef>
            </a:pPr>
            <a:r>
              <a:rPr lang="en-US" sz="3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Preparation of grant applications</a:t>
            </a:r>
          </a:p>
          <a:p>
            <a:pPr marL="328295" algn="ctr">
              <a:lnSpc>
                <a:spcPct val="100000"/>
              </a:lnSpc>
              <a:spcBef>
                <a:spcPts val="0"/>
              </a:spcBef>
            </a:pPr>
            <a:r>
              <a:rPr lang="en-US" sz="3600" b="1" dirty="0">
                <a:solidFill>
                  <a:srgbClr val="FFFF00"/>
                </a:solidFill>
                <a:latin typeface="Arial Narrow" panose="020B0606020202030204" pitchFamily="34" charset="0"/>
              </a:rPr>
              <a:t>Healthcare focus donors</a:t>
            </a:r>
            <a:endParaRPr lang="en-US" sz="2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a:p>
            <a:pPr marL="328295" algn="ctr">
              <a:lnSpc>
                <a:spcPct val="100000"/>
              </a:lnSpc>
              <a:spcBef>
                <a:spcPts val="0"/>
              </a:spcBef>
            </a:pPr>
            <a:endParaRPr lang="fr-FR" sz="3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09221" y="1771651"/>
            <a:ext cx="7186831" cy="4950416"/>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v"/>
            </a:pPr>
            <a:r>
              <a:rPr lang="fr-FR" sz="2400" b="1" i="0" u="none" strike="noStrike" dirty="0">
                <a:solidFill>
                  <a:srgbClr val="0000FF"/>
                </a:solidFill>
                <a:effectLst/>
                <a:latin typeface="Arial Narrow" panose="020B0606020202030204" pitchFamily="34" charset="0"/>
                <a:hlinkClick r:id="rId2">
                  <a:extLst>
                    <a:ext uri="{A12FA001-AC4F-418D-AE19-62706E023703}">
                      <ahyp:hlinkClr xmlns:ahyp="http://schemas.microsoft.com/office/drawing/2018/hyperlinkcolor" val="tx"/>
                    </a:ext>
                  </a:extLst>
                </a:hlinkClick>
              </a:rPr>
              <a:t>Grants.gov</a:t>
            </a:r>
            <a:r>
              <a:rPr lang="fr-FR" sz="2400" b="1" i="0" u="none" strike="noStrike" dirty="0">
                <a:solidFill>
                  <a:srgbClr val="0000FF"/>
                </a:solidFill>
                <a:effectLst/>
                <a:latin typeface="Arial Narrow" panose="020B0606020202030204" pitchFamily="34" charset="0"/>
              </a:rPr>
              <a:t> </a:t>
            </a:r>
            <a:r>
              <a:rPr lang="fr-FR" sz="2400" u="none" strike="noStrike" dirty="0">
                <a:solidFill>
                  <a:srgbClr val="0000FF"/>
                </a:solidFill>
                <a:latin typeface="Arial Narrow" panose="020B0606020202030204" pitchFamily="34" charset="0"/>
              </a:rPr>
              <a:t>: (</a:t>
            </a:r>
            <a:r>
              <a:rPr lang="fr-FR" sz="2400" dirty="0">
                <a:solidFill>
                  <a:srgbClr val="0000FF"/>
                </a:solidFill>
                <a:latin typeface="Arial Narrow" panose="020B0606020202030204" pitchFamily="34" charset="0"/>
                <a:hlinkClick r:id="rId2">
                  <a:extLst>
                    <a:ext uri="{A12FA001-AC4F-418D-AE19-62706E023703}">
                      <ahyp:hlinkClr xmlns:ahyp="http://schemas.microsoft.com/office/drawing/2018/hyperlinkcolor" val="tx"/>
                    </a:ext>
                  </a:extLst>
                </a:hlinkClick>
              </a:rPr>
              <a:t>https://www.grants.gov/</a:t>
            </a:r>
            <a:r>
              <a:rPr lang="fr-FR" sz="2400" dirty="0">
                <a:solidFill>
                  <a:srgbClr val="0000FF"/>
                </a:solidFill>
                <a:latin typeface="Arial Narrow" panose="020B0606020202030204" pitchFamily="34" charset="0"/>
              </a:rPr>
              <a:t>) </a:t>
            </a:r>
            <a:r>
              <a:rPr lang="fr-FR" sz="2400" dirty="0">
                <a:latin typeface="Arial Narrow" panose="020B0606020202030204" pitchFamily="34" charset="0"/>
              </a:rPr>
              <a:t>: </a:t>
            </a:r>
            <a:r>
              <a:rPr lang="en-US" sz="2400" dirty="0">
                <a:solidFill>
                  <a:srgbClr val="3A3A3A"/>
                </a:solidFill>
                <a:latin typeface="Arial Narrow" panose="020B0606020202030204" pitchFamily="34" charset="0"/>
              </a:rPr>
              <a:t>A comprehensive source for finding federal grants in the United States.</a:t>
            </a:r>
            <a:endParaRPr lang="fr-FR" sz="2400" b="0" i="0" dirty="0">
              <a:solidFill>
                <a:srgbClr val="3A3A3A"/>
              </a:solidFill>
              <a:effectLst/>
              <a:latin typeface="Arial Narrow" panose="020B0606020202030204" pitchFamily="34" charset="0"/>
            </a:endParaRPr>
          </a:p>
          <a:p>
            <a:pPr>
              <a:lnSpc>
                <a:spcPct val="100000"/>
              </a:lnSpc>
              <a:spcBef>
                <a:spcPts val="0"/>
              </a:spcBef>
              <a:buFont typeface="Wingdings" panose="05000000000000000000" pitchFamily="2" charset="2"/>
              <a:buChar char="v"/>
            </a:pPr>
            <a:r>
              <a:rPr lang="fr-FR" sz="2400" b="1" i="0" u="none" strike="noStrike" dirty="0">
                <a:solidFill>
                  <a:srgbClr val="0000FF"/>
                </a:solidFill>
                <a:effectLst/>
                <a:latin typeface="Arial Narrow" panose="020B0606020202030204" pitchFamily="34" charset="0"/>
                <a:hlinkClick r:id="rId3">
                  <a:extLst>
                    <a:ext uri="{A12FA001-AC4F-418D-AE19-62706E023703}">
                      <ahyp:hlinkClr xmlns:ahyp="http://schemas.microsoft.com/office/drawing/2018/hyperlinkcolor" val="tx"/>
                    </a:ext>
                  </a:extLst>
                </a:hlinkClick>
              </a:rPr>
              <a:t>Fonds pour les ONG</a:t>
            </a:r>
            <a:r>
              <a:rPr lang="fr-FR" sz="2400" u="none" strike="noStrike" dirty="0">
                <a:solidFill>
                  <a:srgbClr val="0000FF"/>
                </a:solidFill>
                <a:latin typeface="Arial Narrow" panose="020B0606020202030204" pitchFamily="34" charset="0"/>
              </a:rPr>
              <a:t> : (</a:t>
            </a:r>
            <a:r>
              <a:rPr lang="fr-FR" sz="2400" dirty="0">
                <a:solidFill>
                  <a:srgbClr val="0000FF"/>
                </a:solidFill>
                <a:latin typeface="Arial Narrow" panose="020B0606020202030204" pitchFamily="34" charset="0"/>
                <a:hlinkClick r:id="rId3">
                  <a:extLst>
                    <a:ext uri="{A12FA001-AC4F-418D-AE19-62706E023703}">
                      <ahyp:hlinkClr xmlns:ahyp="http://schemas.microsoft.com/office/drawing/2018/hyperlinkcolor" val="tx"/>
                    </a:ext>
                  </a:extLst>
                </a:hlinkClick>
              </a:rPr>
              <a:t>https://www2.fundsforngos.org/</a:t>
            </a:r>
            <a:r>
              <a:rPr lang="fr-FR" sz="2400" dirty="0">
                <a:solidFill>
                  <a:srgbClr val="0000FF"/>
                </a:solidFill>
                <a:latin typeface="Arial Narrow" panose="020B0606020202030204" pitchFamily="34" charset="0"/>
              </a:rPr>
              <a:t>) </a:t>
            </a:r>
            <a:r>
              <a:rPr lang="fr-FR" sz="2400" dirty="0">
                <a:latin typeface="Arial Narrow" panose="020B0606020202030204" pitchFamily="34" charset="0"/>
              </a:rPr>
              <a:t>: </a:t>
            </a:r>
            <a:r>
              <a:rPr lang="en-US" sz="2400" dirty="0">
                <a:solidFill>
                  <a:srgbClr val="3A3A3A"/>
                </a:solidFill>
                <a:latin typeface="Arial Narrow" panose="020B0606020202030204" pitchFamily="34" charset="0"/>
              </a:rPr>
              <a:t>A platform providing information on grants and resources for NGOs globally.</a:t>
            </a:r>
            <a:endParaRPr lang="fr-FR" sz="2400" b="0" i="0" dirty="0">
              <a:solidFill>
                <a:srgbClr val="3A3A3A"/>
              </a:solidFill>
              <a:effectLst/>
              <a:latin typeface="Arial Narrow" panose="020B0606020202030204" pitchFamily="34" charset="0"/>
            </a:endParaRPr>
          </a:p>
          <a:p>
            <a:pPr>
              <a:lnSpc>
                <a:spcPct val="100000"/>
              </a:lnSpc>
              <a:spcBef>
                <a:spcPts val="0"/>
              </a:spcBef>
              <a:buFont typeface="Wingdings" panose="05000000000000000000" pitchFamily="2" charset="2"/>
              <a:buChar char="v"/>
            </a:pPr>
            <a:r>
              <a:rPr lang="fr-FR" sz="2400" b="1" i="0" u="none" strike="noStrike" dirty="0">
                <a:solidFill>
                  <a:srgbClr val="0000FF"/>
                </a:solidFill>
                <a:effectLst/>
                <a:latin typeface="Arial Narrow" panose="020B0606020202030204" pitchFamily="34" charset="0"/>
                <a:hlinkClick r:id="rId4">
                  <a:extLst>
                    <a:ext uri="{A12FA001-AC4F-418D-AE19-62706E023703}">
                      <ahyp:hlinkClr xmlns:ahyp="http://schemas.microsoft.com/office/drawing/2018/hyperlinkcolor" val="tx"/>
                    </a:ext>
                  </a:extLst>
                </a:hlinkClick>
              </a:rPr>
              <a:t>Devex</a:t>
            </a:r>
            <a:r>
              <a:rPr lang="fr-FR" sz="2400" u="none" strike="noStrike" dirty="0">
                <a:solidFill>
                  <a:srgbClr val="0000FF"/>
                </a:solidFill>
                <a:latin typeface="Arial Narrow" panose="020B0606020202030204" pitchFamily="34" charset="0"/>
              </a:rPr>
              <a:t> : (</a:t>
            </a:r>
            <a:r>
              <a:rPr lang="fr-FR" sz="2400" dirty="0">
                <a:solidFill>
                  <a:srgbClr val="0000FF"/>
                </a:solidFill>
                <a:latin typeface="Arial Narrow" panose="020B0606020202030204" pitchFamily="34" charset="0"/>
                <a:hlinkClick r:id="rId4">
                  <a:extLst>
                    <a:ext uri="{A12FA001-AC4F-418D-AE19-62706E023703}">
                      <ahyp:hlinkClr xmlns:ahyp="http://schemas.microsoft.com/office/drawing/2018/hyperlinkcolor" val="tx"/>
                    </a:ext>
                  </a:extLst>
                </a:hlinkClick>
              </a:rPr>
              <a:t>https://www.devex.com/</a:t>
            </a:r>
            <a:r>
              <a:rPr lang="fr-FR" sz="2400" dirty="0">
                <a:solidFill>
                  <a:srgbClr val="0000FF"/>
                </a:solidFill>
                <a:latin typeface="Arial Narrow" panose="020B0606020202030204" pitchFamily="34" charset="0"/>
              </a:rPr>
              <a:t>) : </a:t>
            </a:r>
            <a:r>
              <a:rPr lang="en-US" sz="2400" dirty="0">
                <a:solidFill>
                  <a:srgbClr val="3A3A3A"/>
                </a:solidFill>
                <a:latin typeface="Arial Narrow" panose="020B0606020202030204" pitchFamily="34" charset="0"/>
              </a:rPr>
              <a:t>Devex is a media platform for the global development community and also offers a database of jobs and funding.</a:t>
            </a:r>
          </a:p>
          <a:p>
            <a:pPr>
              <a:lnSpc>
                <a:spcPct val="100000"/>
              </a:lnSpc>
              <a:spcBef>
                <a:spcPts val="0"/>
              </a:spcBef>
              <a:buFont typeface="Wingdings" panose="05000000000000000000" pitchFamily="2" charset="2"/>
              <a:buChar char="v"/>
            </a:pPr>
            <a:r>
              <a:rPr lang="en-US" sz="2400" b="1" u="sng" dirty="0">
                <a:solidFill>
                  <a:srgbClr val="0000FF"/>
                </a:solidFill>
                <a:latin typeface="Arial Narrow" panose="020B0606020202030204" pitchFamily="34" charset="0"/>
              </a:rPr>
              <a:t>Amplify Change </a:t>
            </a:r>
            <a:r>
              <a:rPr lang="en-US" sz="2400" dirty="0">
                <a:solidFill>
                  <a:srgbClr val="0000FF"/>
                </a:solidFill>
                <a:latin typeface="Arial Narrow" panose="020B0606020202030204" pitchFamily="34" charset="0"/>
              </a:rPr>
              <a:t>: (</a:t>
            </a:r>
            <a:r>
              <a:rPr lang="en-US" sz="2400" dirty="0">
                <a:solidFill>
                  <a:srgbClr val="0000FF"/>
                </a:solidFill>
                <a:latin typeface="Arial Narrow" panose="020B0606020202030204" pitchFamily="34" charset="0"/>
                <a:hlinkClick r:id="rId5">
                  <a:extLst>
                    <a:ext uri="{A12FA001-AC4F-418D-AE19-62706E023703}">
                      <ahyp:hlinkClr xmlns:ahyp="http://schemas.microsoft.com/office/drawing/2018/hyperlinkcolor" val="tx"/>
                    </a:ext>
                  </a:extLst>
                </a:hlinkClick>
              </a:rPr>
              <a:t>https://amplifychange.org/apply/</a:t>
            </a:r>
            <a:r>
              <a:rPr lang="en-US" sz="2400" dirty="0">
                <a:solidFill>
                  <a:srgbClr val="0000FF"/>
                </a:solidFill>
                <a:latin typeface="Arial Narrow" panose="020B0606020202030204" pitchFamily="34" charset="0"/>
              </a:rPr>
              <a:t>) </a:t>
            </a:r>
            <a:r>
              <a:rPr lang="en-US" sz="2400" dirty="0">
                <a:solidFill>
                  <a:srgbClr val="3A3A3A"/>
                </a:solidFill>
                <a:latin typeface="Arial Narrow" panose="020B0606020202030204" pitchFamily="34" charset="0"/>
              </a:rPr>
              <a:t>offers grant, ranging from our smallest opportunity grants, (supporting civil society organizations, working at a local level), to largest partnership grants, (supporting established groups to strengthen civil society movements)</a:t>
            </a:r>
          </a:p>
        </p:txBody>
      </p:sp>
      <p:pic>
        <p:nvPicPr>
          <p:cNvPr id="2" name="Image 1">
            <a:extLst>
              <a:ext uri="{FF2B5EF4-FFF2-40B4-BE49-F238E27FC236}">
                <a16:creationId xmlns:a16="http://schemas.microsoft.com/office/drawing/2014/main" id="{5748E5F3-4614-1365-9D82-92199F7FC4E4}"/>
              </a:ext>
            </a:extLst>
          </p:cNvPr>
          <p:cNvPicPr>
            <a:picLocks noChangeAspect="1"/>
          </p:cNvPicPr>
          <p:nvPr/>
        </p:nvPicPr>
        <p:blipFill rotWithShape="1">
          <a:blip r:embed="rId6"/>
          <a:srcRect l="27680" r="21836"/>
          <a:stretch/>
        </p:blipFill>
        <p:spPr>
          <a:xfrm>
            <a:off x="7596052" y="1771651"/>
            <a:ext cx="4223737" cy="4707526"/>
          </a:xfrm>
          <a:prstGeom prst="rect">
            <a:avLst/>
          </a:prstGeom>
        </p:spPr>
      </p:pic>
    </p:spTree>
    <p:extLst>
      <p:ext uri="{BB962C8B-B14F-4D97-AF65-F5344CB8AC3E}">
        <p14:creationId xmlns:p14="http://schemas.microsoft.com/office/powerpoint/2010/main" val="1850645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0"/>
            <a:ext cx="11864898" cy="15287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5.3 (1/2):  </a:t>
            </a:r>
          </a:p>
          <a:p>
            <a:pPr marL="328295" algn="ctr">
              <a:lnSpc>
                <a:spcPct val="100000"/>
              </a:lnSpc>
              <a:spcBef>
                <a:spcPts val="0"/>
              </a:spcBef>
            </a:pPr>
            <a:r>
              <a:rPr lang="en-US" sz="3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The ethics of the social activity in a humanitarian association</a:t>
            </a:r>
            <a:endParaRPr lang="fr-FR" sz="3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a:p>
            <a:pPr marL="328295" algn="ctr">
              <a:lnSpc>
                <a:spcPct val="100000"/>
              </a:lnSpc>
              <a:spcBef>
                <a:spcPts val="0"/>
              </a:spcBef>
            </a:pPr>
            <a:r>
              <a:rPr lang="fr-FR" sz="3600" b="1" kern="100" dirty="0">
                <a:solidFill>
                  <a:srgbClr val="FFFF00"/>
                </a:solidFill>
                <a:latin typeface="Arial Narrow" panose="020B0606020202030204" pitchFamily="34" charset="0"/>
                <a:ea typeface="Calibri" panose="020F0502020204030204" pitchFamily="34" charset="0"/>
                <a:cs typeface="Times New Roman" panose="02020603050405020304" pitchFamily="18" charset="0"/>
              </a:rPr>
              <a:t>How the question arises</a:t>
            </a:r>
            <a:endParaRPr lang="fr-FR" sz="3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44564" y="1932447"/>
            <a:ext cx="6017895" cy="461069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lnSpc>
                <a:spcPct val="100000"/>
              </a:lnSpc>
              <a:spcBef>
                <a:spcPts val="0"/>
              </a:spcBef>
              <a:buFont typeface="Wingdings" panose="05000000000000000000" pitchFamily="2" charset="2"/>
              <a:buChar char="v"/>
            </a:pPr>
            <a:r>
              <a:rPr lang="en-US" sz="2000" dirty="0">
                <a:solidFill>
                  <a:srgbClr val="212529"/>
                </a:solidFill>
                <a:latin typeface="Arial Narrow" panose="020B0606020202030204" pitchFamily="34" charset="0"/>
              </a:rPr>
              <a:t>Are we humanitarian associations? 
Can the health sector be non-humanitarian?
A reminder of the different aspects of humanitarian aid</a:t>
            </a:r>
            <a:endParaRPr lang="fr-FR" sz="1800" dirty="0">
              <a:solidFill>
                <a:srgbClr val="212529"/>
              </a:solidFill>
              <a:latin typeface="Arial Narrow" panose="020B0606020202030204" pitchFamily="34" charset="0"/>
            </a:endParaRPr>
          </a:p>
          <a:p>
            <a:pPr marL="800100" lvl="2" indent="-342900">
              <a:lnSpc>
                <a:spcPct val="100000"/>
              </a:lnSpc>
              <a:spcBef>
                <a:spcPts val="0"/>
              </a:spcBef>
              <a:buFont typeface="Wingdings" panose="05000000000000000000" pitchFamily="2" charset="2"/>
              <a:buChar char="v"/>
            </a:pPr>
            <a:r>
              <a:rPr lang="en-US" sz="1800" dirty="0">
                <a:solidFill>
                  <a:srgbClr val="212529"/>
                </a:solidFill>
                <a:latin typeface="Arial Narrow" panose="020B0606020202030204" pitchFamily="34" charset="0"/>
              </a:rPr>
              <a:t>State humanitarian aid
Philanthropic humanitarian aid
Religious humanitarianism
Humanitarian health
Humanitarian aid in crisis and emergency management</a:t>
            </a:r>
            <a:endParaRPr lang="fr-FR" sz="1800" dirty="0">
              <a:solidFill>
                <a:srgbClr val="212529"/>
              </a:solidFill>
              <a:latin typeface="Arial Narrow" panose="020B0606020202030204" pitchFamily="34" charset="0"/>
            </a:endParaRPr>
          </a:p>
          <a:p>
            <a:pPr marL="342900" lvl="1" indent="-342900">
              <a:lnSpc>
                <a:spcPct val="100000"/>
              </a:lnSpc>
              <a:spcBef>
                <a:spcPts val="0"/>
              </a:spcBef>
              <a:buFont typeface="Wingdings" panose="05000000000000000000" pitchFamily="2" charset="2"/>
              <a:buChar char="v"/>
            </a:pPr>
            <a:r>
              <a:rPr lang="en-US" sz="2000" dirty="0">
                <a:solidFill>
                  <a:srgbClr val="212529"/>
                </a:solidFill>
                <a:latin typeface="Arial Narrow" panose="020B0606020202030204" pitchFamily="34" charset="0"/>
              </a:rPr>
              <a:t>The concepts and language of humanitarian aid</a:t>
            </a:r>
            <a:endParaRPr lang="fr-FR" sz="2000" dirty="0">
              <a:solidFill>
                <a:srgbClr val="212529"/>
              </a:solidFill>
              <a:latin typeface="Arial Narrow" panose="020B0606020202030204" pitchFamily="34" charset="0"/>
            </a:endParaRPr>
          </a:p>
          <a:p>
            <a:pPr marL="800100" lvl="2" indent="-342900">
              <a:lnSpc>
                <a:spcPct val="100000"/>
              </a:lnSpc>
              <a:spcBef>
                <a:spcPts val="0"/>
              </a:spcBef>
              <a:buFont typeface="Wingdings" panose="05000000000000000000" pitchFamily="2" charset="2"/>
              <a:buChar char="v"/>
            </a:pPr>
            <a:r>
              <a:rPr lang="en-US" sz="1800" dirty="0">
                <a:solidFill>
                  <a:srgbClr val="212529"/>
                </a:solidFill>
                <a:latin typeface="Arial Narrow" panose="020B0606020202030204" pitchFamily="34" charset="0"/>
              </a:rPr>
              <a:t>The private lives of the actors
Inclusion (gender, disability, sexual orientation, race, nation, etc.)
The duty to intervene against the sovereignty of states
The Law of Noise (Advocacy and Denunciation)
Access to victims in humanitarian crises
Money in humanitarian aid (Where does it come from?)</a:t>
            </a:r>
            <a:endParaRPr lang="fr-FR" sz="1800" dirty="0">
              <a:solidFill>
                <a:srgbClr val="212529"/>
              </a:solidFill>
              <a:latin typeface="Arial Narrow" panose="020B0606020202030204" pitchFamily="34" charset="0"/>
            </a:endParaRPr>
          </a:p>
        </p:txBody>
      </p:sp>
      <p:pic>
        <p:nvPicPr>
          <p:cNvPr id="2" name="Image 1">
            <a:extLst>
              <a:ext uri="{FF2B5EF4-FFF2-40B4-BE49-F238E27FC236}">
                <a16:creationId xmlns:a16="http://schemas.microsoft.com/office/drawing/2014/main" id="{62B1F541-3DF4-9053-9595-FF7C270394EF}"/>
              </a:ext>
            </a:extLst>
          </p:cNvPr>
          <p:cNvPicPr>
            <a:picLocks noChangeAspect="1"/>
          </p:cNvPicPr>
          <p:nvPr/>
        </p:nvPicPr>
        <p:blipFill rotWithShape="1">
          <a:blip r:embed="rId2"/>
          <a:srcRect l="10478" r="13719"/>
          <a:stretch/>
        </p:blipFill>
        <p:spPr>
          <a:xfrm>
            <a:off x="6453058" y="1932446"/>
            <a:ext cx="5242559" cy="4610692"/>
          </a:xfrm>
          <a:prstGeom prst="rect">
            <a:avLst/>
          </a:prstGeom>
        </p:spPr>
      </p:pic>
    </p:spTree>
    <p:extLst>
      <p:ext uri="{BB962C8B-B14F-4D97-AF65-F5344CB8AC3E}">
        <p14:creationId xmlns:p14="http://schemas.microsoft.com/office/powerpoint/2010/main" val="2511430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en-US"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 5.3 (2/2):  </a:t>
            </a:r>
          </a:p>
          <a:p>
            <a:pPr marL="328295" algn="ctr">
              <a:lnSpc>
                <a:spcPct val="100000"/>
              </a:lnSpc>
              <a:spcBef>
                <a:spcPts val="0"/>
              </a:spcBef>
            </a:pPr>
            <a:r>
              <a:rPr lang="en-US" sz="3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The ethics of the social activity in a humanitarian association</a:t>
            </a:r>
            <a:endParaRPr lang="fr-FR" sz="3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a:p>
            <a:pPr marL="328295" algn="ctr">
              <a:lnSpc>
                <a:spcPct val="100000"/>
              </a:lnSpc>
              <a:spcBef>
                <a:spcPts val="0"/>
              </a:spcBef>
            </a:pPr>
            <a:r>
              <a:rPr lang="en-US" sz="3600" b="1" kern="100" dirty="0">
                <a:solidFill>
                  <a:srgbClr val="FFFF00"/>
                </a:solidFill>
                <a:latin typeface="Arial Narrow" panose="020B0606020202030204" pitchFamily="34" charset="0"/>
                <a:ea typeface="Calibri" panose="020F0502020204030204" pitchFamily="34" charset="0"/>
                <a:cs typeface="Times New Roman" panose="02020603050405020304" pitchFamily="18" charset="0"/>
              </a:rPr>
              <a:t>Money in humanitarian aid</a:t>
            </a:r>
            <a:endParaRPr lang="en-US" sz="3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80938" y="1796342"/>
            <a:ext cx="6936798" cy="482917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lnSpc>
                <a:spcPct val="100000"/>
              </a:lnSpc>
              <a:spcBef>
                <a:spcPts val="0"/>
              </a:spcBef>
              <a:buFont typeface="Wingdings" panose="05000000000000000000" pitchFamily="2" charset="2"/>
              <a:buChar char="v"/>
            </a:pPr>
            <a:r>
              <a:rPr lang="en-US" sz="2600" dirty="0">
                <a:solidFill>
                  <a:srgbClr val="000000"/>
                </a:solidFill>
                <a:latin typeface="Arial Narrow" panose="020B0606020202030204" pitchFamily="34" charset="0"/>
              </a:rPr>
              <a:t>The origin of the money: it is necessary to ensure the diversification of sources 
The use of money received from partners must be the subject of all attention
Transparency of budgets and their control by independent bodies is a major requirement
Investment choices must be scrupulously scrutinized 
Having a charter of ethics that incorporates key values, including attitudes towards money and its use, can be helpful
Be careful about ostentatious behaviors</a:t>
            </a:r>
            <a:endParaRPr lang="fr-FR" sz="2600" dirty="0">
              <a:solidFill>
                <a:srgbClr val="212529"/>
              </a:solidFill>
              <a:latin typeface="Arial Narrow" panose="020B0606020202030204" pitchFamily="34" charset="0"/>
            </a:endParaRPr>
          </a:p>
        </p:txBody>
      </p:sp>
      <p:pic>
        <p:nvPicPr>
          <p:cNvPr id="2" name="Image 1">
            <a:extLst>
              <a:ext uri="{FF2B5EF4-FFF2-40B4-BE49-F238E27FC236}">
                <a16:creationId xmlns:a16="http://schemas.microsoft.com/office/drawing/2014/main" id="{E1301153-0FA7-B6B4-9AB7-8210FB9003FA}"/>
              </a:ext>
            </a:extLst>
          </p:cNvPr>
          <p:cNvPicPr>
            <a:picLocks noChangeAspect="1"/>
          </p:cNvPicPr>
          <p:nvPr/>
        </p:nvPicPr>
        <p:blipFill rotWithShape="1">
          <a:blip r:embed="rId2"/>
          <a:srcRect l="21354" r="27446"/>
          <a:stretch/>
        </p:blipFill>
        <p:spPr>
          <a:xfrm>
            <a:off x="7417736" y="1800374"/>
            <a:ext cx="4293326" cy="4825143"/>
          </a:xfrm>
          <a:prstGeom prst="rect">
            <a:avLst/>
          </a:prstGeom>
        </p:spPr>
      </p:pic>
    </p:spTree>
    <p:extLst>
      <p:ext uri="{BB962C8B-B14F-4D97-AF65-F5344CB8AC3E}">
        <p14:creationId xmlns:p14="http://schemas.microsoft.com/office/powerpoint/2010/main" val="3914837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220894"/>
            <a:ext cx="11864898" cy="130786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60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CONCLUSION</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282122" y="1715784"/>
            <a:ext cx="7102743" cy="492132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0"/>
              </a:spcBef>
            </a:pPr>
            <a:r>
              <a:rPr lang="en-US" sz="2600" kern="100" dirty="0">
                <a:latin typeface="Arial Narrow" panose="020B0606020202030204" pitchFamily="34" charset="0"/>
                <a:ea typeface="Calibri" panose="020F0502020204030204" pitchFamily="34" charset="0"/>
                <a:cs typeface="Times New Roman" panose="02020603050405020304" pitchFamily="18" charset="0"/>
              </a:rPr>
              <a:t>To be viable, an association must have a clear vision of the means it gives itself to achieve its objectives
It must put the mobilization of its internal resources at the heart of the financing strategy for its activities
It must diversify its sources of financing to create the conditions for its sustainability
It must have a bank of projects with proposals to be adapted according to the opportunities it encounters
It must promote ethics and good governance in the management of its finances
It must strike a balance between its intrinsic nature, its social vocation and its humanitarian relevance</a:t>
            </a:r>
            <a:endParaRPr lang="fr-FR" sz="2600" kern="100" dirty="0">
              <a:latin typeface="Arial Narrow" panose="020B0606020202030204" pitchFamily="34" charset="0"/>
              <a:ea typeface="Calibri" panose="020F0502020204030204" pitchFamily="34" charset="0"/>
              <a:cs typeface="Times New Roman" panose="02020603050405020304" pitchFamily="18" charset="0"/>
            </a:endParaRPr>
          </a:p>
        </p:txBody>
      </p:sp>
      <p:pic>
        <p:nvPicPr>
          <p:cNvPr id="3" name="Image 2">
            <a:extLst>
              <a:ext uri="{FF2B5EF4-FFF2-40B4-BE49-F238E27FC236}">
                <a16:creationId xmlns:a16="http://schemas.microsoft.com/office/drawing/2014/main" id="{2B1293BF-5FCF-69BC-733D-82EBC38D5BC0}"/>
              </a:ext>
            </a:extLst>
          </p:cNvPr>
          <p:cNvPicPr>
            <a:picLocks noChangeAspect="1"/>
          </p:cNvPicPr>
          <p:nvPr/>
        </p:nvPicPr>
        <p:blipFill>
          <a:blip r:embed="rId2"/>
          <a:stretch>
            <a:fillRect/>
          </a:stretch>
        </p:blipFill>
        <p:spPr>
          <a:xfrm>
            <a:off x="7384865" y="1907960"/>
            <a:ext cx="4536970" cy="4536970"/>
          </a:xfrm>
          <a:prstGeom prst="rect">
            <a:avLst/>
          </a:prstGeom>
        </p:spPr>
      </p:pic>
    </p:spTree>
    <p:extLst>
      <p:ext uri="{BB962C8B-B14F-4D97-AF65-F5344CB8AC3E}">
        <p14:creationId xmlns:p14="http://schemas.microsoft.com/office/powerpoint/2010/main" val="1410937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838200" y="307298"/>
            <a:ext cx="10515600" cy="11535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sz="60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Module 5</a:t>
            </a:r>
            <a:r>
              <a:rPr lang="fr-FR" sz="60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a:t>
            </a:r>
            <a:r>
              <a:rPr lang="fr-FR" sz="60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 </a:t>
            </a:r>
            <a:r>
              <a:rPr lang="fr-FR" sz="60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Session Objective</a:t>
            </a:r>
            <a:endParaRPr lang="fr-FR" sz="60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pic>
        <p:nvPicPr>
          <p:cNvPr id="5" name="Image 4">
            <a:extLst>
              <a:ext uri="{FF2B5EF4-FFF2-40B4-BE49-F238E27FC236}">
                <a16:creationId xmlns:a16="http://schemas.microsoft.com/office/drawing/2014/main" id="{3C59257B-ED10-48FA-5A02-BCB887EA391C}"/>
              </a:ext>
            </a:extLst>
          </p:cNvPr>
          <p:cNvPicPr>
            <a:picLocks noChangeAspect="1"/>
          </p:cNvPicPr>
          <p:nvPr/>
        </p:nvPicPr>
        <p:blipFill rotWithShape="1">
          <a:blip r:embed="rId2"/>
          <a:srcRect l="19604"/>
          <a:stretch/>
        </p:blipFill>
        <p:spPr>
          <a:xfrm>
            <a:off x="7173797" y="1808023"/>
            <a:ext cx="4548415" cy="4742680"/>
          </a:xfrm>
          <a:prstGeom prst="rect">
            <a:avLst/>
          </a:prstGeom>
        </p:spPr>
      </p:pic>
      <p:sp>
        <p:nvSpPr>
          <p:cNvPr id="3" name="Espace réservé du contenu 2">
            <a:extLst>
              <a:ext uri="{FF2B5EF4-FFF2-40B4-BE49-F238E27FC236}">
                <a16:creationId xmlns:a16="http://schemas.microsoft.com/office/drawing/2014/main" id="{A9E008B0-C9AE-7043-82AF-A79F43E43976}"/>
              </a:ext>
            </a:extLst>
          </p:cNvPr>
          <p:cNvSpPr txBox="1">
            <a:spLocks/>
          </p:cNvSpPr>
          <p:nvPr/>
        </p:nvSpPr>
        <p:spPr>
          <a:xfrm>
            <a:off x="469787" y="1808022"/>
            <a:ext cx="7994944" cy="4742680"/>
          </a:xfrm>
          <a:prstGeom prst="rect">
            <a:avLst/>
          </a:prstGeom>
          <a:solidFill>
            <a:srgbClr val="99FFCC"/>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3200" b="1" dirty="0">
                <a:latin typeface="Arial Narrow" panose="020B0606020202030204" pitchFamily="34" charset="0"/>
                <a:ea typeface="Calibri" panose="020F0502020204030204" pitchFamily="34" charset="0"/>
                <a:cs typeface="Times New Roman" panose="02020603050405020304" pitchFamily="18" charset="0"/>
              </a:rPr>
              <a:t>By the end of the session, participants will have acquired relevant knowledge to:</a:t>
            </a:r>
            <a:endParaRPr lang="fr-FR" sz="3200" dirty="0">
              <a:latin typeface="Arial Narrow" panose="020B0606020202030204" pitchFamily="34" charset="0"/>
            </a:endParaRPr>
          </a:p>
          <a:p>
            <a:pPr lvl="0">
              <a:spcBef>
                <a:spcPts val="0"/>
              </a:spcBef>
              <a:spcAft>
                <a:spcPts val="800"/>
              </a:spcAft>
            </a:pPr>
            <a:r>
              <a:rPr lang="en-US" sz="3200" dirty="0">
                <a:latin typeface="Arial Narrow" panose="020B0606020202030204" pitchFamily="34" charset="0"/>
              </a:rPr>
              <a:t>Base their grant research approaches on facts within the general context of the resource mobilization
Improve their grant application development through the design of quality project and program proposals
Integrate into their approach, the ethics of social activity specific to humanitarian associations</a:t>
            </a:r>
            <a:endParaRPr lang="fr-FR" sz="3200" dirty="0">
              <a:latin typeface="Arial Narrow" panose="020B0606020202030204" pitchFamily="34" charset="0"/>
            </a:endParaRPr>
          </a:p>
        </p:txBody>
      </p:sp>
    </p:spTree>
    <p:extLst>
      <p:ext uri="{BB962C8B-B14F-4D97-AF65-F5344CB8AC3E}">
        <p14:creationId xmlns:p14="http://schemas.microsoft.com/office/powerpoint/2010/main" val="3663622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838200" y="307298"/>
            <a:ext cx="10515600" cy="11535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US" sz="60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Session Structure and Outline</a:t>
            </a:r>
            <a:endParaRPr lang="fr-FR" sz="28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pic>
        <p:nvPicPr>
          <p:cNvPr id="2" name="Image 1">
            <a:extLst>
              <a:ext uri="{FF2B5EF4-FFF2-40B4-BE49-F238E27FC236}">
                <a16:creationId xmlns:a16="http://schemas.microsoft.com/office/drawing/2014/main" id="{C4B34E60-0F09-02A4-6C83-29499BB1F48E}"/>
              </a:ext>
            </a:extLst>
          </p:cNvPr>
          <p:cNvPicPr>
            <a:picLocks noChangeAspect="1"/>
          </p:cNvPicPr>
          <p:nvPr/>
        </p:nvPicPr>
        <p:blipFill rotWithShape="1">
          <a:blip r:embed="rId2"/>
          <a:srcRect l="-1" r="40455"/>
          <a:stretch/>
        </p:blipFill>
        <p:spPr>
          <a:xfrm>
            <a:off x="6968336" y="1947998"/>
            <a:ext cx="4681557" cy="4492624"/>
          </a:xfrm>
          <a:prstGeom prst="rect">
            <a:avLst/>
          </a:prstGeom>
        </p:spPr>
      </p:pic>
      <p:sp>
        <p:nvSpPr>
          <p:cNvPr id="5" name="Espace réservé du contenu 2">
            <a:extLst>
              <a:ext uri="{FF2B5EF4-FFF2-40B4-BE49-F238E27FC236}">
                <a16:creationId xmlns:a16="http://schemas.microsoft.com/office/drawing/2014/main" id="{714E17DF-43E5-EBD4-4685-92B5DB352E65}"/>
              </a:ext>
            </a:extLst>
          </p:cNvPr>
          <p:cNvSpPr txBox="1">
            <a:spLocks/>
          </p:cNvSpPr>
          <p:nvPr/>
        </p:nvSpPr>
        <p:spPr>
          <a:xfrm>
            <a:off x="542107" y="1947998"/>
            <a:ext cx="6520543" cy="449262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ts val="0"/>
              </a:spcBef>
              <a:spcAft>
                <a:spcPts val="800"/>
              </a:spcAft>
            </a:pPr>
            <a:r>
              <a:rPr lang="en-US" sz="3400" dirty="0">
                <a:latin typeface="Arial Narrow" panose="020B0606020202030204" pitchFamily="34" charset="0"/>
              </a:rPr>
              <a:t>Chapter 5.1: Seeking Grants in the Overall Framework of Resource Mobilization
Chapter 5.2: Grant Application Development: Project Proposals and Programs
Chapter 5.3: The Ethics of the Social Activity of the Humanitarian Association</a:t>
            </a:r>
            <a:endParaRPr lang="fr-FR" sz="3400" dirty="0">
              <a:latin typeface="Arial Narrow" panose="020B0606020202030204" pitchFamily="34" charset="0"/>
            </a:endParaRPr>
          </a:p>
        </p:txBody>
      </p:sp>
    </p:spTree>
    <p:extLst>
      <p:ext uri="{BB962C8B-B14F-4D97-AF65-F5344CB8AC3E}">
        <p14:creationId xmlns:p14="http://schemas.microsoft.com/office/powerpoint/2010/main" val="1559679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0" y="106980"/>
            <a:ext cx="12192000"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en-US"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 5.1 (1/4):  
</a:t>
            </a:r>
            <a:r>
              <a:rPr lang="en-US" sz="3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Seeking grants as part of the overall framework of resource mobilization</a:t>
            </a:r>
          </a:p>
          <a:p>
            <a:pPr marL="328295" algn="ctr">
              <a:lnSpc>
                <a:spcPct val="100000"/>
              </a:lnSpc>
              <a:spcBef>
                <a:spcPts val="0"/>
              </a:spcBef>
            </a:pPr>
            <a:r>
              <a:rPr lang="en-US" sz="2800" b="1" kern="100" dirty="0">
                <a:solidFill>
                  <a:srgbClr val="FFFF00"/>
                </a:solidFill>
                <a:latin typeface="Arial Narrow" panose="020B0606020202030204" pitchFamily="34" charset="0"/>
                <a:ea typeface="Calibri" panose="020F0502020204030204" pitchFamily="34" charset="0"/>
                <a:cs typeface="Times New Roman" panose="02020603050405020304" pitchFamily="18" charset="0"/>
              </a:rPr>
              <a:t>Reminder: The different sources of funding for an association</a:t>
            </a:r>
            <a:endParaRPr lang="fr-FR" sz="2800" b="1" kern="100" dirty="0">
              <a:solidFill>
                <a:srgbClr val="FFFF00"/>
              </a:solidFill>
              <a:latin typeface="Arial Narrow" panose="020B0606020202030204" pitchFamily="34" charset="0"/>
              <a:ea typeface="Calibri" panose="020F0502020204030204" pitchFamily="34" charset="0"/>
              <a:cs typeface="Times New Roman" panose="02020603050405020304" pitchFamily="18" charset="0"/>
            </a:endParaRPr>
          </a:p>
        </p:txBody>
      </p:sp>
      <p:graphicFrame>
        <p:nvGraphicFramePr>
          <p:cNvPr id="3" name="Tableau 2">
            <a:extLst>
              <a:ext uri="{FF2B5EF4-FFF2-40B4-BE49-F238E27FC236}">
                <a16:creationId xmlns:a16="http://schemas.microsoft.com/office/drawing/2014/main" id="{3384ABF1-F514-A9BC-EB6C-694B5ED31E39}"/>
              </a:ext>
            </a:extLst>
          </p:cNvPr>
          <p:cNvGraphicFramePr>
            <a:graphicFrameLocks noGrp="1"/>
          </p:cNvGraphicFramePr>
          <p:nvPr>
            <p:extLst>
              <p:ext uri="{D42A27DB-BD31-4B8C-83A1-F6EECF244321}">
                <p14:modId xmlns:p14="http://schemas.microsoft.com/office/powerpoint/2010/main" val="2314886752"/>
              </p:ext>
            </p:extLst>
          </p:nvPr>
        </p:nvGraphicFramePr>
        <p:xfrm>
          <a:off x="2543175" y="1971672"/>
          <a:ext cx="5006802" cy="4480560"/>
        </p:xfrm>
        <a:graphic>
          <a:graphicData uri="http://schemas.openxmlformats.org/drawingml/2006/table">
            <a:tbl>
              <a:tblPr firstRow="1" bandRow="1">
                <a:tableStyleId>{C083E6E3-FA7D-4D7B-A595-EF9225AFEA82}</a:tableStyleId>
              </a:tblPr>
              <a:tblGrid>
                <a:gridCol w="5006802">
                  <a:extLst>
                    <a:ext uri="{9D8B030D-6E8A-4147-A177-3AD203B41FA5}">
                      <a16:colId xmlns:a16="http://schemas.microsoft.com/office/drawing/2014/main" val="2454277463"/>
                    </a:ext>
                  </a:extLst>
                </a:gridCol>
              </a:tblGrid>
              <a:tr h="370840">
                <a:tc>
                  <a:txBody>
                    <a:bodyPr/>
                    <a:lstStyle/>
                    <a:p>
                      <a:r>
                        <a:rPr lang="en-US" sz="1800" b="0" i="0" kern="1200" dirty="0">
                          <a:solidFill>
                            <a:schemeClr val="tx1"/>
                          </a:solidFill>
                          <a:effectLst/>
                          <a:latin typeface="Arial Narrow" panose="020B0606020202030204" pitchFamily="34" charset="0"/>
                          <a:ea typeface="+mn-ea"/>
                          <a:cs typeface="+mn-cs"/>
                        </a:rPr>
                        <a:t>Internal funding represents the first financial resources of a not-for-profit association</a:t>
                      </a:r>
                      <a:endParaRPr lang="fr-FR" sz="18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12010949"/>
                  </a:ext>
                </a:extLst>
              </a:tr>
              <a:tr h="370840">
                <a:tc>
                  <a:txBody>
                    <a:bodyPr/>
                    <a:lstStyle/>
                    <a:p>
                      <a:pPr marL="0" algn="l" defTabSz="914400" rtl="0" eaLnBrk="1" latinLnBrk="0" hangingPunct="1"/>
                      <a:r>
                        <a:rPr lang="en-US" sz="1800" b="0" i="0" kern="1200" dirty="0">
                          <a:solidFill>
                            <a:schemeClr val="tx1"/>
                          </a:solidFill>
                          <a:effectLst/>
                          <a:latin typeface="Arial Narrow" panose="020B0606020202030204" pitchFamily="34" charset="0"/>
                          <a:ea typeface="+mn-ea"/>
                          <a:cs typeface="+mn-cs"/>
                        </a:rPr>
                        <a:t>Carried out without compensation, they definitively become part of the association's heritage</a:t>
                      </a:r>
                      <a:endParaRPr lang="fr-FR" sz="1800" b="0" i="0" kern="1200" dirty="0">
                        <a:solidFill>
                          <a:schemeClr val="tx1"/>
                        </a:solidFill>
                        <a:effectLst/>
                        <a:latin typeface="Arial Narrow" panose="020B060602020203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788896022"/>
                  </a:ext>
                </a:extLst>
              </a:tr>
              <a:tr h="370840">
                <a:tc>
                  <a:txBody>
                    <a:bodyPr/>
                    <a:lstStyle/>
                    <a:p>
                      <a:r>
                        <a:rPr lang="en-US" sz="1800" b="0" i="0" kern="1200" dirty="0">
                          <a:solidFill>
                            <a:schemeClr val="tx1"/>
                          </a:solidFill>
                          <a:effectLst/>
                          <a:latin typeface="Arial Narrow" panose="020B0606020202030204" pitchFamily="34" charset="0"/>
                          <a:ea typeface="+mn-ea"/>
                          <a:cs typeface="+mn-cs"/>
                        </a:rPr>
                        <a:t>In kind or in cash, subsidies are used to finance projects of general interest.</a:t>
                      </a:r>
                      <a:endParaRPr lang="fr-FR" sz="18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838073944"/>
                  </a:ext>
                </a:extLst>
              </a:tr>
              <a:tr h="370840">
                <a:tc>
                  <a:txBody>
                    <a:bodyPr/>
                    <a:lstStyle/>
                    <a:p>
                      <a:r>
                        <a:rPr lang="en-US" sz="1800" b="0" i="0" kern="1200" dirty="0">
                          <a:solidFill>
                            <a:schemeClr val="tx1"/>
                          </a:solidFill>
                          <a:effectLst/>
                          <a:latin typeface="Arial Narrow" panose="020B0606020202030204" pitchFamily="34" charset="0"/>
                          <a:ea typeface="+mn-ea"/>
                          <a:cs typeface="+mn-cs"/>
                        </a:rPr>
                        <a:t>Also called sponsorship, it allows you to finance an association, in exchange for a counterpart or ad services</a:t>
                      </a:r>
                      <a:endParaRPr lang="fr-FR" sz="18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67591122"/>
                  </a:ext>
                </a:extLst>
              </a:tr>
              <a:tr h="370840">
                <a:tc>
                  <a:txBody>
                    <a:bodyPr/>
                    <a:lstStyle/>
                    <a:p>
                      <a:r>
                        <a:rPr lang="en-US" sz="1800" b="0" i="0" kern="1200" dirty="0">
                          <a:solidFill>
                            <a:schemeClr val="tx1"/>
                          </a:solidFill>
                          <a:effectLst/>
                          <a:latin typeface="Arial Narrow" panose="020B0606020202030204" pitchFamily="34" charset="0"/>
                          <a:ea typeface="+mn-ea"/>
                          <a:cs typeface="+mn-cs"/>
                        </a:rPr>
                        <a:t>An association can take out a traditional bank loan or a furniture leasing to finance itself</a:t>
                      </a:r>
                      <a:endParaRPr lang="fr-FR" sz="18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26586646"/>
                  </a:ext>
                </a:extLst>
              </a:tr>
              <a:tr h="370840">
                <a:tc>
                  <a:txBody>
                    <a:bodyPr/>
                    <a:lstStyle/>
                    <a:p>
                      <a:r>
                        <a:rPr lang="en-US" sz="1800" b="0" i="0" kern="1200" dirty="0">
                          <a:solidFill>
                            <a:schemeClr val="tx1"/>
                          </a:solidFill>
                          <a:effectLst/>
                          <a:latin typeface="Arial Narrow" panose="020B0606020202030204" pitchFamily="34" charset="0"/>
                          <a:ea typeface="+mn-ea"/>
                          <a:cs typeface="+mn-cs"/>
                        </a:rPr>
                        <a:t>A not-for-profit association can carry out economic activities to finance its activities incidentally</a:t>
                      </a:r>
                      <a:endParaRPr lang="fr-FR" sz="18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736503244"/>
                  </a:ext>
                </a:extLst>
              </a:tr>
              <a:tr h="370840">
                <a:tc>
                  <a:txBody>
                    <a:bodyPr/>
                    <a:lstStyle/>
                    <a:p>
                      <a:r>
                        <a:rPr lang="en-US" sz="1800" b="0" i="0" kern="1200" dirty="0">
                          <a:solidFill>
                            <a:schemeClr val="tx1"/>
                          </a:solidFill>
                          <a:effectLst/>
                          <a:latin typeface="Arial Narrow" panose="020B0606020202030204" pitchFamily="34" charset="0"/>
                          <a:ea typeface="+mn-ea"/>
                          <a:cs typeface="+mn-cs"/>
                        </a:rPr>
                        <a:t>Crowdfunding makes it possible to raise funds via specialized digital platforms</a:t>
                      </a:r>
                      <a:endParaRPr lang="fr-FR" sz="18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256185"/>
                  </a:ext>
                </a:extLst>
              </a:tr>
            </a:tbl>
          </a:graphicData>
        </a:graphic>
      </p:graphicFrame>
      <p:graphicFrame>
        <p:nvGraphicFramePr>
          <p:cNvPr id="6" name="Tableau 5">
            <a:extLst>
              <a:ext uri="{FF2B5EF4-FFF2-40B4-BE49-F238E27FC236}">
                <a16:creationId xmlns:a16="http://schemas.microsoft.com/office/drawing/2014/main" id="{A3F97768-3E6A-F87D-AA6D-488E4E0226EF}"/>
              </a:ext>
            </a:extLst>
          </p:cNvPr>
          <p:cNvGraphicFramePr>
            <a:graphicFrameLocks noGrp="1"/>
          </p:cNvGraphicFramePr>
          <p:nvPr>
            <p:extLst>
              <p:ext uri="{D42A27DB-BD31-4B8C-83A1-F6EECF244321}">
                <p14:modId xmlns:p14="http://schemas.microsoft.com/office/powerpoint/2010/main" val="256986726"/>
              </p:ext>
            </p:extLst>
          </p:nvPr>
        </p:nvGraphicFramePr>
        <p:xfrm>
          <a:off x="457200" y="1971672"/>
          <a:ext cx="2028823" cy="4480560"/>
        </p:xfrm>
        <a:graphic>
          <a:graphicData uri="http://schemas.openxmlformats.org/drawingml/2006/table">
            <a:tbl>
              <a:tblPr firstRow="1" bandRow="1">
                <a:tableStyleId>{C083E6E3-FA7D-4D7B-A595-EF9225AFEA82}</a:tableStyleId>
              </a:tblPr>
              <a:tblGrid>
                <a:gridCol w="2028823">
                  <a:extLst>
                    <a:ext uri="{9D8B030D-6E8A-4147-A177-3AD203B41FA5}">
                      <a16:colId xmlns:a16="http://schemas.microsoft.com/office/drawing/2014/main" val="245427746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noProof="0" dirty="0">
                          <a:solidFill>
                            <a:srgbClr val="2E2F5E"/>
                          </a:solidFill>
                          <a:effectLst/>
                          <a:latin typeface="Arial Narrow" panose="020B0606020202030204" pitchFamily="34" charset="0"/>
                        </a:rPr>
                        <a:t>Self-financing :</a:t>
                      </a:r>
                    </a:p>
                    <a:p>
                      <a:endParaRPr lang="en-US" sz="1800" noProof="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12010949"/>
                  </a:ext>
                </a:extLst>
              </a:tr>
              <a:tr h="370840">
                <a:tc>
                  <a:txBody>
                    <a:bodyPr/>
                    <a:lstStyle/>
                    <a:p>
                      <a:pPr algn="l">
                        <a:lnSpc>
                          <a:spcPct val="100000"/>
                        </a:lnSpc>
                        <a:spcBef>
                          <a:spcPts val="0"/>
                        </a:spcBef>
                      </a:pPr>
                      <a:r>
                        <a:rPr lang="en-US" sz="1800" b="1" noProof="0" dirty="0">
                          <a:solidFill>
                            <a:srgbClr val="2E2F5E"/>
                          </a:solidFill>
                          <a:latin typeface="Arial Narrow" panose="020B0606020202030204" pitchFamily="34" charset="0"/>
                        </a:rPr>
                        <a:t>Donations and legacies: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788896022"/>
                  </a:ext>
                </a:extLst>
              </a:tr>
              <a:tr h="370840">
                <a:tc>
                  <a:txBody>
                    <a:bodyPr/>
                    <a:lstStyle/>
                    <a:p>
                      <a:pPr algn="l">
                        <a:lnSpc>
                          <a:spcPct val="100000"/>
                        </a:lnSpc>
                        <a:spcBef>
                          <a:spcPts val="0"/>
                        </a:spcBef>
                      </a:pPr>
                      <a:r>
                        <a:rPr lang="en-US" sz="1800" b="1" i="0" noProof="0" dirty="0">
                          <a:solidFill>
                            <a:srgbClr val="2E2F5E"/>
                          </a:solidFill>
                          <a:effectLst/>
                          <a:latin typeface="Arial Narrow" panose="020B0606020202030204" pitchFamily="34" charset="0"/>
                        </a:rPr>
                        <a:t>Public aid:</a:t>
                      </a:r>
                    </a:p>
                    <a:p>
                      <a:pPr algn="l">
                        <a:lnSpc>
                          <a:spcPct val="100000"/>
                        </a:lnSpc>
                        <a:spcBef>
                          <a:spcPts val="0"/>
                        </a:spcBef>
                      </a:pPr>
                      <a:endParaRPr lang="en-US" sz="1800" b="1" i="0" noProof="0" dirty="0">
                        <a:solidFill>
                          <a:srgbClr val="2E2F5E"/>
                        </a:solidFill>
                        <a:effectLst/>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83807394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noProof="0" dirty="0">
                          <a:solidFill>
                            <a:srgbClr val="2E2F5E"/>
                          </a:solidFill>
                          <a:latin typeface="Arial Narrow" panose="020B0606020202030204" pitchFamily="34" charset="0"/>
                        </a:rPr>
                        <a:t>Sponsorships and patronage: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675911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noProof="0" dirty="0">
                          <a:solidFill>
                            <a:srgbClr val="2E2F5E"/>
                          </a:solidFill>
                          <a:effectLst/>
                          <a:latin typeface="Arial Narrow" panose="020B0606020202030204" pitchFamily="34" charset="0"/>
                        </a:rPr>
                        <a:t>Bank financing: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i="0" noProof="0" dirty="0">
                        <a:solidFill>
                          <a:srgbClr val="2E2F5E"/>
                        </a:solidFill>
                        <a:effectLst/>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2658664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noProof="0" dirty="0">
                          <a:solidFill>
                            <a:srgbClr val="2E2F5E"/>
                          </a:solidFill>
                          <a:latin typeface="Arial Narrow" panose="020B0606020202030204" pitchFamily="34" charset="0"/>
                        </a:rPr>
                        <a:t>Profit-making activities: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73650324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noProof="0" dirty="0">
                          <a:solidFill>
                            <a:srgbClr val="2E2F5E"/>
                          </a:solidFill>
                          <a:latin typeface="Arial Narrow" panose="020B0606020202030204" pitchFamily="34" charset="0"/>
                        </a:rPr>
                        <a:t>Crowdfunding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i="0" noProof="0" dirty="0">
                        <a:solidFill>
                          <a:srgbClr val="2E2F5E"/>
                        </a:solidFill>
                        <a:effectLst/>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256185"/>
                  </a:ext>
                </a:extLst>
              </a:tr>
            </a:tbl>
          </a:graphicData>
        </a:graphic>
      </p:graphicFrame>
      <p:pic>
        <p:nvPicPr>
          <p:cNvPr id="2" name="Image 1">
            <a:extLst>
              <a:ext uri="{FF2B5EF4-FFF2-40B4-BE49-F238E27FC236}">
                <a16:creationId xmlns:a16="http://schemas.microsoft.com/office/drawing/2014/main" id="{F8C22D41-531E-6DB4-4E7C-DD7225F60C62}"/>
              </a:ext>
            </a:extLst>
          </p:cNvPr>
          <p:cNvPicPr>
            <a:picLocks noChangeAspect="1"/>
          </p:cNvPicPr>
          <p:nvPr/>
        </p:nvPicPr>
        <p:blipFill rotWithShape="1">
          <a:blip r:embed="rId2"/>
          <a:srcRect l="13828" r="35580"/>
          <a:stretch/>
        </p:blipFill>
        <p:spPr>
          <a:xfrm>
            <a:off x="7607129" y="1971672"/>
            <a:ext cx="4127671" cy="4480560"/>
          </a:xfrm>
          <a:prstGeom prst="rect">
            <a:avLst/>
          </a:prstGeom>
        </p:spPr>
      </p:pic>
    </p:spTree>
    <p:extLst>
      <p:ext uri="{BB962C8B-B14F-4D97-AF65-F5344CB8AC3E}">
        <p14:creationId xmlns:p14="http://schemas.microsoft.com/office/powerpoint/2010/main" val="3115517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0" y="106980"/>
            <a:ext cx="12192000"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5.1 (2/4):</a:t>
            </a:r>
          </a:p>
          <a:p>
            <a:pPr marL="328295" algn="ctr">
              <a:lnSpc>
                <a:spcPct val="100000"/>
              </a:lnSpc>
              <a:spcBef>
                <a:spcPts val="0"/>
              </a:spcBef>
            </a:pPr>
            <a:r>
              <a:rPr lang="en-US" sz="3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Seeking grants as part of the overall framework of resource mobilization</a:t>
            </a:r>
            <a:endParaRPr lang="fr-FR" sz="3200" b="1" kern="100" dirty="0">
              <a:solidFill>
                <a:srgbClr val="FFFF00"/>
              </a:solidFill>
              <a:latin typeface="Arial Narrow" panose="020B0606020202030204" pitchFamily="34" charset="0"/>
              <a:ea typeface="Calibri" panose="020F0502020204030204" pitchFamily="34" charset="0"/>
              <a:cs typeface="Times New Roman" panose="02020603050405020304" pitchFamily="18" charset="0"/>
            </a:endParaRPr>
          </a:p>
          <a:p>
            <a:pPr marL="328295" algn="ctr">
              <a:lnSpc>
                <a:spcPct val="100000"/>
              </a:lnSpc>
              <a:spcBef>
                <a:spcPts val="0"/>
              </a:spcBef>
            </a:pPr>
            <a:r>
              <a:rPr lang="en-US" sz="2800" b="1" kern="100" dirty="0">
                <a:solidFill>
                  <a:srgbClr val="FFFF00"/>
                </a:solidFill>
                <a:latin typeface="Arial Narrow" panose="020B0606020202030204" pitchFamily="34" charset="0"/>
                <a:ea typeface="Calibri" panose="020F0502020204030204" pitchFamily="34" charset="0"/>
                <a:cs typeface="Times New Roman" panose="02020603050405020304" pitchFamily="18" charset="0"/>
              </a:rPr>
              <a:t>Potentials and challenges in relation to each source of funding</a:t>
            </a:r>
            <a:endParaRPr lang="fr-FR" sz="2800" b="1" kern="100" dirty="0">
              <a:solidFill>
                <a:srgbClr val="FFFF00"/>
              </a:solidFill>
              <a:latin typeface="Arial Narrow" panose="020B0606020202030204" pitchFamily="34" charset="0"/>
              <a:ea typeface="Calibri" panose="020F0502020204030204" pitchFamily="34" charset="0"/>
              <a:cs typeface="Times New Roman" panose="02020603050405020304" pitchFamily="18" charset="0"/>
            </a:endParaRPr>
          </a:p>
        </p:txBody>
      </p:sp>
      <p:graphicFrame>
        <p:nvGraphicFramePr>
          <p:cNvPr id="3" name="Tableau 2">
            <a:extLst>
              <a:ext uri="{FF2B5EF4-FFF2-40B4-BE49-F238E27FC236}">
                <a16:creationId xmlns:a16="http://schemas.microsoft.com/office/drawing/2014/main" id="{3384ABF1-F514-A9BC-EB6C-694B5ED31E39}"/>
              </a:ext>
            </a:extLst>
          </p:cNvPr>
          <p:cNvGraphicFramePr>
            <a:graphicFrameLocks noGrp="1"/>
          </p:cNvGraphicFramePr>
          <p:nvPr>
            <p:extLst>
              <p:ext uri="{D42A27DB-BD31-4B8C-83A1-F6EECF244321}">
                <p14:modId xmlns:p14="http://schemas.microsoft.com/office/powerpoint/2010/main" val="3021751752"/>
              </p:ext>
            </p:extLst>
          </p:nvPr>
        </p:nvGraphicFramePr>
        <p:xfrm>
          <a:off x="2514602" y="2114547"/>
          <a:ext cx="2514598" cy="4480560"/>
        </p:xfrm>
        <a:graphic>
          <a:graphicData uri="http://schemas.openxmlformats.org/drawingml/2006/table">
            <a:tbl>
              <a:tblPr firstRow="1" bandRow="1">
                <a:tableStyleId>{C083E6E3-FA7D-4D7B-A595-EF9225AFEA82}</a:tableStyleId>
              </a:tblPr>
              <a:tblGrid>
                <a:gridCol w="2514598">
                  <a:extLst>
                    <a:ext uri="{9D8B030D-6E8A-4147-A177-3AD203B41FA5}">
                      <a16:colId xmlns:a16="http://schemas.microsoft.com/office/drawing/2014/main" val="2454277463"/>
                    </a:ext>
                  </a:extLst>
                </a:gridCol>
              </a:tblGrid>
              <a:tr h="370840">
                <a:tc>
                  <a:txBody>
                    <a:bodyPr/>
                    <a:lstStyle/>
                    <a:p>
                      <a:endParaRPr lang="fr-FR" sz="1800" b="0" i="0" kern="1200" dirty="0">
                        <a:solidFill>
                          <a:schemeClr val="tx1"/>
                        </a:solidFill>
                        <a:effectLst/>
                        <a:latin typeface="Arial Narrow" panose="020B0606020202030204" pitchFamily="34" charset="0"/>
                        <a:ea typeface="+mn-ea"/>
                        <a:cs typeface="+mn-cs"/>
                      </a:endParaRPr>
                    </a:p>
                    <a:p>
                      <a:endParaRPr lang="fr-FR" sz="18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12010949"/>
                  </a:ext>
                </a:extLst>
              </a:tr>
              <a:tr h="370840">
                <a:tc>
                  <a:txBody>
                    <a:bodyPr/>
                    <a:lstStyle/>
                    <a:p>
                      <a:pPr marL="0" algn="l" defTabSz="914400" rtl="0" eaLnBrk="1" latinLnBrk="0" hangingPunct="1"/>
                      <a:endParaRPr lang="fr-FR" sz="1800" b="0" i="0" kern="1200" dirty="0">
                        <a:solidFill>
                          <a:schemeClr val="tx1"/>
                        </a:solidFill>
                        <a:effectLst/>
                        <a:latin typeface="Arial Narrow" panose="020B0606020202030204" pitchFamily="34" charset="0"/>
                        <a:ea typeface="+mn-ea"/>
                        <a:cs typeface="+mn-cs"/>
                      </a:endParaRPr>
                    </a:p>
                    <a:p>
                      <a:pPr marL="0" algn="l" defTabSz="914400" rtl="0" eaLnBrk="1" latinLnBrk="0" hangingPunct="1"/>
                      <a:endParaRPr lang="fr-FR" sz="1800" b="0" i="0" kern="1200" dirty="0">
                        <a:solidFill>
                          <a:schemeClr val="tx1"/>
                        </a:solidFill>
                        <a:effectLst/>
                        <a:latin typeface="Arial Narrow" panose="020B060602020203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788896022"/>
                  </a:ext>
                </a:extLst>
              </a:tr>
              <a:tr h="370840">
                <a:tc>
                  <a:txBody>
                    <a:bodyPr/>
                    <a:lstStyle/>
                    <a:p>
                      <a:endParaRPr lang="fr-FR" sz="1800" b="0" i="0" kern="1200" dirty="0">
                        <a:solidFill>
                          <a:schemeClr val="tx1"/>
                        </a:solidFill>
                        <a:effectLst/>
                        <a:latin typeface="Arial Narrow" panose="020B0606020202030204" pitchFamily="34" charset="0"/>
                        <a:ea typeface="+mn-ea"/>
                        <a:cs typeface="+mn-cs"/>
                      </a:endParaRPr>
                    </a:p>
                    <a:p>
                      <a:endParaRPr lang="fr-FR" sz="18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838073944"/>
                  </a:ext>
                </a:extLst>
              </a:tr>
              <a:tr h="370840">
                <a:tc>
                  <a:txBody>
                    <a:bodyPr/>
                    <a:lstStyle/>
                    <a:p>
                      <a:r>
                        <a:rPr lang="fr-FR" sz="1800" b="0" i="0" kern="1200" dirty="0">
                          <a:solidFill>
                            <a:schemeClr val="tx1"/>
                          </a:solidFill>
                          <a:effectLst/>
                          <a:latin typeface="Arial Narrow" panose="020B0606020202030204" pitchFamily="34" charset="0"/>
                          <a:ea typeface="+mn-ea"/>
                          <a:cs typeface="+mn-cs"/>
                        </a:rPr>
                        <a:t> </a:t>
                      </a:r>
                    </a:p>
                    <a:p>
                      <a:endParaRPr lang="fr-FR" sz="18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67591122"/>
                  </a:ext>
                </a:extLst>
              </a:tr>
              <a:tr h="370840">
                <a:tc>
                  <a:txBody>
                    <a:bodyPr/>
                    <a:lstStyle/>
                    <a:p>
                      <a:endParaRPr lang="fr-FR" sz="1800" b="0" i="0" kern="1200" dirty="0">
                        <a:solidFill>
                          <a:schemeClr val="tx1"/>
                        </a:solidFill>
                        <a:effectLst/>
                        <a:latin typeface="Arial Narrow" panose="020B0606020202030204" pitchFamily="34" charset="0"/>
                        <a:ea typeface="+mn-ea"/>
                        <a:cs typeface="+mn-cs"/>
                      </a:endParaRPr>
                    </a:p>
                    <a:p>
                      <a:endParaRPr lang="fr-FR" sz="18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26586646"/>
                  </a:ext>
                </a:extLst>
              </a:tr>
              <a:tr h="370840">
                <a:tc>
                  <a:txBody>
                    <a:bodyPr/>
                    <a:lstStyle/>
                    <a:p>
                      <a:r>
                        <a:rPr lang="fr-FR" sz="1800" b="0" i="0" kern="1200" dirty="0">
                          <a:solidFill>
                            <a:schemeClr val="tx1"/>
                          </a:solidFill>
                          <a:effectLst/>
                          <a:latin typeface="Arial Narrow" panose="020B0606020202030204" pitchFamily="34" charset="0"/>
                          <a:ea typeface="+mn-ea"/>
                          <a:cs typeface="+mn-cs"/>
                        </a:rPr>
                        <a:t> </a:t>
                      </a:r>
                    </a:p>
                    <a:p>
                      <a:endParaRPr lang="fr-FR" sz="18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736503244"/>
                  </a:ext>
                </a:extLst>
              </a:tr>
              <a:tr h="370840">
                <a:tc>
                  <a:txBody>
                    <a:bodyPr/>
                    <a:lstStyle/>
                    <a:p>
                      <a:endParaRPr lang="fr-FR" sz="1800" dirty="0">
                        <a:latin typeface="Arial Narrow" panose="020B0606020202030204" pitchFamily="34" charset="0"/>
                      </a:endParaRPr>
                    </a:p>
                    <a:p>
                      <a:endParaRPr lang="fr-FR" sz="18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256185"/>
                  </a:ext>
                </a:extLst>
              </a:tr>
            </a:tbl>
          </a:graphicData>
        </a:graphic>
      </p:graphicFrame>
      <p:graphicFrame>
        <p:nvGraphicFramePr>
          <p:cNvPr id="6" name="Tableau 5">
            <a:extLst>
              <a:ext uri="{FF2B5EF4-FFF2-40B4-BE49-F238E27FC236}">
                <a16:creationId xmlns:a16="http://schemas.microsoft.com/office/drawing/2014/main" id="{A3F97768-3E6A-F87D-AA6D-488E4E0226EF}"/>
              </a:ext>
            </a:extLst>
          </p:cNvPr>
          <p:cNvGraphicFramePr>
            <a:graphicFrameLocks noGrp="1"/>
          </p:cNvGraphicFramePr>
          <p:nvPr>
            <p:extLst>
              <p:ext uri="{D42A27DB-BD31-4B8C-83A1-F6EECF244321}">
                <p14:modId xmlns:p14="http://schemas.microsoft.com/office/powerpoint/2010/main" val="996707805"/>
              </p:ext>
            </p:extLst>
          </p:nvPr>
        </p:nvGraphicFramePr>
        <p:xfrm>
          <a:off x="442915" y="2114547"/>
          <a:ext cx="2028823" cy="4480560"/>
        </p:xfrm>
        <a:graphic>
          <a:graphicData uri="http://schemas.openxmlformats.org/drawingml/2006/table">
            <a:tbl>
              <a:tblPr firstRow="1" bandRow="1">
                <a:tableStyleId>{C083E6E3-FA7D-4D7B-A595-EF9225AFEA82}</a:tableStyleId>
              </a:tblPr>
              <a:tblGrid>
                <a:gridCol w="2028823">
                  <a:extLst>
                    <a:ext uri="{9D8B030D-6E8A-4147-A177-3AD203B41FA5}">
                      <a16:colId xmlns:a16="http://schemas.microsoft.com/office/drawing/2014/main" val="245427746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noProof="0" dirty="0">
                          <a:solidFill>
                            <a:srgbClr val="2E2F5E"/>
                          </a:solidFill>
                          <a:effectLst/>
                          <a:latin typeface="Arial Narrow" panose="020B0606020202030204" pitchFamily="34" charset="0"/>
                        </a:rPr>
                        <a:t>Self-financing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i="0" noProof="0" dirty="0">
                        <a:solidFill>
                          <a:srgbClr val="2E2F5E"/>
                        </a:solidFill>
                        <a:effectLst/>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12010949"/>
                  </a:ext>
                </a:extLst>
              </a:tr>
              <a:tr h="370840">
                <a:tc>
                  <a:txBody>
                    <a:bodyPr/>
                    <a:lstStyle/>
                    <a:p>
                      <a:pPr algn="l">
                        <a:lnSpc>
                          <a:spcPct val="100000"/>
                        </a:lnSpc>
                        <a:spcBef>
                          <a:spcPts val="0"/>
                        </a:spcBef>
                      </a:pPr>
                      <a:r>
                        <a:rPr lang="en-US" sz="1800" b="1" noProof="0" dirty="0">
                          <a:solidFill>
                            <a:srgbClr val="2E2F5E"/>
                          </a:solidFill>
                          <a:latin typeface="Arial Narrow" panose="020B0606020202030204" pitchFamily="34" charset="0"/>
                        </a:rPr>
                        <a:t>Donations and legacies: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788896022"/>
                  </a:ext>
                </a:extLst>
              </a:tr>
              <a:tr h="370840">
                <a:tc>
                  <a:txBody>
                    <a:bodyPr/>
                    <a:lstStyle/>
                    <a:p>
                      <a:pPr algn="l">
                        <a:lnSpc>
                          <a:spcPct val="100000"/>
                        </a:lnSpc>
                        <a:spcBef>
                          <a:spcPts val="0"/>
                        </a:spcBef>
                      </a:pPr>
                      <a:r>
                        <a:rPr lang="en-US" sz="1800" b="1" i="0" noProof="0" dirty="0">
                          <a:solidFill>
                            <a:srgbClr val="2E2F5E"/>
                          </a:solidFill>
                          <a:effectLst/>
                          <a:latin typeface="Arial Narrow" panose="020B0606020202030204" pitchFamily="34" charset="0"/>
                        </a:rPr>
                        <a:t>Public aid: (National and TFP)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83807394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noProof="0" dirty="0">
                          <a:solidFill>
                            <a:srgbClr val="2E2F5E"/>
                          </a:solidFill>
                          <a:latin typeface="Arial Narrow" panose="020B0606020202030204" pitchFamily="34" charset="0"/>
                        </a:rPr>
                        <a:t>Sponsorships and patronage: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675911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noProof="0" dirty="0">
                          <a:solidFill>
                            <a:srgbClr val="2E2F5E"/>
                          </a:solidFill>
                          <a:effectLst/>
                          <a:latin typeface="Arial Narrow" panose="020B0606020202030204" pitchFamily="34" charset="0"/>
                        </a:rPr>
                        <a:t>Bank financing: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i="0" noProof="0" dirty="0">
                        <a:solidFill>
                          <a:srgbClr val="2E2F5E"/>
                        </a:solidFill>
                        <a:effectLst/>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2658664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noProof="0" dirty="0">
                          <a:solidFill>
                            <a:srgbClr val="2E2F5E"/>
                          </a:solidFill>
                          <a:latin typeface="Arial Narrow" panose="020B0606020202030204" pitchFamily="34" charset="0"/>
                        </a:rPr>
                        <a:t>Profit-making activities: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73650324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noProof="0" dirty="0">
                          <a:solidFill>
                            <a:srgbClr val="2E2F5E"/>
                          </a:solidFill>
                          <a:latin typeface="Arial Narrow" panose="020B0606020202030204" pitchFamily="34" charset="0"/>
                        </a:rPr>
                        <a:t>Crowdfunding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noProof="0" dirty="0">
                        <a:solidFill>
                          <a:srgbClr val="2E2F5E"/>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256185"/>
                  </a:ext>
                </a:extLst>
              </a:tr>
            </a:tbl>
          </a:graphicData>
        </a:graphic>
      </p:graphicFrame>
      <p:graphicFrame>
        <p:nvGraphicFramePr>
          <p:cNvPr id="5" name="Tableau 4">
            <a:extLst>
              <a:ext uri="{FF2B5EF4-FFF2-40B4-BE49-F238E27FC236}">
                <a16:creationId xmlns:a16="http://schemas.microsoft.com/office/drawing/2014/main" id="{60A1B8F7-1F92-6596-A2A3-100386ECF31F}"/>
              </a:ext>
            </a:extLst>
          </p:cNvPr>
          <p:cNvGraphicFramePr>
            <a:graphicFrameLocks noGrp="1"/>
          </p:cNvGraphicFramePr>
          <p:nvPr>
            <p:extLst>
              <p:ext uri="{D42A27DB-BD31-4B8C-83A1-F6EECF244321}">
                <p14:modId xmlns:p14="http://schemas.microsoft.com/office/powerpoint/2010/main" val="4084109462"/>
              </p:ext>
            </p:extLst>
          </p:nvPr>
        </p:nvGraphicFramePr>
        <p:xfrm>
          <a:off x="5072064" y="2124069"/>
          <a:ext cx="2514598" cy="4480560"/>
        </p:xfrm>
        <a:graphic>
          <a:graphicData uri="http://schemas.openxmlformats.org/drawingml/2006/table">
            <a:tbl>
              <a:tblPr firstRow="1" bandRow="1">
                <a:tableStyleId>{C083E6E3-FA7D-4D7B-A595-EF9225AFEA82}</a:tableStyleId>
              </a:tblPr>
              <a:tblGrid>
                <a:gridCol w="2514598">
                  <a:extLst>
                    <a:ext uri="{9D8B030D-6E8A-4147-A177-3AD203B41FA5}">
                      <a16:colId xmlns:a16="http://schemas.microsoft.com/office/drawing/2014/main" val="2454277463"/>
                    </a:ext>
                  </a:extLst>
                </a:gridCol>
              </a:tblGrid>
              <a:tr h="370840">
                <a:tc>
                  <a:txBody>
                    <a:bodyPr/>
                    <a:lstStyle/>
                    <a:p>
                      <a:endParaRPr lang="fr-FR" sz="1800" b="0" i="0" kern="1200" dirty="0">
                        <a:solidFill>
                          <a:schemeClr val="tx1"/>
                        </a:solidFill>
                        <a:effectLst/>
                        <a:latin typeface="Arial Narrow" panose="020B0606020202030204" pitchFamily="34" charset="0"/>
                        <a:ea typeface="+mn-ea"/>
                        <a:cs typeface="+mn-cs"/>
                      </a:endParaRPr>
                    </a:p>
                    <a:p>
                      <a:endParaRPr lang="fr-FR" sz="18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12010949"/>
                  </a:ext>
                </a:extLst>
              </a:tr>
              <a:tr h="370840">
                <a:tc>
                  <a:txBody>
                    <a:bodyPr/>
                    <a:lstStyle/>
                    <a:p>
                      <a:pPr marL="0" algn="l" defTabSz="914400" rtl="0" eaLnBrk="1" latinLnBrk="0" hangingPunct="1"/>
                      <a:endParaRPr lang="fr-FR" sz="1800" b="0" i="0" kern="1200" dirty="0">
                        <a:solidFill>
                          <a:schemeClr val="tx1"/>
                        </a:solidFill>
                        <a:effectLst/>
                        <a:latin typeface="Arial Narrow" panose="020B0606020202030204" pitchFamily="34" charset="0"/>
                        <a:ea typeface="+mn-ea"/>
                        <a:cs typeface="+mn-cs"/>
                      </a:endParaRPr>
                    </a:p>
                    <a:p>
                      <a:pPr marL="0" algn="l" defTabSz="914400" rtl="0" eaLnBrk="1" latinLnBrk="0" hangingPunct="1"/>
                      <a:endParaRPr lang="fr-FR" sz="1800" b="0" i="0" kern="1200" dirty="0">
                        <a:solidFill>
                          <a:schemeClr val="tx1"/>
                        </a:solidFill>
                        <a:effectLst/>
                        <a:latin typeface="Arial Narrow" panose="020B060602020203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788896022"/>
                  </a:ext>
                </a:extLst>
              </a:tr>
              <a:tr h="370840">
                <a:tc>
                  <a:txBody>
                    <a:bodyPr/>
                    <a:lstStyle/>
                    <a:p>
                      <a:endParaRPr lang="fr-FR" sz="1800" b="0" i="0" kern="1200" dirty="0">
                        <a:solidFill>
                          <a:schemeClr val="tx1"/>
                        </a:solidFill>
                        <a:effectLst/>
                        <a:latin typeface="Arial Narrow" panose="020B0606020202030204" pitchFamily="34" charset="0"/>
                        <a:ea typeface="+mn-ea"/>
                        <a:cs typeface="+mn-cs"/>
                      </a:endParaRPr>
                    </a:p>
                    <a:p>
                      <a:endParaRPr lang="fr-FR" sz="18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838073944"/>
                  </a:ext>
                </a:extLst>
              </a:tr>
              <a:tr h="370840">
                <a:tc>
                  <a:txBody>
                    <a:bodyPr/>
                    <a:lstStyle/>
                    <a:p>
                      <a:r>
                        <a:rPr lang="fr-FR" sz="1800" b="0" i="0" kern="1200" dirty="0">
                          <a:solidFill>
                            <a:schemeClr val="tx1"/>
                          </a:solidFill>
                          <a:effectLst/>
                          <a:latin typeface="Arial Narrow" panose="020B0606020202030204" pitchFamily="34" charset="0"/>
                          <a:ea typeface="+mn-ea"/>
                          <a:cs typeface="+mn-cs"/>
                        </a:rPr>
                        <a:t> </a:t>
                      </a:r>
                    </a:p>
                    <a:p>
                      <a:endParaRPr lang="fr-FR" sz="18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67591122"/>
                  </a:ext>
                </a:extLst>
              </a:tr>
              <a:tr h="370840">
                <a:tc>
                  <a:txBody>
                    <a:bodyPr/>
                    <a:lstStyle/>
                    <a:p>
                      <a:endParaRPr lang="fr-FR" sz="1800" b="0" i="0" kern="1200" dirty="0">
                        <a:solidFill>
                          <a:schemeClr val="tx1"/>
                        </a:solidFill>
                        <a:effectLst/>
                        <a:latin typeface="Arial Narrow" panose="020B0606020202030204" pitchFamily="34" charset="0"/>
                        <a:ea typeface="+mn-ea"/>
                        <a:cs typeface="+mn-cs"/>
                      </a:endParaRPr>
                    </a:p>
                    <a:p>
                      <a:endParaRPr lang="fr-FR" sz="18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26586646"/>
                  </a:ext>
                </a:extLst>
              </a:tr>
              <a:tr h="370840">
                <a:tc>
                  <a:txBody>
                    <a:bodyPr/>
                    <a:lstStyle/>
                    <a:p>
                      <a:r>
                        <a:rPr lang="fr-FR" sz="1800" b="0" i="0" kern="1200" dirty="0">
                          <a:solidFill>
                            <a:schemeClr val="tx1"/>
                          </a:solidFill>
                          <a:effectLst/>
                          <a:latin typeface="Arial Narrow" panose="020B0606020202030204" pitchFamily="34" charset="0"/>
                          <a:ea typeface="+mn-ea"/>
                          <a:cs typeface="+mn-cs"/>
                        </a:rPr>
                        <a:t> </a:t>
                      </a:r>
                    </a:p>
                    <a:p>
                      <a:endParaRPr lang="fr-FR" sz="18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736503244"/>
                  </a:ext>
                </a:extLst>
              </a:tr>
              <a:tr h="370840">
                <a:tc>
                  <a:txBody>
                    <a:bodyPr/>
                    <a:lstStyle/>
                    <a:p>
                      <a:endParaRPr lang="fr-FR" sz="1800" dirty="0">
                        <a:latin typeface="Arial Narrow" panose="020B0606020202030204" pitchFamily="34" charset="0"/>
                      </a:endParaRPr>
                    </a:p>
                    <a:p>
                      <a:endParaRPr lang="fr-FR" sz="18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256185"/>
                  </a:ext>
                </a:extLst>
              </a:tr>
            </a:tbl>
          </a:graphicData>
        </a:graphic>
      </p:graphicFrame>
      <p:graphicFrame>
        <p:nvGraphicFramePr>
          <p:cNvPr id="7" name="Tableau 6">
            <a:extLst>
              <a:ext uri="{FF2B5EF4-FFF2-40B4-BE49-F238E27FC236}">
                <a16:creationId xmlns:a16="http://schemas.microsoft.com/office/drawing/2014/main" id="{30832E34-51CF-F1C1-336C-5FF04F76F016}"/>
              </a:ext>
            </a:extLst>
          </p:cNvPr>
          <p:cNvGraphicFramePr>
            <a:graphicFrameLocks noGrp="1"/>
          </p:cNvGraphicFramePr>
          <p:nvPr>
            <p:extLst>
              <p:ext uri="{D42A27DB-BD31-4B8C-83A1-F6EECF244321}">
                <p14:modId xmlns:p14="http://schemas.microsoft.com/office/powerpoint/2010/main" val="4134700401"/>
              </p:ext>
            </p:extLst>
          </p:nvPr>
        </p:nvGraphicFramePr>
        <p:xfrm>
          <a:off x="442915" y="1743707"/>
          <a:ext cx="7143747" cy="370840"/>
        </p:xfrm>
        <a:graphic>
          <a:graphicData uri="http://schemas.openxmlformats.org/drawingml/2006/table">
            <a:tbl>
              <a:tblPr firstRow="1" bandRow="1">
                <a:tableStyleId>{5C22544A-7EE6-4342-B048-85BDC9FD1C3A}</a:tableStyleId>
              </a:tblPr>
              <a:tblGrid>
                <a:gridCol w="2043110">
                  <a:extLst>
                    <a:ext uri="{9D8B030D-6E8A-4147-A177-3AD203B41FA5}">
                      <a16:colId xmlns:a16="http://schemas.microsoft.com/office/drawing/2014/main" val="1313984838"/>
                    </a:ext>
                  </a:extLst>
                </a:gridCol>
                <a:gridCol w="2586038">
                  <a:extLst>
                    <a:ext uri="{9D8B030D-6E8A-4147-A177-3AD203B41FA5}">
                      <a16:colId xmlns:a16="http://schemas.microsoft.com/office/drawing/2014/main" val="931707593"/>
                    </a:ext>
                  </a:extLst>
                </a:gridCol>
                <a:gridCol w="2514599">
                  <a:extLst>
                    <a:ext uri="{9D8B030D-6E8A-4147-A177-3AD203B41FA5}">
                      <a16:colId xmlns:a16="http://schemas.microsoft.com/office/drawing/2014/main" val="1896652488"/>
                    </a:ext>
                  </a:extLst>
                </a:gridCol>
              </a:tblGrid>
              <a:tr h="370840">
                <a:tc>
                  <a:txBody>
                    <a:bodyPr/>
                    <a:lstStyle/>
                    <a:p>
                      <a:pPr algn="ctr"/>
                      <a:r>
                        <a:rPr lang="fr-FR" dirty="0"/>
                        <a:t>SOURCES</a:t>
                      </a:r>
                    </a:p>
                  </a:txBody>
                  <a:tcPr/>
                </a:tc>
                <a:tc>
                  <a:txBody>
                    <a:bodyPr/>
                    <a:lstStyle/>
                    <a:p>
                      <a:pPr algn="ctr"/>
                      <a:r>
                        <a:rPr lang="fr-FR" dirty="0"/>
                        <a:t>OPPORTUNITIES</a:t>
                      </a:r>
                    </a:p>
                  </a:txBody>
                  <a:tcPr/>
                </a:tc>
                <a:tc>
                  <a:txBody>
                    <a:bodyPr/>
                    <a:lstStyle/>
                    <a:p>
                      <a:pPr algn="ctr"/>
                      <a:r>
                        <a:rPr lang="fr-FR" dirty="0"/>
                        <a:t>CHALLENGES</a:t>
                      </a:r>
                    </a:p>
                  </a:txBody>
                  <a:tcPr/>
                </a:tc>
                <a:extLst>
                  <a:ext uri="{0D108BD9-81ED-4DB2-BD59-A6C34878D82A}">
                    <a16:rowId xmlns:a16="http://schemas.microsoft.com/office/drawing/2014/main" val="3572335910"/>
                  </a:ext>
                </a:extLst>
              </a:tr>
            </a:tbl>
          </a:graphicData>
        </a:graphic>
      </p:graphicFrame>
      <p:pic>
        <p:nvPicPr>
          <p:cNvPr id="8" name="Image 7">
            <a:extLst>
              <a:ext uri="{FF2B5EF4-FFF2-40B4-BE49-F238E27FC236}">
                <a16:creationId xmlns:a16="http://schemas.microsoft.com/office/drawing/2014/main" id="{A863023A-4E35-B3E6-5269-136666437C07}"/>
              </a:ext>
            </a:extLst>
          </p:cNvPr>
          <p:cNvPicPr>
            <a:picLocks noChangeAspect="1"/>
          </p:cNvPicPr>
          <p:nvPr/>
        </p:nvPicPr>
        <p:blipFill rotWithShape="1">
          <a:blip r:embed="rId2"/>
          <a:srcRect l="13240"/>
          <a:stretch/>
        </p:blipFill>
        <p:spPr>
          <a:xfrm>
            <a:off x="7629526" y="1743707"/>
            <a:ext cx="4209096" cy="4851400"/>
          </a:xfrm>
          <a:prstGeom prst="rect">
            <a:avLst/>
          </a:prstGeom>
        </p:spPr>
      </p:pic>
    </p:spTree>
    <p:extLst>
      <p:ext uri="{BB962C8B-B14F-4D97-AF65-F5344CB8AC3E}">
        <p14:creationId xmlns:p14="http://schemas.microsoft.com/office/powerpoint/2010/main" val="349400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0" y="106980"/>
            <a:ext cx="12192000"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5.1 (3/4):</a:t>
            </a:r>
          </a:p>
          <a:p>
            <a:pPr marL="328295" algn="ctr">
              <a:lnSpc>
                <a:spcPct val="100000"/>
              </a:lnSpc>
              <a:spcBef>
                <a:spcPts val="0"/>
              </a:spcBef>
            </a:pPr>
            <a:r>
              <a:rPr lang="en-US" sz="3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Seeking grants as part of the overall framework of resource mobilization</a:t>
            </a:r>
            <a:endParaRPr lang="fr-FR" sz="3200" b="1" kern="100" dirty="0">
              <a:solidFill>
                <a:srgbClr val="FFFF00"/>
              </a:solidFill>
              <a:latin typeface="Arial Narrow" panose="020B0606020202030204" pitchFamily="34" charset="0"/>
              <a:ea typeface="Calibri" panose="020F0502020204030204" pitchFamily="34" charset="0"/>
              <a:cs typeface="Times New Roman" panose="02020603050405020304" pitchFamily="18" charset="0"/>
            </a:endParaRPr>
          </a:p>
          <a:p>
            <a:pPr marL="328295" algn="ctr">
              <a:lnSpc>
                <a:spcPct val="100000"/>
              </a:lnSpc>
              <a:spcBef>
                <a:spcPts val="0"/>
              </a:spcBef>
            </a:pPr>
            <a:r>
              <a:rPr lang="en-US" sz="2800" b="1" kern="100" dirty="0">
                <a:solidFill>
                  <a:srgbClr val="FFFF00"/>
                </a:solidFill>
                <a:latin typeface="Arial Narrow" panose="020B0606020202030204" pitchFamily="34" charset="0"/>
                <a:ea typeface="Calibri" panose="020F0502020204030204" pitchFamily="34" charset="0"/>
                <a:cs typeface="Times New Roman" panose="02020603050405020304" pitchFamily="18" charset="0"/>
              </a:rPr>
              <a:t>Potentials and Challenges for Each Funding Source: The Case of FOASPS</a:t>
            </a:r>
            <a:endParaRPr lang="fr-FR" sz="2800" b="1" kern="100" dirty="0">
              <a:solidFill>
                <a:srgbClr val="FFFF00"/>
              </a:solidFill>
              <a:latin typeface="Arial Narrow" panose="020B0606020202030204" pitchFamily="34" charset="0"/>
              <a:ea typeface="Calibri" panose="020F0502020204030204" pitchFamily="34" charset="0"/>
              <a:cs typeface="Times New Roman" panose="02020603050405020304" pitchFamily="18" charset="0"/>
            </a:endParaRPr>
          </a:p>
        </p:txBody>
      </p:sp>
      <p:graphicFrame>
        <p:nvGraphicFramePr>
          <p:cNvPr id="3" name="Tableau 2">
            <a:extLst>
              <a:ext uri="{FF2B5EF4-FFF2-40B4-BE49-F238E27FC236}">
                <a16:creationId xmlns:a16="http://schemas.microsoft.com/office/drawing/2014/main" id="{3384ABF1-F514-A9BC-EB6C-694B5ED31E39}"/>
              </a:ext>
            </a:extLst>
          </p:cNvPr>
          <p:cNvGraphicFramePr>
            <a:graphicFrameLocks noGrp="1"/>
          </p:cNvGraphicFramePr>
          <p:nvPr>
            <p:extLst>
              <p:ext uri="{D42A27DB-BD31-4B8C-83A1-F6EECF244321}">
                <p14:modId xmlns:p14="http://schemas.microsoft.com/office/powerpoint/2010/main" val="1276485051"/>
              </p:ext>
            </p:extLst>
          </p:nvPr>
        </p:nvGraphicFramePr>
        <p:xfrm>
          <a:off x="2514602" y="2114547"/>
          <a:ext cx="2514598" cy="4480560"/>
        </p:xfrm>
        <a:graphic>
          <a:graphicData uri="http://schemas.openxmlformats.org/drawingml/2006/table">
            <a:tbl>
              <a:tblPr firstRow="1" bandRow="1">
                <a:tableStyleId>{C083E6E3-FA7D-4D7B-A595-EF9225AFEA82}</a:tableStyleId>
              </a:tblPr>
              <a:tblGrid>
                <a:gridCol w="2514598">
                  <a:extLst>
                    <a:ext uri="{9D8B030D-6E8A-4147-A177-3AD203B41FA5}">
                      <a16:colId xmlns:a16="http://schemas.microsoft.com/office/drawing/2014/main" val="2454277463"/>
                    </a:ext>
                  </a:extLst>
                </a:gridCol>
              </a:tblGrid>
              <a:tr h="370840">
                <a:tc>
                  <a:txBody>
                    <a:bodyPr/>
                    <a:lstStyle/>
                    <a:p>
                      <a:r>
                        <a:rPr lang="en-US" sz="1800" b="0" i="0" kern="1200" dirty="0">
                          <a:solidFill>
                            <a:schemeClr val="accent6">
                              <a:lumMod val="75000"/>
                            </a:schemeClr>
                          </a:solidFill>
                          <a:effectLst/>
                          <a:latin typeface="Arial Narrow" panose="020B0606020202030204" pitchFamily="34" charset="0"/>
                          <a:ea typeface="+mn-ea"/>
                          <a:cs typeface="+mn-cs"/>
                        </a:rPr>
                        <a:t>Our members are associations like us</a:t>
                      </a:r>
                      <a:endParaRPr lang="fr-FR" sz="1800" b="0" i="0" kern="1200" dirty="0">
                        <a:solidFill>
                          <a:schemeClr val="accent6">
                            <a:lumMod val="75000"/>
                          </a:schemeClr>
                        </a:solidFill>
                        <a:effectLst/>
                        <a:latin typeface="Arial Narrow" panose="020B060602020203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12010949"/>
                  </a:ext>
                </a:extLst>
              </a:tr>
              <a:tr h="370840">
                <a:tc>
                  <a:txBody>
                    <a:bodyPr/>
                    <a:lstStyle/>
                    <a:p>
                      <a:pPr marL="0" algn="l" defTabSz="914400" rtl="0" eaLnBrk="1" latinLnBrk="0" hangingPunct="1"/>
                      <a:r>
                        <a:rPr lang="en-US" sz="1800" b="0" i="0" kern="1200" dirty="0">
                          <a:solidFill>
                            <a:schemeClr val="accent6">
                              <a:lumMod val="75000"/>
                            </a:schemeClr>
                          </a:solidFill>
                          <a:effectLst/>
                          <a:latin typeface="Arial Narrow" panose="020B0606020202030204" pitchFamily="34" charset="0"/>
                          <a:ea typeface="+mn-ea"/>
                          <a:cs typeface="+mn-cs"/>
                        </a:rPr>
                        <a:t>The nobility of the mission pleads for us</a:t>
                      </a:r>
                      <a:endParaRPr lang="fr-FR" sz="1800" b="0" i="0" kern="1200" dirty="0">
                        <a:solidFill>
                          <a:schemeClr val="accent6">
                            <a:lumMod val="75000"/>
                          </a:schemeClr>
                        </a:solidFill>
                        <a:effectLst/>
                        <a:latin typeface="Arial Narrow" panose="020B060602020203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788896022"/>
                  </a:ext>
                </a:extLst>
              </a:tr>
              <a:tr h="370840">
                <a:tc>
                  <a:txBody>
                    <a:bodyPr/>
                    <a:lstStyle/>
                    <a:p>
                      <a:r>
                        <a:rPr lang="en-US" sz="1800" b="0" i="0" kern="1200" dirty="0">
                          <a:solidFill>
                            <a:schemeClr val="accent6">
                              <a:lumMod val="75000"/>
                            </a:schemeClr>
                          </a:solidFill>
                          <a:effectLst/>
                          <a:latin typeface="Arial Narrow" panose="020B0606020202030204" pitchFamily="34" charset="0"/>
                          <a:ea typeface="+mn-ea"/>
                          <a:cs typeface="+mn-cs"/>
                        </a:rPr>
                        <a:t>It is the most reliable and sustainable source if...</a:t>
                      </a:r>
                      <a:endParaRPr lang="fr-FR" sz="1800" b="0" i="0" kern="1200" dirty="0">
                        <a:solidFill>
                          <a:schemeClr val="accent6">
                            <a:lumMod val="75000"/>
                          </a:schemeClr>
                        </a:solidFill>
                        <a:effectLst/>
                        <a:latin typeface="Arial Narrow" panose="020B060602020203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838073944"/>
                  </a:ext>
                </a:extLst>
              </a:tr>
              <a:tr h="370840">
                <a:tc>
                  <a:txBody>
                    <a:bodyPr/>
                    <a:lstStyle/>
                    <a:p>
                      <a:pPr marL="0" algn="l" defTabSz="914400" rtl="0" eaLnBrk="1" latinLnBrk="0" hangingPunct="1"/>
                      <a:r>
                        <a:rPr lang="en-US" sz="1800" b="0" i="0" kern="1200" dirty="0">
                          <a:solidFill>
                            <a:schemeClr val="accent6">
                              <a:lumMod val="75000"/>
                            </a:schemeClr>
                          </a:solidFill>
                          <a:effectLst/>
                          <a:latin typeface="Arial Narrow" panose="020B0606020202030204" pitchFamily="34" charset="0"/>
                          <a:ea typeface="+mn-ea"/>
                          <a:cs typeface="+mn-cs"/>
                        </a:rPr>
                        <a:t>The nobility of the mission pleads for us</a:t>
                      </a:r>
                      <a:endParaRPr lang="fr-FR" sz="1800" b="0" i="0" kern="1200" dirty="0">
                        <a:solidFill>
                          <a:schemeClr val="accent6">
                            <a:lumMod val="75000"/>
                          </a:schemeClr>
                        </a:solidFill>
                        <a:effectLst/>
                        <a:latin typeface="Arial Narrow" panose="020B060602020203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67591122"/>
                  </a:ext>
                </a:extLst>
              </a:tr>
              <a:tr h="370840">
                <a:tc>
                  <a:txBody>
                    <a:bodyPr/>
                    <a:lstStyle/>
                    <a:p>
                      <a:r>
                        <a:rPr lang="en-US" sz="1800" b="0" i="0" kern="1200" dirty="0">
                          <a:solidFill>
                            <a:schemeClr val="accent6">
                              <a:lumMod val="75000"/>
                            </a:schemeClr>
                          </a:solidFill>
                          <a:effectLst/>
                          <a:latin typeface="Arial Narrow" panose="020B0606020202030204" pitchFamily="34" charset="0"/>
                          <a:ea typeface="+mn-ea"/>
                          <a:cs typeface="+mn-cs"/>
                        </a:rPr>
                        <a:t>Absence of solidarity or social banks</a:t>
                      </a:r>
                      <a:endParaRPr lang="fr-FR" sz="1800" b="0" i="0" kern="1200" dirty="0">
                        <a:solidFill>
                          <a:schemeClr val="accent6">
                            <a:lumMod val="75000"/>
                          </a:schemeClr>
                        </a:solidFill>
                        <a:effectLst/>
                        <a:latin typeface="Arial Narrow" panose="020B060602020203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26586646"/>
                  </a:ext>
                </a:extLst>
              </a:tr>
              <a:tr h="370840">
                <a:tc>
                  <a:txBody>
                    <a:bodyPr/>
                    <a:lstStyle/>
                    <a:p>
                      <a:r>
                        <a:rPr lang="en-US" sz="1800" b="0" i="0" kern="1200" dirty="0">
                          <a:solidFill>
                            <a:schemeClr val="accent6">
                              <a:lumMod val="75000"/>
                            </a:schemeClr>
                          </a:solidFill>
                          <a:effectLst/>
                          <a:latin typeface="Arial Narrow" panose="020B0606020202030204" pitchFamily="34" charset="0"/>
                          <a:ea typeface="+mn-ea"/>
                          <a:cs typeface="+mn-cs"/>
                        </a:rPr>
                        <a:t>The scope of activities is vast (expert services)</a:t>
                      </a:r>
                      <a:endParaRPr lang="fr-FR" sz="1800" b="0" i="0" kern="1200" dirty="0">
                        <a:solidFill>
                          <a:schemeClr val="accent6">
                            <a:lumMod val="75000"/>
                          </a:schemeClr>
                        </a:solidFill>
                        <a:effectLst/>
                        <a:latin typeface="Arial Narrow" panose="020B060602020203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736503244"/>
                  </a:ext>
                </a:extLst>
              </a:tr>
              <a:tr h="370840">
                <a:tc>
                  <a:txBody>
                    <a:bodyPr/>
                    <a:lstStyle/>
                    <a:p>
                      <a:r>
                        <a:rPr lang="en-US" sz="1800" dirty="0">
                          <a:solidFill>
                            <a:schemeClr val="accent6">
                              <a:lumMod val="75000"/>
                            </a:schemeClr>
                          </a:solidFill>
                          <a:latin typeface="Arial Narrow" panose="020B0606020202030204" pitchFamily="34" charset="0"/>
                        </a:rPr>
                        <a:t>High potential compared to cases observed elsewhere</a:t>
                      </a:r>
                      <a:endParaRPr lang="fr-FR" sz="1800" dirty="0">
                        <a:solidFill>
                          <a:schemeClr val="accent6">
                            <a:lumMod val="75000"/>
                          </a:schemeClr>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256185"/>
                  </a:ext>
                </a:extLst>
              </a:tr>
            </a:tbl>
          </a:graphicData>
        </a:graphic>
      </p:graphicFrame>
      <p:graphicFrame>
        <p:nvGraphicFramePr>
          <p:cNvPr id="6" name="Tableau 5">
            <a:extLst>
              <a:ext uri="{FF2B5EF4-FFF2-40B4-BE49-F238E27FC236}">
                <a16:creationId xmlns:a16="http://schemas.microsoft.com/office/drawing/2014/main" id="{A3F97768-3E6A-F87D-AA6D-488E4E0226EF}"/>
              </a:ext>
            </a:extLst>
          </p:cNvPr>
          <p:cNvGraphicFramePr>
            <a:graphicFrameLocks noGrp="1"/>
          </p:cNvGraphicFramePr>
          <p:nvPr>
            <p:extLst>
              <p:ext uri="{D42A27DB-BD31-4B8C-83A1-F6EECF244321}">
                <p14:modId xmlns:p14="http://schemas.microsoft.com/office/powerpoint/2010/main" val="1547157441"/>
              </p:ext>
            </p:extLst>
          </p:nvPr>
        </p:nvGraphicFramePr>
        <p:xfrm>
          <a:off x="442915" y="2114547"/>
          <a:ext cx="2028823" cy="4480560"/>
        </p:xfrm>
        <a:graphic>
          <a:graphicData uri="http://schemas.openxmlformats.org/drawingml/2006/table">
            <a:tbl>
              <a:tblPr firstRow="1" bandRow="1">
                <a:tableStyleId>{C083E6E3-FA7D-4D7B-A595-EF9225AFEA82}</a:tableStyleId>
              </a:tblPr>
              <a:tblGrid>
                <a:gridCol w="2028823">
                  <a:extLst>
                    <a:ext uri="{9D8B030D-6E8A-4147-A177-3AD203B41FA5}">
                      <a16:colId xmlns:a16="http://schemas.microsoft.com/office/drawing/2014/main" val="245427746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noProof="0" dirty="0">
                          <a:solidFill>
                            <a:srgbClr val="2E2F5E"/>
                          </a:solidFill>
                          <a:effectLst/>
                          <a:latin typeface="Arial Narrow" panose="020B0606020202030204" pitchFamily="34" charset="0"/>
                        </a:rPr>
                        <a:t>Self-financing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i="0" noProof="0" dirty="0">
                        <a:solidFill>
                          <a:srgbClr val="2E2F5E"/>
                        </a:solidFill>
                        <a:effectLst/>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12010949"/>
                  </a:ext>
                </a:extLst>
              </a:tr>
              <a:tr h="370840">
                <a:tc>
                  <a:txBody>
                    <a:bodyPr/>
                    <a:lstStyle/>
                    <a:p>
                      <a:pPr algn="l">
                        <a:lnSpc>
                          <a:spcPct val="100000"/>
                        </a:lnSpc>
                        <a:spcBef>
                          <a:spcPts val="0"/>
                        </a:spcBef>
                      </a:pPr>
                      <a:r>
                        <a:rPr lang="en-US" sz="1800" b="1" noProof="0" dirty="0">
                          <a:solidFill>
                            <a:srgbClr val="2E2F5E"/>
                          </a:solidFill>
                          <a:latin typeface="Arial Narrow" panose="020B0606020202030204" pitchFamily="34" charset="0"/>
                        </a:rPr>
                        <a:t>Donations and legacies: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7888960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noProof="0" dirty="0">
                          <a:solidFill>
                            <a:srgbClr val="2E2F5E"/>
                          </a:solidFill>
                          <a:latin typeface="Arial Narrow" panose="020B0606020202030204" pitchFamily="34" charset="0"/>
                        </a:rPr>
                        <a:t>Sponsorships and patronage: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83807394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noProof="0" dirty="0">
                          <a:solidFill>
                            <a:srgbClr val="2E2F5E"/>
                          </a:solidFill>
                          <a:latin typeface="Arial Narrow" panose="020B0606020202030204" pitchFamily="34" charset="0"/>
                        </a:rPr>
                        <a:t>Sponsorships and patronage: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675911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noProof="0" dirty="0">
                          <a:solidFill>
                            <a:srgbClr val="2E2F5E"/>
                          </a:solidFill>
                          <a:effectLst/>
                          <a:latin typeface="Arial Narrow" panose="020B0606020202030204" pitchFamily="34" charset="0"/>
                        </a:rPr>
                        <a:t>Bank financing: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i="0" noProof="0" dirty="0">
                        <a:solidFill>
                          <a:srgbClr val="2E2F5E"/>
                        </a:solidFill>
                        <a:effectLst/>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2658664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noProof="0" dirty="0">
                          <a:solidFill>
                            <a:srgbClr val="2E2F5E"/>
                          </a:solidFill>
                          <a:latin typeface="Arial Narrow" panose="020B0606020202030204" pitchFamily="34" charset="0"/>
                        </a:rPr>
                        <a:t>Profit-making activities: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73650324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noProof="0" dirty="0">
                          <a:solidFill>
                            <a:srgbClr val="2E2F5E"/>
                          </a:solidFill>
                          <a:latin typeface="Arial Narrow" panose="020B0606020202030204" pitchFamily="34" charset="0"/>
                        </a:rPr>
                        <a:t>Crowdfunding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noProof="0" dirty="0">
                        <a:solidFill>
                          <a:srgbClr val="2E2F5E"/>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256185"/>
                  </a:ext>
                </a:extLst>
              </a:tr>
            </a:tbl>
          </a:graphicData>
        </a:graphic>
      </p:graphicFrame>
      <p:graphicFrame>
        <p:nvGraphicFramePr>
          <p:cNvPr id="5" name="Tableau 4">
            <a:extLst>
              <a:ext uri="{FF2B5EF4-FFF2-40B4-BE49-F238E27FC236}">
                <a16:creationId xmlns:a16="http://schemas.microsoft.com/office/drawing/2014/main" id="{60A1B8F7-1F92-6596-A2A3-100386ECF31F}"/>
              </a:ext>
            </a:extLst>
          </p:cNvPr>
          <p:cNvGraphicFramePr>
            <a:graphicFrameLocks noGrp="1"/>
          </p:cNvGraphicFramePr>
          <p:nvPr>
            <p:extLst>
              <p:ext uri="{D42A27DB-BD31-4B8C-83A1-F6EECF244321}">
                <p14:modId xmlns:p14="http://schemas.microsoft.com/office/powerpoint/2010/main" val="984953265"/>
              </p:ext>
            </p:extLst>
          </p:nvPr>
        </p:nvGraphicFramePr>
        <p:xfrm>
          <a:off x="5072064" y="2124069"/>
          <a:ext cx="2514598" cy="4480560"/>
        </p:xfrm>
        <a:graphic>
          <a:graphicData uri="http://schemas.openxmlformats.org/drawingml/2006/table">
            <a:tbl>
              <a:tblPr firstRow="1" bandRow="1">
                <a:tableStyleId>{C083E6E3-FA7D-4D7B-A595-EF9225AFEA82}</a:tableStyleId>
              </a:tblPr>
              <a:tblGrid>
                <a:gridCol w="2514598">
                  <a:extLst>
                    <a:ext uri="{9D8B030D-6E8A-4147-A177-3AD203B41FA5}">
                      <a16:colId xmlns:a16="http://schemas.microsoft.com/office/drawing/2014/main" val="2454277463"/>
                    </a:ext>
                  </a:extLst>
                </a:gridCol>
              </a:tblGrid>
              <a:tr h="370840">
                <a:tc>
                  <a:txBody>
                    <a:bodyPr/>
                    <a:lstStyle/>
                    <a:p>
                      <a:r>
                        <a:rPr lang="en-US" sz="1800" b="0" i="0" kern="1200" dirty="0">
                          <a:solidFill>
                            <a:srgbClr val="C00000"/>
                          </a:solidFill>
                          <a:effectLst/>
                          <a:latin typeface="Arial Narrow" panose="020B0606020202030204" pitchFamily="34" charset="0"/>
                          <a:ea typeface="+mn-ea"/>
                          <a:cs typeface="+mn-cs"/>
                        </a:rPr>
                        <a:t>They themselves have challenges for collection</a:t>
                      </a:r>
                      <a:endParaRPr lang="fr-FR" sz="1800" b="0" i="0" kern="1200" dirty="0">
                        <a:solidFill>
                          <a:srgbClr val="C00000"/>
                        </a:solidFill>
                        <a:effectLst/>
                        <a:latin typeface="Arial Narrow" panose="020B060602020203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12010949"/>
                  </a:ext>
                </a:extLst>
              </a:tr>
              <a:tr h="370840">
                <a:tc>
                  <a:txBody>
                    <a:bodyPr/>
                    <a:lstStyle/>
                    <a:p>
                      <a:pPr marL="0" algn="l" defTabSz="914400" rtl="0" eaLnBrk="1" latinLnBrk="0" hangingPunct="1"/>
                      <a:r>
                        <a:rPr lang="en-US" sz="1800" b="0" i="0" kern="1200" dirty="0">
                          <a:solidFill>
                            <a:srgbClr val="C00000"/>
                          </a:solidFill>
                          <a:effectLst/>
                          <a:latin typeface="Arial Narrow" panose="020B0606020202030204" pitchFamily="34" charset="0"/>
                          <a:ea typeface="+mn-ea"/>
                          <a:cs typeface="+mn-cs"/>
                        </a:rPr>
                        <a:t>Donors have not yet been identified</a:t>
                      </a:r>
                      <a:endParaRPr lang="fr-FR" sz="1800" b="0" i="0" kern="1200" dirty="0">
                        <a:solidFill>
                          <a:srgbClr val="C00000"/>
                        </a:solidFill>
                        <a:effectLst/>
                        <a:latin typeface="Arial Narrow" panose="020B060602020203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788896022"/>
                  </a:ext>
                </a:extLst>
              </a:tr>
              <a:tr h="370840">
                <a:tc>
                  <a:txBody>
                    <a:bodyPr/>
                    <a:lstStyle/>
                    <a:p>
                      <a:r>
                        <a:rPr lang="en-US" sz="1800" b="0" i="0" kern="1200" dirty="0">
                          <a:solidFill>
                            <a:srgbClr val="C00000"/>
                          </a:solidFill>
                          <a:effectLst/>
                          <a:latin typeface="Arial Narrow" panose="020B0606020202030204" pitchFamily="34" charset="0"/>
                          <a:ea typeface="+mn-ea"/>
                          <a:cs typeface="+mn-cs"/>
                        </a:rPr>
                        <a:t>The lack of vision of public actors</a:t>
                      </a:r>
                      <a:endParaRPr lang="fr-FR" sz="1800" b="0" i="0" kern="1200" dirty="0">
                        <a:solidFill>
                          <a:srgbClr val="C00000"/>
                        </a:solidFill>
                        <a:effectLst/>
                        <a:latin typeface="Arial Narrow" panose="020B060602020203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83807394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rgbClr val="C00000"/>
                          </a:solidFill>
                          <a:effectLst/>
                          <a:latin typeface="Arial Narrow" panose="020B0606020202030204" pitchFamily="34" charset="0"/>
                          <a:ea typeface="+mn-ea"/>
                          <a:cs typeface="+mn-cs"/>
                        </a:rPr>
                        <a:t>Patrons seem difficult to identify</a:t>
                      </a:r>
                      <a:endParaRPr lang="fr-FR" sz="1800" b="0" i="0" kern="1200" dirty="0">
                        <a:solidFill>
                          <a:srgbClr val="C00000"/>
                        </a:solidFill>
                        <a:effectLst/>
                        <a:latin typeface="Arial Narrow" panose="020B060602020203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67591122"/>
                  </a:ext>
                </a:extLst>
              </a:tr>
              <a:tr h="370840">
                <a:tc>
                  <a:txBody>
                    <a:bodyPr/>
                    <a:lstStyle/>
                    <a:p>
                      <a:r>
                        <a:rPr lang="en-US" sz="1800" b="0" i="0" kern="1200" dirty="0">
                          <a:solidFill>
                            <a:srgbClr val="C00000"/>
                          </a:solidFill>
                          <a:effectLst/>
                          <a:latin typeface="Arial Narrow" panose="020B0606020202030204" pitchFamily="34" charset="0"/>
                          <a:ea typeface="+mn-ea"/>
                          <a:cs typeface="+mn-cs"/>
                        </a:rPr>
                        <a:t>Identify profitable and bankable activities</a:t>
                      </a:r>
                      <a:endParaRPr lang="fr-FR" sz="1800" b="0" i="0" kern="1200" dirty="0">
                        <a:solidFill>
                          <a:srgbClr val="C00000"/>
                        </a:solidFill>
                        <a:effectLst/>
                        <a:latin typeface="Arial Narrow" panose="020B060602020203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26586646"/>
                  </a:ext>
                </a:extLst>
              </a:tr>
              <a:tr h="370840">
                <a:tc>
                  <a:txBody>
                    <a:bodyPr/>
                    <a:lstStyle/>
                    <a:p>
                      <a:r>
                        <a:rPr lang="en-US" sz="1800" b="0" i="0" kern="1200" dirty="0">
                          <a:solidFill>
                            <a:srgbClr val="C00000"/>
                          </a:solidFill>
                          <a:effectLst/>
                          <a:latin typeface="Arial Narrow" panose="020B0606020202030204" pitchFamily="34" charset="0"/>
                          <a:ea typeface="+mn-ea"/>
                          <a:cs typeface="+mn-cs"/>
                        </a:rPr>
                        <a:t>Distinguishing between gainful activities and others</a:t>
                      </a:r>
                      <a:endParaRPr lang="fr-FR" sz="1800" b="0" i="0" kern="1200" dirty="0">
                        <a:solidFill>
                          <a:srgbClr val="C00000"/>
                        </a:solidFill>
                        <a:effectLst/>
                        <a:latin typeface="Arial Narrow" panose="020B060602020203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736503244"/>
                  </a:ext>
                </a:extLst>
              </a:tr>
              <a:tr h="370840">
                <a:tc>
                  <a:txBody>
                    <a:bodyPr/>
                    <a:lstStyle/>
                    <a:p>
                      <a:r>
                        <a:rPr lang="en-US" sz="1800" noProof="0" dirty="0">
                          <a:solidFill>
                            <a:srgbClr val="C00000"/>
                          </a:solidFill>
                          <a:latin typeface="Arial Narrow" panose="020B0606020202030204" pitchFamily="34" charset="0"/>
                        </a:rPr>
                        <a:t>Develop appropriate digital solutions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256185"/>
                  </a:ext>
                </a:extLst>
              </a:tr>
            </a:tbl>
          </a:graphicData>
        </a:graphic>
      </p:graphicFrame>
      <p:graphicFrame>
        <p:nvGraphicFramePr>
          <p:cNvPr id="7" name="Tableau 6">
            <a:extLst>
              <a:ext uri="{FF2B5EF4-FFF2-40B4-BE49-F238E27FC236}">
                <a16:creationId xmlns:a16="http://schemas.microsoft.com/office/drawing/2014/main" id="{30832E34-51CF-F1C1-336C-5FF04F76F016}"/>
              </a:ext>
            </a:extLst>
          </p:cNvPr>
          <p:cNvGraphicFramePr>
            <a:graphicFrameLocks noGrp="1"/>
          </p:cNvGraphicFramePr>
          <p:nvPr>
            <p:extLst>
              <p:ext uri="{D42A27DB-BD31-4B8C-83A1-F6EECF244321}">
                <p14:modId xmlns:p14="http://schemas.microsoft.com/office/powerpoint/2010/main" val="2894576172"/>
              </p:ext>
            </p:extLst>
          </p:nvPr>
        </p:nvGraphicFramePr>
        <p:xfrm>
          <a:off x="442915" y="1743707"/>
          <a:ext cx="7143747" cy="370840"/>
        </p:xfrm>
        <a:graphic>
          <a:graphicData uri="http://schemas.openxmlformats.org/drawingml/2006/table">
            <a:tbl>
              <a:tblPr firstRow="1" bandRow="1">
                <a:tableStyleId>{5C22544A-7EE6-4342-B048-85BDC9FD1C3A}</a:tableStyleId>
              </a:tblPr>
              <a:tblGrid>
                <a:gridCol w="2043110">
                  <a:extLst>
                    <a:ext uri="{9D8B030D-6E8A-4147-A177-3AD203B41FA5}">
                      <a16:colId xmlns:a16="http://schemas.microsoft.com/office/drawing/2014/main" val="1313984838"/>
                    </a:ext>
                  </a:extLst>
                </a:gridCol>
                <a:gridCol w="2586038">
                  <a:extLst>
                    <a:ext uri="{9D8B030D-6E8A-4147-A177-3AD203B41FA5}">
                      <a16:colId xmlns:a16="http://schemas.microsoft.com/office/drawing/2014/main" val="931707593"/>
                    </a:ext>
                  </a:extLst>
                </a:gridCol>
                <a:gridCol w="2514599">
                  <a:extLst>
                    <a:ext uri="{9D8B030D-6E8A-4147-A177-3AD203B41FA5}">
                      <a16:colId xmlns:a16="http://schemas.microsoft.com/office/drawing/2014/main" val="1896652488"/>
                    </a:ext>
                  </a:extLst>
                </a:gridCol>
              </a:tblGrid>
              <a:tr h="370840">
                <a:tc>
                  <a:txBody>
                    <a:bodyPr/>
                    <a:lstStyle/>
                    <a:p>
                      <a:pPr algn="ctr"/>
                      <a:r>
                        <a:rPr lang="fr-FR" dirty="0"/>
                        <a:t>SOURCES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a:r>
                        <a:rPr lang="fr-FR" dirty="0"/>
                        <a:t>OPPORTUNITIES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r>
                        <a:rPr lang="fr-FR" dirty="0"/>
                        <a:t>CHALLENGES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3572335910"/>
                  </a:ext>
                </a:extLst>
              </a:tr>
            </a:tbl>
          </a:graphicData>
        </a:graphic>
      </p:graphicFrame>
      <p:pic>
        <p:nvPicPr>
          <p:cNvPr id="2" name="Image 1">
            <a:extLst>
              <a:ext uri="{FF2B5EF4-FFF2-40B4-BE49-F238E27FC236}">
                <a16:creationId xmlns:a16="http://schemas.microsoft.com/office/drawing/2014/main" id="{E9BA86F0-A751-FBCB-883F-64F962F941E8}"/>
              </a:ext>
            </a:extLst>
          </p:cNvPr>
          <p:cNvPicPr>
            <a:picLocks noChangeAspect="1"/>
          </p:cNvPicPr>
          <p:nvPr/>
        </p:nvPicPr>
        <p:blipFill>
          <a:blip r:embed="rId2"/>
          <a:stretch>
            <a:fillRect/>
          </a:stretch>
        </p:blipFill>
        <p:spPr>
          <a:xfrm>
            <a:off x="7629526" y="1751792"/>
            <a:ext cx="4206605" cy="4852837"/>
          </a:xfrm>
          <a:prstGeom prst="rect">
            <a:avLst/>
          </a:prstGeom>
        </p:spPr>
      </p:pic>
    </p:spTree>
    <p:extLst>
      <p:ext uri="{BB962C8B-B14F-4D97-AF65-F5344CB8AC3E}">
        <p14:creationId xmlns:p14="http://schemas.microsoft.com/office/powerpoint/2010/main" val="2738362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0" y="106980"/>
            <a:ext cx="12192000"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5.1 (3/4):</a:t>
            </a:r>
          </a:p>
          <a:p>
            <a:pPr marL="328295" algn="ctr">
              <a:lnSpc>
                <a:spcPct val="100000"/>
              </a:lnSpc>
              <a:spcBef>
                <a:spcPts val="0"/>
              </a:spcBef>
            </a:pPr>
            <a:r>
              <a:rPr lang="en-US" sz="3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Seeking grants as part of the overall framework of resource mobilization</a:t>
            </a:r>
            <a:endParaRPr lang="fr-FR" sz="3200" b="1" kern="100" dirty="0">
              <a:solidFill>
                <a:srgbClr val="FFFF00"/>
              </a:solidFill>
              <a:latin typeface="Arial Narrow" panose="020B0606020202030204" pitchFamily="34" charset="0"/>
              <a:ea typeface="Calibri" panose="020F0502020204030204" pitchFamily="34" charset="0"/>
              <a:cs typeface="Times New Roman" panose="02020603050405020304" pitchFamily="18" charset="0"/>
            </a:endParaRPr>
          </a:p>
          <a:p>
            <a:pPr marL="328295" algn="ctr">
              <a:lnSpc>
                <a:spcPct val="100000"/>
              </a:lnSpc>
              <a:spcBef>
                <a:spcPts val="0"/>
              </a:spcBef>
            </a:pPr>
            <a:r>
              <a:rPr lang="en-US" sz="2800" b="1" kern="100" dirty="0">
                <a:solidFill>
                  <a:srgbClr val="FFFF00"/>
                </a:solidFill>
                <a:latin typeface="Arial Narrow" panose="020B0606020202030204" pitchFamily="34" charset="0"/>
                <a:ea typeface="Calibri" panose="020F0502020204030204" pitchFamily="34" charset="0"/>
                <a:cs typeface="Times New Roman" panose="02020603050405020304" pitchFamily="18" charset="0"/>
              </a:rPr>
              <a:t>Potentials and Challenges for Each Funding Source: The Case of FOASPS</a:t>
            </a:r>
            <a:endParaRPr lang="fr-FR" sz="2800" b="1" kern="100" dirty="0">
              <a:solidFill>
                <a:srgbClr val="FFFF00"/>
              </a:solidFill>
              <a:latin typeface="Arial Narrow" panose="020B0606020202030204" pitchFamily="34" charset="0"/>
              <a:ea typeface="Calibri" panose="020F0502020204030204" pitchFamily="34" charset="0"/>
              <a:cs typeface="Times New Roman" panose="02020603050405020304" pitchFamily="18" charset="0"/>
            </a:endParaRPr>
          </a:p>
        </p:txBody>
      </p:sp>
      <p:graphicFrame>
        <p:nvGraphicFramePr>
          <p:cNvPr id="3" name="Tableau 2">
            <a:extLst>
              <a:ext uri="{FF2B5EF4-FFF2-40B4-BE49-F238E27FC236}">
                <a16:creationId xmlns:a16="http://schemas.microsoft.com/office/drawing/2014/main" id="{3384ABF1-F514-A9BC-EB6C-694B5ED31E39}"/>
              </a:ext>
            </a:extLst>
          </p:cNvPr>
          <p:cNvGraphicFramePr>
            <a:graphicFrameLocks noGrp="1"/>
          </p:cNvGraphicFramePr>
          <p:nvPr/>
        </p:nvGraphicFramePr>
        <p:xfrm>
          <a:off x="2514602" y="2114547"/>
          <a:ext cx="2514598" cy="4480560"/>
        </p:xfrm>
        <a:graphic>
          <a:graphicData uri="http://schemas.openxmlformats.org/drawingml/2006/table">
            <a:tbl>
              <a:tblPr firstRow="1" bandRow="1">
                <a:tableStyleId>{C083E6E3-FA7D-4D7B-A595-EF9225AFEA82}</a:tableStyleId>
              </a:tblPr>
              <a:tblGrid>
                <a:gridCol w="2514598">
                  <a:extLst>
                    <a:ext uri="{9D8B030D-6E8A-4147-A177-3AD203B41FA5}">
                      <a16:colId xmlns:a16="http://schemas.microsoft.com/office/drawing/2014/main" val="2454277463"/>
                    </a:ext>
                  </a:extLst>
                </a:gridCol>
              </a:tblGrid>
              <a:tr h="370840">
                <a:tc>
                  <a:txBody>
                    <a:bodyPr/>
                    <a:lstStyle/>
                    <a:p>
                      <a:r>
                        <a:rPr lang="en-US" sz="1800" b="0" i="0" kern="1200" dirty="0">
                          <a:solidFill>
                            <a:schemeClr val="accent6">
                              <a:lumMod val="75000"/>
                            </a:schemeClr>
                          </a:solidFill>
                          <a:effectLst/>
                          <a:latin typeface="Arial Narrow" panose="020B0606020202030204" pitchFamily="34" charset="0"/>
                          <a:ea typeface="+mn-ea"/>
                          <a:cs typeface="+mn-cs"/>
                        </a:rPr>
                        <a:t>Our members are associations like us</a:t>
                      </a:r>
                      <a:endParaRPr lang="fr-FR" sz="1800" b="0" i="0" kern="1200" dirty="0">
                        <a:solidFill>
                          <a:schemeClr val="accent6">
                            <a:lumMod val="75000"/>
                          </a:schemeClr>
                        </a:solidFill>
                        <a:effectLst/>
                        <a:latin typeface="Arial Narrow" panose="020B060602020203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12010949"/>
                  </a:ext>
                </a:extLst>
              </a:tr>
              <a:tr h="370840">
                <a:tc>
                  <a:txBody>
                    <a:bodyPr/>
                    <a:lstStyle/>
                    <a:p>
                      <a:pPr marL="0" algn="l" defTabSz="914400" rtl="0" eaLnBrk="1" latinLnBrk="0" hangingPunct="1"/>
                      <a:r>
                        <a:rPr lang="en-US" sz="1800" b="0" i="0" kern="1200" dirty="0">
                          <a:solidFill>
                            <a:schemeClr val="accent6">
                              <a:lumMod val="75000"/>
                            </a:schemeClr>
                          </a:solidFill>
                          <a:effectLst/>
                          <a:latin typeface="Arial Narrow" panose="020B0606020202030204" pitchFamily="34" charset="0"/>
                          <a:ea typeface="+mn-ea"/>
                          <a:cs typeface="+mn-cs"/>
                        </a:rPr>
                        <a:t>The nobility of the mission pleads for us</a:t>
                      </a:r>
                      <a:endParaRPr lang="fr-FR" sz="1800" b="0" i="0" kern="1200" dirty="0">
                        <a:solidFill>
                          <a:schemeClr val="accent6">
                            <a:lumMod val="75000"/>
                          </a:schemeClr>
                        </a:solidFill>
                        <a:effectLst/>
                        <a:latin typeface="Arial Narrow" panose="020B060602020203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788896022"/>
                  </a:ext>
                </a:extLst>
              </a:tr>
              <a:tr h="370840">
                <a:tc>
                  <a:txBody>
                    <a:bodyPr/>
                    <a:lstStyle/>
                    <a:p>
                      <a:r>
                        <a:rPr lang="en-US" sz="1800" b="0" i="0" kern="1200" dirty="0">
                          <a:solidFill>
                            <a:schemeClr val="accent6">
                              <a:lumMod val="75000"/>
                            </a:schemeClr>
                          </a:solidFill>
                          <a:effectLst/>
                          <a:latin typeface="Arial Narrow" panose="020B0606020202030204" pitchFamily="34" charset="0"/>
                          <a:ea typeface="+mn-ea"/>
                          <a:cs typeface="+mn-cs"/>
                        </a:rPr>
                        <a:t>It is the most reliable and sustainable source if...</a:t>
                      </a:r>
                      <a:endParaRPr lang="fr-FR" sz="1800" b="0" i="0" kern="1200" dirty="0">
                        <a:solidFill>
                          <a:schemeClr val="accent6">
                            <a:lumMod val="75000"/>
                          </a:schemeClr>
                        </a:solidFill>
                        <a:effectLst/>
                        <a:latin typeface="Arial Narrow" panose="020B060602020203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838073944"/>
                  </a:ext>
                </a:extLst>
              </a:tr>
              <a:tr h="370840">
                <a:tc>
                  <a:txBody>
                    <a:bodyPr/>
                    <a:lstStyle/>
                    <a:p>
                      <a:pPr marL="0" algn="l" defTabSz="914400" rtl="0" eaLnBrk="1" latinLnBrk="0" hangingPunct="1"/>
                      <a:r>
                        <a:rPr lang="en-US" sz="1800" b="0" i="0" kern="1200" dirty="0">
                          <a:solidFill>
                            <a:schemeClr val="accent6">
                              <a:lumMod val="75000"/>
                            </a:schemeClr>
                          </a:solidFill>
                          <a:effectLst/>
                          <a:latin typeface="Arial Narrow" panose="020B0606020202030204" pitchFamily="34" charset="0"/>
                          <a:ea typeface="+mn-ea"/>
                          <a:cs typeface="+mn-cs"/>
                        </a:rPr>
                        <a:t>The nobility of the mission pleads for us</a:t>
                      </a:r>
                      <a:endParaRPr lang="fr-FR" sz="1800" b="0" i="0" kern="1200" dirty="0">
                        <a:solidFill>
                          <a:schemeClr val="accent6">
                            <a:lumMod val="75000"/>
                          </a:schemeClr>
                        </a:solidFill>
                        <a:effectLst/>
                        <a:latin typeface="Arial Narrow" panose="020B060602020203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67591122"/>
                  </a:ext>
                </a:extLst>
              </a:tr>
              <a:tr h="370840">
                <a:tc>
                  <a:txBody>
                    <a:bodyPr/>
                    <a:lstStyle/>
                    <a:p>
                      <a:r>
                        <a:rPr lang="en-US" sz="1800" b="0" i="0" kern="1200" dirty="0">
                          <a:solidFill>
                            <a:schemeClr val="accent6">
                              <a:lumMod val="75000"/>
                            </a:schemeClr>
                          </a:solidFill>
                          <a:effectLst/>
                          <a:latin typeface="Arial Narrow" panose="020B0606020202030204" pitchFamily="34" charset="0"/>
                          <a:ea typeface="+mn-ea"/>
                          <a:cs typeface="+mn-cs"/>
                        </a:rPr>
                        <a:t>Absence of solidarity or social banks</a:t>
                      </a:r>
                      <a:endParaRPr lang="fr-FR" sz="1800" b="0" i="0" kern="1200" dirty="0">
                        <a:solidFill>
                          <a:schemeClr val="accent6">
                            <a:lumMod val="75000"/>
                          </a:schemeClr>
                        </a:solidFill>
                        <a:effectLst/>
                        <a:latin typeface="Arial Narrow" panose="020B060602020203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26586646"/>
                  </a:ext>
                </a:extLst>
              </a:tr>
              <a:tr h="370840">
                <a:tc>
                  <a:txBody>
                    <a:bodyPr/>
                    <a:lstStyle/>
                    <a:p>
                      <a:r>
                        <a:rPr lang="en-US" sz="1800" b="0" i="0" kern="1200" dirty="0">
                          <a:solidFill>
                            <a:schemeClr val="accent6">
                              <a:lumMod val="75000"/>
                            </a:schemeClr>
                          </a:solidFill>
                          <a:effectLst/>
                          <a:latin typeface="Arial Narrow" panose="020B0606020202030204" pitchFamily="34" charset="0"/>
                          <a:ea typeface="+mn-ea"/>
                          <a:cs typeface="+mn-cs"/>
                        </a:rPr>
                        <a:t>The scope of activities is vast (expert services)</a:t>
                      </a:r>
                      <a:endParaRPr lang="fr-FR" sz="1800" b="0" i="0" kern="1200" dirty="0">
                        <a:solidFill>
                          <a:schemeClr val="accent6">
                            <a:lumMod val="75000"/>
                          </a:schemeClr>
                        </a:solidFill>
                        <a:effectLst/>
                        <a:latin typeface="Arial Narrow" panose="020B060602020203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736503244"/>
                  </a:ext>
                </a:extLst>
              </a:tr>
              <a:tr h="370840">
                <a:tc>
                  <a:txBody>
                    <a:bodyPr/>
                    <a:lstStyle/>
                    <a:p>
                      <a:r>
                        <a:rPr lang="en-US" sz="1800" dirty="0">
                          <a:solidFill>
                            <a:schemeClr val="accent6">
                              <a:lumMod val="75000"/>
                            </a:schemeClr>
                          </a:solidFill>
                          <a:latin typeface="Arial Narrow" panose="020B0606020202030204" pitchFamily="34" charset="0"/>
                        </a:rPr>
                        <a:t>High potential compared to cases observed elsewhere</a:t>
                      </a:r>
                      <a:endParaRPr lang="fr-FR" sz="1800" dirty="0">
                        <a:solidFill>
                          <a:schemeClr val="accent6">
                            <a:lumMod val="75000"/>
                          </a:schemeClr>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256185"/>
                  </a:ext>
                </a:extLst>
              </a:tr>
            </a:tbl>
          </a:graphicData>
        </a:graphic>
      </p:graphicFrame>
      <p:graphicFrame>
        <p:nvGraphicFramePr>
          <p:cNvPr id="6" name="Tableau 5">
            <a:extLst>
              <a:ext uri="{FF2B5EF4-FFF2-40B4-BE49-F238E27FC236}">
                <a16:creationId xmlns:a16="http://schemas.microsoft.com/office/drawing/2014/main" id="{A3F97768-3E6A-F87D-AA6D-488E4E0226EF}"/>
              </a:ext>
            </a:extLst>
          </p:cNvPr>
          <p:cNvGraphicFramePr>
            <a:graphicFrameLocks noGrp="1"/>
          </p:cNvGraphicFramePr>
          <p:nvPr>
            <p:extLst>
              <p:ext uri="{D42A27DB-BD31-4B8C-83A1-F6EECF244321}">
                <p14:modId xmlns:p14="http://schemas.microsoft.com/office/powerpoint/2010/main" val="3350395621"/>
              </p:ext>
            </p:extLst>
          </p:nvPr>
        </p:nvGraphicFramePr>
        <p:xfrm>
          <a:off x="442915" y="2114547"/>
          <a:ext cx="2028823" cy="4480560"/>
        </p:xfrm>
        <a:graphic>
          <a:graphicData uri="http://schemas.openxmlformats.org/drawingml/2006/table">
            <a:tbl>
              <a:tblPr firstRow="1" bandRow="1">
                <a:tableStyleId>{C083E6E3-FA7D-4D7B-A595-EF9225AFEA82}</a:tableStyleId>
              </a:tblPr>
              <a:tblGrid>
                <a:gridCol w="2028823">
                  <a:extLst>
                    <a:ext uri="{9D8B030D-6E8A-4147-A177-3AD203B41FA5}">
                      <a16:colId xmlns:a16="http://schemas.microsoft.com/office/drawing/2014/main" val="245427746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noProof="0" dirty="0">
                          <a:solidFill>
                            <a:srgbClr val="2E2F5E"/>
                          </a:solidFill>
                          <a:effectLst/>
                          <a:latin typeface="Arial Narrow" panose="020B0606020202030204" pitchFamily="34" charset="0"/>
                        </a:rPr>
                        <a:t>Self-financing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i="0" noProof="0" dirty="0">
                        <a:solidFill>
                          <a:srgbClr val="2E2F5E"/>
                        </a:solidFill>
                        <a:effectLst/>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12010949"/>
                  </a:ext>
                </a:extLst>
              </a:tr>
              <a:tr h="370840">
                <a:tc>
                  <a:txBody>
                    <a:bodyPr/>
                    <a:lstStyle/>
                    <a:p>
                      <a:pPr algn="l">
                        <a:lnSpc>
                          <a:spcPct val="100000"/>
                        </a:lnSpc>
                        <a:spcBef>
                          <a:spcPts val="0"/>
                        </a:spcBef>
                      </a:pPr>
                      <a:r>
                        <a:rPr lang="en-US" sz="1800" b="1" noProof="0" dirty="0">
                          <a:solidFill>
                            <a:srgbClr val="2E2F5E"/>
                          </a:solidFill>
                          <a:latin typeface="Arial Narrow" panose="020B0606020202030204" pitchFamily="34" charset="0"/>
                        </a:rPr>
                        <a:t>Donations and legacies: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7888960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noProof="0" dirty="0">
                          <a:solidFill>
                            <a:srgbClr val="2E2F5E"/>
                          </a:solidFill>
                          <a:latin typeface="Arial Narrow" panose="020B0606020202030204" pitchFamily="34" charset="0"/>
                        </a:rPr>
                        <a:t>Sponsorships and patronage: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83807394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noProof="0" dirty="0">
                          <a:solidFill>
                            <a:srgbClr val="2E2F5E"/>
                          </a:solidFill>
                          <a:latin typeface="Arial Narrow" panose="020B0606020202030204" pitchFamily="34" charset="0"/>
                        </a:rPr>
                        <a:t>Sponsorships and patronage: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675911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noProof="0" dirty="0">
                          <a:solidFill>
                            <a:srgbClr val="2E2F5E"/>
                          </a:solidFill>
                          <a:effectLst/>
                          <a:latin typeface="Arial Narrow" panose="020B0606020202030204" pitchFamily="34" charset="0"/>
                        </a:rPr>
                        <a:t>Bank financing: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i="0" noProof="0" dirty="0">
                        <a:solidFill>
                          <a:srgbClr val="2E2F5E"/>
                        </a:solidFill>
                        <a:effectLst/>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2658664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noProof="0" dirty="0">
                          <a:solidFill>
                            <a:srgbClr val="2E2F5E"/>
                          </a:solidFill>
                          <a:latin typeface="Arial Narrow" panose="020B0606020202030204" pitchFamily="34" charset="0"/>
                        </a:rPr>
                        <a:t>Profit-making activities: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73650324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noProof="0" dirty="0">
                          <a:solidFill>
                            <a:srgbClr val="2E2F5E"/>
                          </a:solidFill>
                          <a:latin typeface="Arial Narrow" panose="020B0606020202030204" pitchFamily="34" charset="0"/>
                        </a:rPr>
                        <a:t>Crowdfunding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noProof="0" dirty="0">
                        <a:solidFill>
                          <a:srgbClr val="2E2F5E"/>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256185"/>
                  </a:ext>
                </a:extLst>
              </a:tr>
            </a:tbl>
          </a:graphicData>
        </a:graphic>
      </p:graphicFrame>
      <p:graphicFrame>
        <p:nvGraphicFramePr>
          <p:cNvPr id="5" name="Tableau 4">
            <a:extLst>
              <a:ext uri="{FF2B5EF4-FFF2-40B4-BE49-F238E27FC236}">
                <a16:creationId xmlns:a16="http://schemas.microsoft.com/office/drawing/2014/main" id="{60A1B8F7-1F92-6596-A2A3-100386ECF31F}"/>
              </a:ext>
            </a:extLst>
          </p:cNvPr>
          <p:cNvGraphicFramePr>
            <a:graphicFrameLocks noGrp="1"/>
          </p:cNvGraphicFramePr>
          <p:nvPr/>
        </p:nvGraphicFramePr>
        <p:xfrm>
          <a:off x="5072064" y="2124069"/>
          <a:ext cx="2514598" cy="4480560"/>
        </p:xfrm>
        <a:graphic>
          <a:graphicData uri="http://schemas.openxmlformats.org/drawingml/2006/table">
            <a:tbl>
              <a:tblPr firstRow="1" bandRow="1">
                <a:tableStyleId>{C083E6E3-FA7D-4D7B-A595-EF9225AFEA82}</a:tableStyleId>
              </a:tblPr>
              <a:tblGrid>
                <a:gridCol w="2514598">
                  <a:extLst>
                    <a:ext uri="{9D8B030D-6E8A-4147-A177-3AD203B41FA5}">
                      <a16:colId xmlns:a16="http://schemas.microsoft.com/office/drawing/2014/main" val="2454277463"/>
                    </a:ext>
                  </a:extLst>
                </a:gridCol>
              </a:tblGrid>
              <a:tr h="370840">
                <a:tc>
                  <a:txBody>
                    <a:bodyPr/>
                    <a:lstStyle/>
                    <a:p>
                      <a:r>
                        <a:rPr lang="en-US" sz="1800" b="0" i="0" kern="1200" dirty="0">
                          <a:solidFill>
                            <a:srgbClr val="C00000"/>
                          </a:solidFill>
                          <a:effectLst/>
                          <a:latin typeface="Arial Narrow" panose="020B0606020202030204" pitchFamily="34" charset="0"/>
                          <a:ea typeface="+mn-ea"/>
                          <a:cs typeface="+mn-cs"/>
                        </a:rPr>
                        <a:t>They themselves have challenges for collection</a:t>
                      </a:r>
                      <a:endParaRPr lang="fr-FR" sz="1800" b="0" i="0" kern="1200" dirty="0">
                        <a:solidFill>
                          <a:srgbClr val="C00000"/>
                        </a:solidFill>
                        <a:effectLst/>
                        <a:latin typeface="Arial Narrow" panose="020B060602020203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12010949"/>
                  </a:ext>
                </a:extLst>
              </a:tr>
              <a:tr h="370840">
                <a:tc>
                  <a:txBody>
                    <a:bodyPr/>
                    <a:lstStyle/>
                    <a:p>
                      <a:pPr marL="0" algn="l" defTabSz="914400" rtl="0" eaLnBrk="1" latinLnBrk="0" hangingPunct="1"/>
                      <a:r>
                        <a:rPr lang="en-US" sz="1800" b="0" i="0" kern="1200" dirty="0">
                          <a:solidFill>
                            <a:srgbClr val="C00000"/>
                          </a:solidFill>
                          <a:effectLst/>
                          <a:latin typeface="Arial Narrow" panose="020B0606020202030204" pitchFamily="34" charset="0"/>
                          <a:ea typeface="+mn-ea"/>
                          <a:cs typeface="+mn-cs"/>
                        </a:rPr>
                        <a:t>Donors have not yet been identified</a:t>
                      </a:r>
                      <a:endParaRPr lang="fr-FR" sz="1800" b="0" i="0" kern="1200" dirty="0">
                        <a:solidFill>
                          <a:srgbClr val="C00000"/>
                        </a:solidFill>
                        <a:effectLst/>
                        <a:latin typeface="Arial Narrow" panose="020B060602020203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788896022"/>
                  </a:ext>
                </a:extLst>
              </a:tr>
              <a:tr h="370840">
                <a:tc>
                  <a:txBody>
                    <a:bodyPr/>
                    <a:lstStyle/>
                    <a:p>
                      <a:r>
                        <a:rPr lang="en-US" sz="1800" b="0" i="0" kern="1200" dirty="0">
                          <a:solidFill>
                            <a:srgbClr val="C00000"/>
                          </a:solidFill>
                          <a:effectLst/>
                          <a:latin typeface="Arial Narrow" panose="020B0606020202030204" pitchFamily="34" charset="0"/>
                          <a:ea typeface="+mn-ea"/>
                          <a:cs typeface="+mn-cs"/>
                        </a:rPr>
                        <a:t>The lack of vision of public actors</a:t>
                      </a:r>
                      <a:endParaRPr lang="fr-FR" sz="1800" b="0" i="0" kern="1200" dirty="0">
                        <a:solidFill>
                          <a:srgbClr val="C00000"/>
                        </a:solidFill>
                        <a:effectLst/>
                        <a:latin typeface="Arial Narrow" panose="020B060602020203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83807394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rgbClr val="C00000"/>
                          </a:solidFill>
                          <a:effectLst/>
                          <a:latin typeface="Arial Narrow" panose="020B0606020202030204" pitchFamily="34" charset="0"/>
                          <a:ea typeface="+mn-ea"/>
                          <a:cs typeface="+mn-cs"/>
                        </a:rPr>
                        <a:t>Patrons seem difficult to identify</a:t>
                      </a:r>
                      <a:endParaRPr lang="fr-FR" sz="1800" b="0" i="0" kern="1200" dirty="0">
                        <a:solidFill>
                          <a:srgbClr val="C00000"/>
                        </a:solidFill>
                        <a:effectLst/>
                        <a:latin typeface="Arial Narrow" panose="020B060602020203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67591122"/>
                  </a:ext>
                </a:extLst>
              </a:tr>
              <a:tr h="370840">
                <a:tc>
                  <a:txBody>
                    <a:bodyPr/>
                    <a:lstStyle/>
                    <a:p>
                      <a:r>
                        <a:rPr lang="en-US" sz="1800" b="0" i="0" kern="1200" dirty="0">
                          <a:solidFill>
                            <a:srgbClr val="C00000"/>
                          </a:solidFill>
                          <a:effectLst/>
                          <a:latin typeface="Arial Narrow" panose="020B0606020202030204" pitchFamily="34" charset="0"/>
                          <a:ea typeface="+mn-ea"/>
                          <a:cs typeface="+mn-cs"/>
                        </a:rPr>
                        <a:t>Identify profitable and bankable activities</a:t>
                      </a:r>
                      <a:endParaRPr lang="fr-FR" sz="1800" b="0" i="0" kern="1200" dirty="0">
                        <a:solidFill>
                          <a:srgbClr val="C00000"/>
                        </a:solidFill>
                        <a:effectLst/>
                        <a:latin typeface="Arial Narrow" panose="020B060602020203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26586646"/>
                  </a:ext>
                </a:extLst>
              </a:tr>
              <a:tr h="370840">
                <a:tc>
                  <a:txBody>
                    <a:bodyPr/>
                    <a:lstStyle/>
                    <a:p>
                      <a:r>
                        <a:rPr lang="en-US" sz="1800" b="0" i="0" kern="1200" dirty="0">
                          <a:solidFill>
                            <a:srgbClr val="C00000"/>
                          </a:solidFill>
                          <a:effectLst/>
                          <a:latin typeface="Arial Narrow" panose="020B0606020202030204" pitchFamily="34" charset="0"/>
                          <a:ea typeface="+mn-ea"/>
                          <a:cs typeface="+mn-cs"/>
                        </a:rPr>
                        <a:t>Distinguishing between gainful activities and others</a:t>
                      </a:r>
                      <a:endParaRPr lang="fr-FR" sz="1800" b="0" i="0" kern="1200" dirty="0">
                        <a:solidFill>
                          <a:srgbClr val="C00000"/>
                        </a:solidFill>
                        <a:effectLst/>
                        <a:latin typeface="Arial Narrow" panose="020B060602020203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736503244"/>
                  </a:ext>
                </a:extLst>
              </a:tr>
              <a:tr h="370840">
                <a:tc>
                  <a:txBody>
                    <a:bodyPr/>
                    <a:lstStyle/>
                    <a:p>
                      <a:r>
                        <a:rPr lang="en-US" sz="1800" noProof="0" dirty="0">
                          <a:solidFill>
                            <a:srgbClr val="C00000"/>
                          </a:solidFill>
                          <a:latin typeface="Arial Narrow" panose="020B0606020202030204" pitchFamily="34" charset="0"/>
                        </a:rPr>
                        <a:t>Develop appropriate digital solutions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256185"/>
                  </a:ext>
                </a:extLst>
              </a:tr>
            </a:tbl>
          </a:graphicData>
        </a:graphic>
      </p:graphicFrame>
      <p:graphicFrame>
        <p:nvGraphicFramePr>
          <p:cNvPr id="7" name="Tableau 6">
            <a:extLst>
              <a:ext uri="{FF2B5EF4-FFF2-40B4-BE49-F238E27FC236}">
                <a16:creationId xmlns:a16="http://schemas.microsoft.com/office/drawing/2014/main" id="{30832E34-51CF-F1C1-336C-5FF04F76F016}"/>
              </a:ext>
            </a:extLst>
          </p:cNvPr>
          <p:cNvGraphicFramePr>
            <a:graphicFrameLocks noGrp="1"/>
          </p:cNvGraphicFramePr>
          <p:nvPr/>
        </p:nvGraphicFramePr>
        <p:xfrm>
          <a:off x="442915" y="1743707"/>
          <a:ext cx="7143747" cy="370840"/>
        </p:xfrm>
        <a:graphic>
          <a:graphicData uri="http://schemas.openxmlformats.org/drawingml/2006/table">
            <a:tbl>
              <a:tblPr firstRow="1" bandRow="1">
                <a:tableStyleId>{5C22544A-7EE6-4342-B048-85BDC9FD1C3A}</a:tableStyleId>
              </a:tblPr>
              <a:tblGrid>
                <a:gridCol w="2043110">
                  <a:extLst>
                    <a:ext uri="{9D8B030D-6E8A-4147-A177-3AD203B41FA5}">
                      <a16:colId xmlns:a16="http://schemas.microsoft.com/office/drawing/2014/main" val="1313984838"/>
                    </a:ext>
                  </a:extLst>
                </a:gridCol>
                <a:gridCol w="2586038">
                  <a:extLst>
                    <a:ext uri="{9D8B030D-6E8A-4147-A177-3AD203B41FA5}">
                      <a16:colId xmlns:a16="http://schemas.microsoft.com/office/drawing/2014/main" val="931707593"/>
                    </a:ext>
                  </a:extLst>
                </a:gridCol>
                <a:gridCol w="2514599">
                  <a:extLst>
                    <a:ext uri="{9D8B030D-6E8A-4147-A177-3AD203B41FA5}">
                      <a16:colId xmlns:a16="http://schemas.microsoft.com/office/drawing/2014/main" val="1896652488"/>
                    </a:ext>
                  </a:extLst>
                </a:gridCol>
              </a:tblGrid>
              <a:tr h="370840">
                <a:tc>
                  <a:txBody>
                    <a:bodyPr/>
                    <a:lstStyle/>
                    <a:p>
                      <a:pPr algn="ctr"/>
                      <a:r>
                        <a:rPr lang="fr-FR" dirty="0"/>
                        <a:t>SOURCES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a:r>
                        <a:rPr lang="fr-FR" dirty="0"/>
                        <a:t>OPPORTUNITIES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r>
                        <a:rPr lang="fr-FR" dirty="0"/>
                        <a:t>CHALLENGES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3572335910"/>
                  </a:ext>
                </a:extLst>
              </a:tr>
            </a:tbl>
          </a:graphicData>
        </a:graphic>
      </p:graphicFrame>
      <p:pic>
        <p:nvPicPr>
          <p:cNvPr id="8" name="Image 7">
            <a:extLst>
              <a:ext uri="{FF2B5EF4-FFF2-40B4-BE49-F238E27FC236}">
                <a16:creationId xmlns:a16="http://schemas.microsoft.com/office/drawing/2014/main" id="{56A6A764-72E7-DBCF-7598-517D4FA4604E}"/>
              </a:ext>
            </a:extLst>
          </p:cNvPr>
          <p:cNvPicPr>
            <a:picLocks noChangeAspect="1"/>
          </p:cNvPicPr>
          <p:nvPr/>
        </p:nvPicPr>
        <p:blipFill>
          <a:blip r:embed="rId2"/>
          <a:stretch>
            <a:fillRect/>
          </a:stretch>
        </p:blipFill>
        <p:spPr>
          <a:xfrm>
            <a:off x="7614286" y="1713227"/>
            <a:ext cx="4157832" cy="4901609"/>
          </a:xfrm>
          <a:prstGeom prst="rect">
            <a:avLst/>
          </a:prstGeom>
        </p:spPr>
      </p:pic>
    </p:spTree>
    <p:extLst>
      <p:ext uri="{BB962C8B-B14F-4D97-AF65-F5344CB8AC3E}">
        <p14:creationId xmlns:p14="http://schemas.microsoft.com/office/powerpoint/2010/main" val="3758477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350520" y="228906"/>
            <a:ext cx="12542520" cy="12998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5.2 (1/6):</a:t>
            </a:r>
          </a:p>
          <a:p>
            <a:pPr marL="328295" algn="ctr">
              <a:lnSpc>
                <a:spcPct val="100000"/>
              </a:lnSpc>
              <a:spcBef>
                <a:spcPts val="0"/>
              </a:spcBef>
            </a:pPr>
            <a:r>
              <a:rPr lang="en-US" sz="3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Grant Application Development: Project and Programs Proposals</a:t>
            </a:r>
            <a:endParaRPr lang="fr-FR" sz="3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09221" y="1799919"/>
            <a:ext cx="6188955" cy="482917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0"/>
              </a:spcBef>
            </a:pPr>
            <a:r>
              <a:rPr lang="en-US" sz="3000" dirty="0">
                <a:solidFill>
                  <a:srgbClr val="212529"/>
                </a:solidFill>
                <a:latin typeface="Arial Narrow" panose="020B0606020202030204" pitchFamily="34" charset="0"/>
              </a:rPr>
              <a:t>Knowing the Proposal Requester/ Grant Application Recipient
Understanding the grant application process
Reading and analyzing grant guidelines
Following instructions and meeting deadlines
Incorporating a presentation of your organization and its past achievements
Writing a compelling statement of needs</a:t>
            </a:r>
            <a:endParaRPr lang="fr-FR" sz="3000" i="0" dirty="0">
              <a:solidFill>
                <a:srgbClr val="212529"/>
              </a:solidFill>
              <a:effectLst/>
              <a:latin typeface="Arial Narrow" panose="020B0606020202030204" pitchFamily="34" charset="0"/>
            </a:endParaRPr>
          </a:p>
        </p:txBody>
      </p:sp>
      <p:pic>
        <p:nvPicPr>
          <p:cNvPr id="3" name="Image 2">
            <a:extLst>
              <a:ext uri="{FF2B5EF4-FFF2-40B4-BE49-F238E27FC236}">
                <a16:creationId xmlns:a16="http://schemas.microsoft.com/office/drawing/2014/main" id="{EBAC95FC-2CB1-CB25-60DA-CB6B504BAE3B}"/>
              </a:ext>
            </a:extLst>
          </p:cNvPr>
          <p:cNvPicPr>
            <a:picLocks noChangeAspect="1"/>
          </p:cNvPicPr>
          <p:nvPr/>
        </p:nvPicPr>
        <p:blipFill rotWithShape="1">
          <a:blip r:embed="rId2"/>
          <a:srcRect l="15094" r="13373"/>
          <a:stretch/>
        </p:blipFill>
        <p:spPr>
          <a:xfrm>
            <a:off x="6598176" y="1799918"/>
            <a:ext cx="5184603" cy="4829175"/>
          </a:xfrm>
          <a:prstGeom prst="rect">
            <a:avLst/>
          </a:prstGeom>
        </p:spPr>
      </p:pic>
    </p:spTree>
    <p:extLst>
      <p:ext uri="{BB962C8B-B14F-4D97-AF65-F5344CB8AC3E}">
        <p14:creationId xmlns:p14="http://schemas.microsoft.com/office/powerpoint/2010/main" val="231974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335280" y="228906"/>
            <a:ext cx="12527280" cy="12998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5.2 (2/6):  </a:t>
            </a:r>
          </a:p>
          <a:p>
            <a:pPr marL="328295" algn="ctr">
              <a:lnSpc>
                <a:spcPct val="100000"/>
              </a:lnSpc>
              <a:spcBef>
                <a:spcPts val="0"/>
              </a:spcBef>
            </a:pPr>
            <a:r>
              <a:rPr lang="en-US" sz="3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Grant Application Development: Project and Programs Proposals</a:t>
            </a:r>
            <a:endParaRPr lang="fr-FR" sz="3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a:p>
            <a:pPr marL="328295" algn="ctr">
              <a:lnSpc>
                <a:spcPct val="100000"/>
              </a:lnSpc>
              <a:spcBef>
                <a:spcPts val="0"/>
              </a:spcBef>
            </a:pPr>
            <a:endParaRPr lang="fr-FR" sz="3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287295" y="1799919"/>
            <a:ext cx="6487967" cy="482917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500" dirty="0">
                <a:solidFill>
                  <a:srgbClr val="212529"/>
                </a:solidFill>
                <a:latin typeface="Arial Narrow" panose="020B0606020202030204" pitchFamily="34" charset="0"/>
              </a:rPr>
              <a:t>Support your claims with reliable data and evidence</a:t>
            </a:r>
            <a:endParaRPr lang="fr-FR" sz="2500" i="0" dirty="0">
              <a:solidFill>
                <a:srgbClr val="212529"/>
              </a:solidFill>
              <a:effectLst/>
              <a:latin typeface="Arial Narrow" panose="020B0606020202030204" pitchFamily="34" charset="0"/>
            </a:endParaRPr>
          </a:p>
          <a:p>
            <a:pPr lvl="1">
              <a:lnSpc>
                <a:spcPct val="100000"/>
              </a:lnSpc>
              <a:spcBef>
                <a:spcPts val="0"/>
              </a:spcBef>
            </a:pPr>
            <a:r>
              <a:rPr lang="en-US" sz="2500" dirty="0">
                <a:solidFill>
                  <a:srgbClr val="212529"/>
                </a:solidFill>
                <a:latin typeface="Arial Narrow" panose="020B0606020202030204" pitchFamily="34" charset="0"/>
              </a:rPr>
              <a:t>Set clear goals and results
Develop a realistic budget
Demonstrate the impact and benefit for the community
Networking at conferences and events</a:t>
            </a:r>
            <a:endParaRPr lang="fr-FR" sz="2500" dirty="0">
              <a:solidFill>
                <a:srgbClr val="212529"/>
              </a:solidFill>
              <a:latin typeface="Arial Narrow" panose="020B0606020202030204" pitchFamily="34" charset="0"/>
            </a:endParaRPr>
          </a:p>
          <a:p>
            <a:pPr marL="228600" lvl="1">
              <a:lnSpc>
                <a:spcPct val="100000"/>
              </a:lnSpc>
              <a:spcBef>
                <a:spcPts val="0"/>
              </a:spcBef>
            </a:pPr>
            <a:r>
              <a:rPr lang="fr-FR" sz="2500" dirty="0">
                <a:solidFill>
                  <a:srgbClr val="212529"/>
                </a:solidFill>
                <a:latin typeface="Arial Narrow" panose="020B0606020202030204" pitchFamily="34" charset="0"/>
              </a:rPr>
              <a:t>Common </a:t>
            </a:r>
            <a:r>
              <a:rPr lang="fr-FR" sz="2500" dirty="0" err="1">
                <a:solidFill>
                  <a:srgbClr val="212529"/>
                </a:solidFill>
                <a:latin typeface="Arial Narrow" panose="020B0606020202030204" pitchFamily="34" charset="0"/>
              </a:rPr>
              <a:t>mistakes</a:t>
            </a:r>
            <a:r>
              <a:rPr lang="fr-FR" sz="2500" dirty="0">
                <a:solidFill>
                  <a:srgbClr val="212529"/>
                </a:solidFill>
                <a:latin typeface="Arial Narrow" panose="020B0606020202030204" pitchFamily="34" charset="0"/>
              </a:rPr>
              <a:t> to </a:t>
            </a:r>
            <a:r>
              <a:rPr lang="fr-FR" sz="2500" dirty="0" err="1">
                <a:solidFill>
                  <a:srgbClr val="212529"/>
                </a:solidFill>
                <a:latin typeface="Arial Narrow" panose="020B0606020202030204" pitchFamily="34" charset="0"/>
              </a:rPr>
              <a:t>avoid</a:t>
            </a:r>
            <a:endParaRPr lang="fr-FR" sz="2500" dirty="0">
              <a:solidFill>
                <a:srgbClr val="212529"/>
              </a:solidFill>
              <a:latin typeface="Arial Narrow" panose="020B0606020202030204" pitchFamily="34" charset="0"/>
            </a:endParaRPr>
          </a:p>
          <a:p>
            <a:pPr lvl="1">
              <a:lnSpc>
                <a:spcPct val="100000"/>
              </a:lnSpc>
              <a:spcBef>
                <a:spcPts val="0"/>
              </a:spcBef>
            </a:pPr>
            <a:r>
              <a:rPr lang="en-US" sz="2500" dirty="0">
                <a:solidFill>
                  <a:srgbClr val="212529"/>
                </a:solidFill>
                <a:latin typeface="Arial Narrow" panose="020B0606020202030204" pitchFamily="34" charset="0"/>
              </a:rPr>
              <a:t>Poor understanding of the funder's goals and priorities
Forgetting the required documentation
Use of inconsistent or inaccurate language
Lack of clear and convincing evidence</a:t>
            </a:r>
            <a:endParaRPr lang="fr-FR" sz="2500" dirty="0">
              <a:solidFill>
                <a:srgbClr val="212529"/>
              </a:solidFill>
              <a:latin typeface="Arial Narrow" panose="020B0606020202030204" pitchFamily="34" charset="0"/>
            </a:endParaRPr>
          </a:p>
        </p:txBody>
      </p:sp>
      <p:pic>
        <p:nvPicPr>
          <p:cNvPr id="2" name="Image 1">
            <a:extLst>
              <a:ext uri="{FF2B5EF4-FFF2-40B4-BE49-F238E27FC236}">
                <a16:creationId xmlns:a16="http://schemas.microsoft.com/office/drawing/2014/main" id="{BBCA7E79-579A-DFC3-80B8-F9B69C951CA4}"/>
              </a:ext>
            </a:extLst>
          </p:cNvPr>
          <p:cNvPicPr>
            <a:picLocks noChangeAspect="1"/>
          </p:cNvPicPr>
          <p:nvPr/>
        </p:nvPicPr>
        <p:blipFill rotWithShape="1">
          <a:blip r:embed="rId2"/>
          <a:srcRect l="29194"/>
          <a:stretch/>
        </p:blipFill>
        <p:spPr>
          <a:xfrm>
            <a:off x="6801812" y="1799919"/>
            <a:ext cx="5129020" cy="4829175"/>
          </a:xfrm>
          <a:prstGeom prst="rect">
            <a:avLst/>
          </a:prstGeom>
        </p:spPr>
      </p:pic>
    </p:spTree>
    <p:extLst>
      <p:ext uri="{BB962C8B-B14F-4D97-AF65-F5344CB8AC3E}">
        <p14:creationId xmlns:p14="http://schemas.microsoft.com/office/powerpoint/2010/main" val="195123661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1691</Words>
  <Application>Microsoft Office PowerPoint</Application>
  <PresentationFormat>Grand écran</PresentationFormat>
  <Paragraphs>148</Paragraphs>
  <Slides>16</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16</vt:i4>
      </vt:variant>
    </vt:vector>
  </HeadingPairs>
  <TitlesOfParts>
    <vt:vector size="21" baseType="lpstr">
      <vt:lpstr>Arial</vt:lpstr>
      <vt:lpstr>Arial Narrow</vt:lpstr>
      <vt:lpstr>Calibri</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Kofi Kumodzi</dc:creator>
  <cp:lastModifiedBy>Kofi Kumodzi</cp:lastModifiedBy>
  <cp:revision>43</cp:revision>
  <dcterms:modified xsi:type="dcterms:W3CDTF">2024-09-19T09:16:21Z</dcterms:modified>
</cp:coreProperties>
</file>