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70" r:id="rId3"/>
    <p:sldId id="283" r:id="rId4"/>
    <p:sldId id="274" r:id="rId5"/>
    <p:sldId id="287" r:id="rId6"/>
    <p:sldId id="288" r:id="rId7"/>
    <p:sldId id="289" r:id="rId8"/>
    <p:sldId id="284" r:id="rId9"/>
    <p:sldId id="290" r:id="rId10"/>
    <p:sldId id="291" r:id="rId11"/>
    <p:sldId id="292" r:id="rId12"/>
    <p:sldId id="285" r:id="rId13"/>
    <p:sldId id="293" r:id="rId14"/>
    <p:sldId id="281" r:id="rId15"/>
  </p:sldIdLst>
  <p:sldSz cx="12192000" cy="6858000"/>
  <p:notesSz cx="6858000" cy="9144000"/>
  <p:defaultTextStyle>
    <a:defPPr lvl="0">
      <a:defRPr lang="fr-FR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00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5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51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3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00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9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1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9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60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4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5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33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giving.org/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www.grants.gov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uropean-funding-guide.eu/" TargetMode="External"/><Relationship Id="rId5" Type="http://schemas.openxmlformats.org/officeDocument/2006/relationships/hyperlink" Target="https://www.idealist.org/" TargetMode="External"/><Relationship Id="rId4" Type="http://schemas.openxmlformats.org/officeDocument/2006/relationships/hyperlink" Target="https://candid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ex.com/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www2.fundsforngos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aiddata.org/" TargetMode="External"/><Relationship Id="rId5" Type="http://schemas.openxmlformats.org/officeDocument/2006/relationships/hyperlink" Target="https://www.opensocietyfoundations.org/" TargetMode="External"/><Relationship Id="rId4" Type="http://schemas.openxmlformats.org/officeDocument/2006/relationships/hyperlink" Target="https://grantspace.org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048000" y="1530258"/>
            <a:ext cx="8045824" cy="2961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402541" y="2095033"/>
            <a:ext cx="840889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865043" y="502464"/>
            <a:ext cx="5820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kern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Développement Organisationnel dans un contexte d’Organisation de la Société Civile Internationale (OSCI)</a:t>
            </a:r>
            <a:endParaRPr lang="fr-FR" sz="2000" dirty="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D2F201-E09A-CAC6-F24B-C3B4D24D1056}"/>
              </a:ext>
            </a:extLst>
          </p:cNvPr>
          <p:cNvSpPr txBox="1"/>
          <p:nvPr/>
        </p:nvSpPr>
        <p:spPr>
          <a:xfrm>
            <a:off x="1668802" y="2225314"/>
            <a:ext cx="8854396" cy="86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b="1" kern="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fr-FR" sz="2400" b="1" kern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ormation des Responsables des Organisations Membres de la FOASPS en gestion des Associations et Développement Organisationnel (DO)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A872D3-4E45-1897-31F0-4FDE7FBBE503}"/>
              </a:ext>
            </a:extLst>
          </p:cNvPr>
          <p:cNvSpPr txBox="1"/>
          <p:nvPr/>
        </p:nvSpPr>
        <p:spPr>
          <a:xfrm>
            <a:off x="0" y="3426880"/>
            <a:ext cx="12192000" cy="175432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Module 5 : </a:t>
            </a:r>
          </a:p>
          <a:p>
            <a:pPr algn="ctr"/>
            <a:r>
              <a:rPr lang="fr-FR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Approches de recherches de subventions 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(Webinaire 5)</a:t>
            </a:r>
          </a:p>
        </p:txBody>
      </p:sp>
    </p:spTree>
    <p:extLst>
      <p:ext uri="{BB962C8B-B14F-4D97-AF65-F5344CB8AC3E}">
        <p14:creationId xmlns:p14="http://schemas.microsoft.com/office/powerpoint/2010/main" val="2466630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0" y="106980"/>
            <a:ext cx="12192000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5.2 (3/4):  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Elaboration des demandes de subventions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3600" b="1" dirty="0">
                <a:solidFill>
                  <a:srgbClr val="FFFF00"/>
                </a:solidFill>
                <a:latin typeface="Arial Narrow" panose="020B0606020202030204" pitchFamily="34" charset="0"/>
              </a:rPr>
              <a:t>Ressources et outils pour rédiger des demandes de subvention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endParaRPr lang="fr-FR" sz="2800" b="1" kern="1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endParaRPr lang="fr-FR" sz="3600" b="1" kern="1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09222" y="1771651"/>
            <a:ext cx="6934554" cy="470752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2"/>
              </a:rPr>
              <a:t>Grants.gov</a:t>
            </a: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: (</a:t>
            </a:r>
            <a:r>
              <a:rPr lang="fr-FR" sz="2000" dirty="0">
                <a:hlinkClick r:id="rId2"/>
              </a:rPr>
              <a:t>https://www.grants.gov/</a:t>
            </a:r>
            <a:r>
              <a:rPr lang="fr-FR" sz="2000" dirty="0"/>
              <a:t>) : 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Une source complète pour trouver des subventions fédérales aux États-Unis.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3"/>
              </a:rPr>
              <a:t>GlobalGiving.org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 : (</a:t>
            </a:r>
            <a:r>
              <a:rPr lang="fr-FR" sz="2000" dirty="0">
                <a:hlinkClick r:id="rId3"/>
              </a:rPr>
              <a:t>https://www.globalgiving.org/</a:t>
            </a:r>
            <a:r>
              <a:rPr lang="fr-FR" sz="2000" dirty="0"/>
              <a:t>) : 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Met en relation des organisations à but non lucratif, des donateurs et des entreprises dans presque tous les pays afin de soutenir divers projets.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4"/>
              </a:rPr>
              <a:t>Le Centre de la Fondation (</a:t>
            </a:r>
            <a:r>
              <a:rPr lang="fr-FR" sz="2000" b="1" i="0" u="none" strike="noStrike" dirty="0" err="1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4"/>
              </a:rPr>
              <a:t>Candid</a:t>
            </a: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4"/>
              </a:rPr>
              <a:t>)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 : (</a:t>
            </a:r>
            <a:r>
              <a:rPr lang="fr-FR" sz="2000" dirty="0">
                <a:hlinkClick r:id="rId4"/>
              </a:rPr>
              <a:t>https://candid.org/</a:t>
            </a:r>
            <a:r>
              <a:rPr lang="fr-FR" sz="2000" dirty="0"/>
              <a:t>) 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: </a:t>
            </a:r>
            <a:r>
              <a:rPr lang="fr-FR" sz="2000" b="0" i="0" dirty="0" err="1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Candid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 fournit une multitude d'informations sur les fondations et leurs subventions, y compris une base de données mondiale.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5"/>
              </a:rPr>
              <a:t>Idéaliste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 : (</a:t>
            </a:r>
            <a:r>
              <a:rPr lang="fr-FR" sz="2000" dirty="0">
                <a:hlinkClick r:id="rId5"/>
              </a:rPr>
              <a:t>https://www.idealist.org/</a:t>
            </a:r>
            <a:r>
              <a:rPr lang="fr-FR" sz="2000" dirty="0"/>
              <a:t>) : 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Idéaliste est une plateforme qui met en relation des individus avec des opportunités, notamment des subventions et des financements pour des projets dans le monde entier.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6"/>
              </a:rPr>
              <a:t>Guide des financements européens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 : (</a:t>
            </a:r>
            <a:r>
              <a:rPr lang="fr-FR" sz="2000" dirty="0">
                <a:hlinkClick r:id="rId6"/>
              </a:rPr>
              <a:t>https://www.european-funding-guide.eu/</a:t>
            </a:r>
            <a:r>
              <a:rPr lang="fr-FR" sz="2000" dirty="0"/>
              <a:t>) 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Se concentre sur les possibilités de financement en Europe pour les étudiants, les chercheurs et les organisations.22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48E5F3-4614-1365-9D82-92199F7FC4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80" r="21836"/>
          <a:stretch/>
        </p:blipFill>
        <p:spPr>
          <a:xfrm>
            <a:off x="7428412" y="1771651"/>
            <a:ext cx="4223737" cy="470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59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0" y="106980"/>
            <a:ext cx="12192000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5.2 (4/4):  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Elaboration des demandes de subventions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3600" b="1" dirty="0">
                <a:solidFill>
                  <a:srgbClr val="FFFF00"/>
                </a:solidFill>
                <a:latin typeface="Arial Narrow" panose="020B0606020202030204" pitchFamily="34" charset="0"/>
              </a:rPr>
              <a:t>Ressources et outils pour rédiger des demandes de subvention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endParaRPr lang="fr-FR" sz="2800" b="1" kern="1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endParaRPr lang="fr-FR" sz="3600" b="1" kern="1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366358" y="1771650"/>
            <a:ext cx="7948967" cy="497937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2"/>
              </a:rPr>
              <a:t>Fonds pour les ONG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 : (</a:t>
            </a:r>
            <a:r>
              <a:rPr lang="fr-FR" sz="2000" dirty="0">
                <a:hlinkClick r:id="rId2"/>
              </a:rPr>
              <a:t>https://www2.fundsforngos.org/</a:t>
            </a:r>
            <a:r>
              <a:rPr lang="fr-FR" sz="2000" dirty="0"/>
              <a:t>) : 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Une plateforme fournissant des informations sur les subventions et les ressources pour les ONG au niveau mondial.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3"/>
              </a:rPr>
              <a:t>Devex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 : (</a:t>
            </a:r>
            <a:r>
              <a:rPr lang="fr-FR" sz="2000" dirty="0">
                <a:hlinkClick r:id="rId3"/>
              </a:rPr>
              <a:t>https://www.devex.com/</a:t>
            </a:r>
            <a:r>
              <a:rPr lang="fr-FR" sz="2000" dirty="0"/>
              <a:t>) : 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Devex est une plateforme médiatique destinée à la communauté mondiale du développement et propose également une base de données sur les emplois et les financements.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4"/>
              </a:rPr>
              <a:t>Espace subvention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 : (</a:t>
            </a:r>
            <a:r>
              <a:rPr lang="fr-FR" sz="2000" dirty="0">
                <a:hlinkClick r:id="rId4"/>
              </a:rPr>
              <a:t>https://grantspace.org/</a:t>
            </a:r>
            <a:r>
              <a:rPr lang="fr-FR" sz="2000" dirty="0"/>
              <a:t>) : 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Service de </a:t>
            </a:r>
            <a:r>
              <a:rPr lang="fr-FR" sz="2000" b="0" i="0" dirty="0" err="1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Candid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, </a:t>
            </a:r>
            <a:r>
              <a:rPr lang="fr-FR" sz="2000" b="0" i="0" dirty="0" err="1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GrantSpace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 fournit des ressources et des informations pour soutenir le secteur social.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5"/>
              </a:rPr>
              <a:t>Open Society </a:t>
            </a:r>
            <a:r>
              <a:rPr lang="fr-FR" sz="2000" b="1" i="0" u="none" strike="noStrike" dirty="0" err="1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5"/>
              </a:rPr>
              <a:t>Foundations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 : (</a:t>
            </a:r>
            <a:r>
              <a:rPr lang="fr-FR" sz="2000" dirty="0">
                <a:hlinkClick r:id="rId5"/>
              </a:rPr>
              <a:t>https://www.opensocietyfoundations.org/</a:t>
            </a:r>
            <a:r>
              <a:rPr lang="fr-FR" sz="2000" dirty="0"/>
              <a:t>) : 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 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Les Open Society </a:t>
            </a:r>
            <a:r>
              <a:rPr lang="fr-FR" sz="2000" b="0" i="0" dirty="0" err="1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Foundations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 accordent des subventions à des projets et initiatives dans le monde entier, en se concentrant sur la justice, la gouvernance et les droits de l'homme.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b="1" i="0" u="none" strike="noStrike" dirty="0">
                <a:solidFill>
                  <a:srgbClr val="3A3A3A"/>
                </a:solidFill>
                <a:effectLst/>
                <a:latin typeface="Arial Narrow" panose="020B0606020202030204" pitchFamily="34" charset="0"/>
                <a:hlinkClick r:id="rId6"/>
              </a:rPr>
              <a:t>AidData</a:t>
            </a:r>
            <a:r>
              <a:rPr lang="fr-FR" sz="2000" u="none" strike="noStrike" dirty="0">
                <a:solidFill>
                  <a:srgbClr val="3A3A3A"/>
                </a:solidFill>
                <a:latin typeface="Arial Narrow" panose="020B0606020202030204" pitchFamily="34" charset="0"/>
              </a:rPr>
              <a:t> : (</a:t>
            </a:r>
            <a:r>
              <a:rPr lang="fr-FR" sz="2000" dirty="0">
                <a:hlinkClick r:id="rId6"/>
              </a:rPr>
              <a:t>https://www.aiddata.org/</a:t>
            </a:r>
            <a:r>
              <a:rPr lang="fr-FR" sz="2000" dirty="0"/>
              <a:t>) : </a:t>
            </a:r>
            <a:r>
              <a:rPr lang="fr-FR" sz="2000" b="0" i="0" dirty="0">
                <a:solidFill>
                  <a:srgbClr val="3A3A3A"/>
                </a:solidFill>
                <a:effectLst/>
                <a:latin typeface="Arial Narrow" panose="020B0606020202030204" pitchFamily="34" charset="0"/>
              </a:rPr>
              <a:t>AidData se concentre sur le suivi et la visualisation du financement du développement international, y compris les subventions de diverses organisations.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fr-FR" sz="2000" dirty="0">
              <a:solidFill>
                <a:srgbClr val="212529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327F2E-3E60-8696-1CB7-21E824DD0B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1853"/>
          <a:stretch/>
        </p:blipFill>
        <p:spPr>
          <a:xfrm>
            <a:off x="8225070" y="1771650"/>
            <a:ext cx="3487960" cy="49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50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0"/>
            <a:ext cx="11864898" cy="1528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5.3 (1/2):  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36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L’éthique de l’activité sociale de l’association humanitaire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3600" b="1" kern="100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se pose la question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endParaRPr lang="fr-FR" sz="3600" b="1" kern="1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44564" y="1932447"/>
            <a:ext cx="6017895" cy="4610692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212529"/>
                </a:solidFill>
                <a:latin typeface="Arial Narrow" panose="020B0606020202030204" pitchFamily="34" charset="0"/>
              </a:rPr>
              <a:t>Sommes-nous des associations humanitaires ? 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212529"/>
                </a:solidFill>
                <a:latin typeface="Arial Narrow" panose="020B0606020202030204" pitchFamily="34" charset="0"/>
              </a:rPr>
              <a:t>Le secteur de la santé peut-il être non humanitaire ?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212529"/>
                </a:solidFill>
                <a:latin typeface="Arial Narrow" panose="020B0606020202030204" pitchFamily="34" charset="0"/>
              </a:rPr>
              <a:t>Rappel de l’humanitaire sur ses différentes faces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212529"/>
                </a:solidFill>
                <a:latin typeface="Arial Narrow" panose="020B0606020202030204" pitchFamily="34" charset="0"/>
              </a:rPr>
              <a:t>L’humanitaire d’état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212529"/>
                </a:solidFill>
                <a:latin typeface="Arial Narrow" panose="020B0606020202030204" pitchFamily="34" charset="0"/>
              </a:rPr>
              <a:t>L’humanitaire philanthropique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212529"/>
                </a:solidFill>
                <a:latin typeface="Arial Narrow" panose="020B0606020202030204" pitchFamily="34" charset="0"/>
              </a:rPr>
              <a:t>L’humanitaire religieux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212529"/>
                </a:solidFill>
                <a:latin typeface="Arial Narrow" panose="020B0606020202030204" pitchFamily="34" charset="0"/>
              </a:rPr>
              <a:t>L’humanitaire sanitaire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212529"/>
                </a:solidFill>
                <a:latin typeface="Arial Narrow" panose="020B0606020202030204" pitchFamily="34" charset="0"/>
              </a:rPr>
              <a:t>L’humanitaire dans la gestion des crises et des urgences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rgbClr val="212529"/>
                </a:solidFill>
                <a:latin typeface="Arial Narrow" panose="020B0606020202030204" pitchFamily="34" charset="0"/>
              </a:rPr>
              <a:t>Les concepts et le langage de l’humanitaire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212529"/>
                </a:solidFill>
                <a:latin typeface="Arial Narrow" panose="020B0606020202030204" pitchFamily="34" charset="0"/>
              </a:rPr>
              <a:t>La vie privée des acteurs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212529"/>
                </a:solidFill>
                <a:latin typeface="Arial Narrow" panose="020B0606020202030204" pitchFamily="34" charset="0"/>
              </a:rPr>
              <a:t>L’inclusion (genre, handicapés, orientation sexuelle, race, nation, etc…)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212529"/>
                </a:solidFill>
                <a:latin typeface="Arial Narrow" panose="020B0606020202030204" pitchFamily="34" charset="0"/>
              </a:rPr>
              <a:t>Le devoir d’ingérence contre la souveraineté des états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212529"/>
                </a:solidFill>
                <a:latin typeface="Arial Narrow" panose="020B0606020202030204" pitchFamily="34" charset="0"/>
              </a:rPr>
              <a:t>La loi du tapage (Plaidoyer et dénonciation)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212529"/>
                </a:solidFill>
                <a:latin typeface="Arial Narrow" panose="020B0606020202030204" pitchFamily="34" charset="0"/>
              </a:rPr>
              <a:t>L’accès aux victimes en cas de crise humanitaire</a:t>
            </a:r>
          </a:p>
          <a:p>
            <a:pPr marL="8001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rgbClr val="212529"/>
                </a:solidFill>
                <a:latin typeface="Arial Narrow" panose="020B0606020202030204" pitchFamily="34" charset="0"/>
              </a:rPr>
              <a:t>L’argent dans l’humanitaire (D’où vient-il ?)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B1F541-3DF4-9053-9595-FF7C27039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78" r="13719"/>
          <a:stretch/>
        </p:blipFill>
        <p:spPr>
          <a:xfrm>
            <a:off x="6453058" y="1932446"/>
            <a:ext cx="5242559" cy="46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30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5.3 (2/2):  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36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L’éthique de l’activité sociale de l’association humanitaire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3600" b="1" kern="100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L’argent dans l’humanitaire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endParaRPr lang="fr-FR" sz="3600" b="1" kern="1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80938" y="1796342"/>
            <a:ext cx="6936798" cy="482917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600" dirty="0">
                <a:solidFill>
                  <a:srgbClr val="000000"/>
                </a:solidFill>
                <a:latin typeface="Arial Narrow" panose="020B0606020202030204" pitchFamily="34" charset="0"/>
              </a:rPr>
              <a:t>L</a:t>
            </a:r>
            <a:r>
              <a:rPr lang="fr-FR" sz="2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 provenance de l’argent : il </a:t>
            </a:r>
            <a:r>
              <a:rPr lang="fr-FR" sz="2600" dirty="0">
                <a:solidFill>
                  <a:srgbClr val="000000"/>
                </a:solidFill>
                <a:latin typeface="Arial Narrow" panose="020B0606020202030204" pitchFamily="34" charset="0"/>
              </a:rPr>
              <a:t>faut </a:t>
            </a:r>
            <a:r>
              <a:rPr lang="fr-FR" sz="2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veiller à la diversification des sources 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L’utilisation de l’</a:t>
            </a:r>
            <a:r>
              <a:rPr lang="fr-FR" sz="2600" dirty="0">
                <a:solidFill>
                  <a:srgbClr val="000000"/>
                </a:solidFill>
                <a:latin typeface="Arial Narrow" panose="020B0606020202030204" pitchFamily="34" charset="0"/>
              </a:rPr>
              <a:t>argent reçu des partenaires </a:t>
            </a:r>
            <a:r>
              <a:rPr lang="fr-FR" sz="2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doit faire l’objet de toutes les attentions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La transparence des budgets et leur contrôle par des instances indépendantes est une exigence majeure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600" dirty="0">
                <a:solidFill>
                  <a:srgbClr val="000000"/>
                </a:solidFill>
                <a:latin typeface="Arial Narrow" panose="020B0606020202030204" pitchFamily="34" charset="0"/>
              </a:rPr>
              <a:t>Les choix d’investissement doivent être scrupuleusement scrutés</a:t>
            </a:r>
            <a:r>
              <a:rPr lang="fr-FR" sz="2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Disposer d’une charte d’éthique qui intègre des valeurs clés y compris l’attitude par rapport à l’argent et à son utilisation peut être utile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2600" dirty="0">
                <a:solidFill>
                  <a:srgbClr val="212529"/>
                </a:solidFill>
                <a:latin typeface="Arial Narrow" panose="020B0606020202030204" pitchFamily="34" charset="0"/>
              </a:rPr>
              <a:t>Faire attention aux comportements ostentatoires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1301153-0FA7-B6B4-9AB7-8210FB900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4" r="27446"/>
          <a:stretch/>
        </p:blipFill>
        <p:spPr>
          <a:xfrm>
            <a:off x="7417736" y="1800374"/>
            <a:ext cx="4293326" cy="48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7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220894"/>
            <a:ext cx="11864898" cy="13078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60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282122" y="1715784"/>
            <a:ext cx="7102743" cy="4921322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association pour être viable doit avoir une vision claire des moyens qu’elle se donne pour atteindre ses objectifs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doit mettre la mobilisation de ses ressources internes au cœur de la stratégie de </a:t>
            </a:r>
            <a:r>
              <a:rPr lang="fr-FR" kern="1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financement de </a:t>
            </a: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 activités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doit diversifier ses sources de financement pour créer les conditions de sa durabilité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doit disposer d’une banque de projets avec des propositions à adapter suivant les opportunités qu’elle croise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doit promouvoir une éthique et une bonne gouvernance dans la gestion de ses finances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kern="1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doit trouver un équilibre entre sa nature intrinsèque, sa vocation sociale et sa pertinence humanitaire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B1293BF-5FCF-69BC-733D-82EBC38D5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865" y="1907960"/>
            <a:ext cx="4536970" cy="453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3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838200" y="307298"/>
            <a:ext cx="10515600" cy="1153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fr-FR" sz="6000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Module 5</a:t>
            </a:r>
            <a:r>
              <a:rPr lang="fr-FR" sz="60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6000" b="1" kern="1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Objectif de la séance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59257B-ED10-48FA-5A02-BCB887EA3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04"/>
          <a:stretch/>
        </p:blipFill>
        <p:spPr>
          <a:xfrm>
            <a:off x="7173797" y="1808023"/>
            <a:ext cx="4548415" cy="474268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E008B0-C9AE-7043-82AF-A79F43E43976}"/>
              </a:ext>
            </a:extLst>
          </p:cNvPr>
          <p:cNvSpPr txBox="1">
            <a:spLocks/>
          </p:cNvSpPr>
          <p:nvPr/>
        </p:nvSpPr>
        <p:spPr>
          <a:xfrm>
            <a:off x="469787" y="1808022"/>
            <a:ext cx="7994944" cy="4742680"/>
          </a:xfrm>
          <a:prstGeom prst="rect">
            <a:avLst/>
          </a:prstGeom>
          <a:solidFill>
            <a:srgbClr val="99FFCC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30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D’ici la fin de la séance, les participants auront acquis des connaissances pertinentes pour :</a:t>
            </a:r>
          </a:p>
          <a:p>
            <a:pPr lvl="0">
              <a:spcBef>
                <a:spcPts val="0"/>
              </a:spcBef>
              <a:spcAft>
                <a:spcPts val="800"/>
              </a:spcAft>
            </a:pPr>
            <a:r>
              <a:rPr lang="fr-FR" sz="3000" dirty="0">
                <a:latin typeface="Arial Narrow" panose="020B0606020202030204" pitchFamily="34" charset="0"/>
              </a:rPr>
              <a:t>Asseoir leur recherche de subventions sur des bases factuelles, dans le cadre général de la mobilisation de ressources</a:t>
            </a:r>
          </a:p>
          <a:p>
            <a:pPr lvl="0">
              <a:spcBef>
                <a:spcPts val="0"/>
              </a:spcBef>
              <a:spcAft>
                <a:spcPts val="800"/>
              </a:spcAft>
            </a:pPr>
            <a:r>
              <a:rPr lang="fr-FR" sz="3000" dirty="0">
                <a:latin typeface="Arial Narrow" panose="020B0606020202030204" pitchFamily="34" charset="0"/>
              </a:rPr>
              <a:t>Améliorer l’élaboration des demandes de subventions grâce à la conception de propositions de projets et programmes de qualité</a:t>
            </a:r>
          </a:p>
          <a:p>
            <a:pPr lvl="0">
              <a:spcBef>
                <a:spcPts val="0"/>
              </a:spcBef>
              <a:spcAft>
                <a:spcPts val="800"/>
              </a:spcAft>
            </a:pPr>
            <a:r>
              <a:rPr lang="fr-FR" sz="3000" dirty="0">
                <a:latin typeface="Arial Narrow" panose="020B0606020202030204" pitchFamily="34" charset="0"/>
              </a:rPr>
              <a:t>Intégrer à leur démarche, l’éthique de l’activité sociale propre aux associations humanitaires</a:t>
            </a:r>
          </a:p>
        </p:txBody>
      </p:sp>
    </p:spTree>
    <p:extLst>
      <p:ext uri="{BB962C8B-B14F-4D97-AF65-F5344CB8AC3E}">
        <p14:creationId xmlns:p14="http://schemas.microsoft.com/office/powerpoint/2010/main" val="366362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838200" y="307298"/>
            <a:ext cx="10515600" cy="1153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0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 et Plan de la séance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fr-FR" sz="2800" b="1" kern="100" dirty="0">
              <a:solidFill>
                <a:schemeClr val="bg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B34E60-0F09-02A4-6C83-29499BB1F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0455"/>
          <a:stretch/>
        </p:blipFill>
        <p:spPr>
          <a:xfrm>
            <a:off x="6968336" y="1947998"/>
            <a:ext cx="4681557" cy="4492624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14E17DF-43E5-EBD4-4685-92B5DB352E65}"/>
              </a:ext>
            </a:extLst>
          </p:cNvPr>
          <p:cNvSpPr txBox="1">
            <a:spLocks/>
          </p:cNvSpPr>
          <p:nvPr/>
        </p:nvSpPr>
        <p:spPr>
          <a:xfrm>
            <a:off x="542107" y="1947998"/>
            <a:ext cx="6520543" cy="44926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800"/>
              </a:spcAft>
            </a:pPr>
            <a:r>
              <a:rPr lang="fr-FR" sz="3400" dirty="0">
                <a:latin typeface="Arial Narrow" panose="020B0606020202030204" pitchFamily="34" charset="0"/>
              </a:rPr>
              <a:t>Chapitre 5.1 : La recherche de subventions dans le cadre général de la mobilisation de ressources</a:t>
            </a:r>
          </a:p>
          <a:p>
            <a:pPr lvl="0">
              <a:spcBef>
                <a:spcPts val="0"/>
              </a:spcBef>
              <a:spcAft>
                <a:spcPts val="800"/>
              </a:spcAft>
            </a:pPr>
            <a:r>
              <a:rPr lang="fr-FR" sz="3400" dirty="0">
                <a:latin typeface="Arial Narrow" panose="020B0606020202030204" pitchFamily="34" charset="0"/>
              </a:rPr>
              <a:t>Chapitre 5.2 : Elaboration des demandes de subventions : propositions de projets et programmes</a:t>
            </a:r>
          </a:p>
          <a:p>
            <a:pPr lvl="0">
              <a:spcBef>
                <a:spcPts val="0"/>
              </a:spcBef>
              <a:spcAft>
                <a:spcPts val="800"/>
              </a:spcAft>
            </a:pPr>
            <a:r>
              <a:rPr lang="fr-FR" sz="3400" dirty="0">
                <a:latin typeface="Arial Narrow" panose="020B0606020202030204" pitchFamily="34" charset="0"/>
              </a:rPr>
              <a:t>Chapitre 5.3 : L’éthique de l’activité sociale de l’association humanitaire</a:t>
            </a:r>
          </a:p>
        </p:txBody>
      </p:sp>
    </p:spTree>
    <p:extLst>
      <p:ext uri="{BB962C8B-B14F-4D97-AF65-F5344CB8AC3E}">
        <p14:creationId xmlns:p14="http://schemas.microsoft.com/office/powerpoint/2010/main" val="1559679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0" y="106980"/>
            <a:ext cx="12192000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5.1 (1/4):  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recherche de subventions dans le cadre général de la mobilisation de ressources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800" b="1" kern="100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Rappel : Les différentes sources de financement d’une association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384ABF1-F514-A9BC-EB6C-694B5ED31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70842"/>
              </p:ext>
            </p:extLst>
          </p:nvPr>
        </p:nvGraphicFramePr>
        <p:xfrm>
          <a:off x="2543175" y="1971672"/>
          <a:ext cx="5006802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5006802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Le financement interne représente les premières ressources financières de l’association 1901</a:t>
                      </a:r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Effectués sans contrepartie, ils intègrent définitivement le patrimoine de l’association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En nature ou en espèces, les subventions permettent de financer des projets d’intérêt général.</a:t>
                      </a:r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Appelé aussi sponsoring, il permet de financer une association, moyennant une contrepartie</a:t>
                      </a:r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Une association peut souscrire à un prêt bancaire classique ou un crédit-bail mobilier pour se financement</a:t>
                      </a:r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Une association 1901 peut réaliser des activités économiques pour financer accessoirement ses activités</a:t>
                      </a:r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Le financement participatif permet de récolter des fonds via des plateformes digitales spécialisées</a:t>
                      </a:r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3F97768-3E6A-F87D-AA6D-488E4E022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272930"/>
              </p:ext>
            </p:extLst>
          </p:nvPr>
        </p:nvGraphicFramePr>
        <p:xfrm>
          <a:off x="457200" y="1971672"/>
          <a:ext cx="2028823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28823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L’autofinancement :</a:t>
                      </a: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donations et  legs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Les aides publiques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parrainages et le mécénat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Les financements bancaires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activités lucratives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 financement participatif</a:t>
                      </a:r>
                      <a:endParaRPr lang="fr-FR" sz="1800" b="1" i="0" dirty="0">
                        <a:solidFill>
                          <a:srgbClr val="2E2F5E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F8C22D41-531E-6DB4-4E7C-DD7225F60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8" r="35580"/>
          <a:stretch/>
        </p:blipFill>
        <p:spPr>
          <a:xfrm>
            <a:off x="7607129" y="1971672"/>
            <a:ext cx="4127671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1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0" y="106980"/>
            <a:ext cx="12192000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5.1 (2/4):  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recherche de subventions dans le cadre général de la mobilisation de ressources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800" b="1" kern="100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Potentiels et défis par rapport à chaque source de financement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384ABF1-F514-A9BC-EB6C-694B5ED31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751752"/>
              </p:ext>
            </p:extLst>
          </p:nvPr>
        </p:nvGraphicFramePr>
        <p:xfrm>
          <a:off x="2514602" y="2114547"/>
          <a:ext cx="2514598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14598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800" b="0" i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800" b="0" i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fr-FR" sz="1800" b="0" i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800" b="0" i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800" b="0" i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3F97768-3E6A-F87D-AA6D-488E4E022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140609"/>
              </p:ext>
            </p:extLst>
          </p:nvPr>
        </p:nvGraphicFramePr>
        <p:xfrm>
          <a:off x="442915" y="2114547"/>
          <a:ext cx="2028823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28823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L’autofinancement :</a:t>
                      </a: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donations et  legs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Les aides publiques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parrainages et le mécénat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Les financements bancaires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activités lucratives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 financement participatif</a:t>
                      </a:r>
                      <a:endParaRPr lang="fr-FR" sz="1800" b="1" i="0" dirty="0">
                        <a:solidFill>
                          <a:srgbClr val="2E2F5E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0A1B8F7-1F92-6596-A2A3-100386ECF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109462"/>
              </p:ext>
            </p:extLst>
          </p:nvPr>
        </p:nvGraphicFramePr>
        <p:xfrm>
          <a:off x="5072064" y="2124069"/>
          <a:ext cx="2514598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14598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800" b="0" i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800" b="0" i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fr-FR" sz="1800" b="0" i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800" b="0" i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800" b="0" i="0" kern="12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0832E34-51CF-F1C1-336C-5FF04F76F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039768"/>
              </p:ext>
            </p:extLst>
          </p:nvPr>
        </p:nvGraphicFramePr>
        <p:xfrm>
          <a:off x="442915" y="1743707"/>
          <a:ext cx="714374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110">
                  <a:extLst>
                    <a:ext uri="{9D8B030D-6E8A-4147-A177-3AD203B41FA5}">
                      <a16:colId xmlns:a16="http://schemas.microsoft.com/office/drawing/2014/main" val="1313984838"/>
                    </a:ext>
                  </a:extLst>
                </a:gridCol>
                <a:gridCol w="2586038">
                  <a:extLst>
                    <a:ext uri="{9D8B030D-6E8A-4147-A177-3AD203B41FA5}">
                      <a16:colId xmlns:a16="http://schemas.microsoft.com/office/drawing/2014/main" val="931707593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val="189665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OPPORTUNITES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DEFIS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335910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863023A-4E35-B3E6-5269-136666437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0"/>
          <a:stretch/>
        </p:blipFill>
        <p:spPr>
          <a:xfrm>
            <a:off x="7629526" y="1743707"/>
            <a:ext cx="4209096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0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0" y="106980"/>
            <a:ext cx="12192000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5.1 (3/4):  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recherche de subventions dans le cadre général de la mobilisation de ressources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800" b="1" kern="100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Potentiels et défis par rapport à chaque source de financement : Cas de la FOASPS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384ABF1-F514-A9BC-EB6C-694B5ED31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485051"/>
              </p:ext>
            </p:extLst>
          </p:nvPr>
        </p:nvGraphicFramePr>
        <p:xfrm>
          <a:off x="2514602" y="2114547"/>
          <a:ext cx="2514598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14598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Nos membres sont des associations comme nous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La noblesse de la mission plaide pour nous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C’est la source la plus fiable et pérenne si…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La noblesse de la mission plaide pour nous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Absence de banques solidaires, ou sociales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Le champ des activités est vaste (services d’expertise)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Potentiel élevé au regard des cas observés ailleurs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3F97768-3E6A-F87D-AA6D-488E4E022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69314"/>
              </p:ext>
            </p:extLst>
          </p:nvPr>
        </p:nvGraphicFramePr>
        <p:xfrm>
          <a:off x="442915" y="2114547"/>
          <a:ext cx="2028823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28823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L’autofinancement :</a:t>
                      </a: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donations et  legs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Les aides publiques (Nationales &amp; PTF)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parrainages et le mécénat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Les financements bancaires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activités lucratives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 financement participatif</a:t>
                      </a:r>
                      <a:endParaRPr lang="fr-FR" sz="1800" b="1" i="0" dirty="0">
                        <a:solidFill>
                          <a:srgbClr val="2E2F5E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0A1B8F7-1F92-6596-A2A3-100386ECF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452028"/>
              </p:ext>
            </p:extLst>
          </p:nvPr>
        </p:nvGraphicFramePr>
        <p:xfrm>
          <a:off x="5072064" y="2124069"/>
          <a:ext cx="2514598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14598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Elles ont-elles-même des défis pour la collecte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Les donateurs ne sont pas encore identifiés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Le manque de vision des acteurs du public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Les mécènes semblent difficiles à identifier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Identifier des activités rentables et bancables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Distinguer les activités lucratives des autres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Développer des solutions digitales appropriées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0832E34-51CF-F1C1-336C-5FF04F76F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813460"/>
              </p:ext>
            </p:extLst>
          </p:nvPr>
        </p:nvGraphicFramePr>
        <p:xfrm>
          <a:off x="442915" y="1743707"/>
          <a:ext cx="714374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110">
                  <a:extLst>
                    <a:ext uri="{9D8B030D-6E8A-4147-A177-3AD203B41FA5}">
                      <a16:colId xmlns:a16="http://schemas.microsoft.com/office/drawing/2014/main" val="1313984838"/>
                    </a:ext>
                  </a:extLst>
                </a:gridCol>
                <a:gridCol w="2586038">
                  <a:extLst>
                    <a:ext uri="{9D8B030D-6E8A-4147-A177-3AD203B41FA5}">
                      <a16:colId xmlns:a16="http://schemas.microsoft.com/office/drawing/2014/main" val="931707593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val="189665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OPPORTUNITES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DEFIS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335910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9BA86F0-A751-FBCB-883F-64F962F9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526" y="1751792"/>
            <a:ext cx="4206605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62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0" y="106980"/>
            <a:ext cx="12192000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5.1 (4/4):  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8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recherche de subventions dans le cadre général de la mobilisation de ressources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800" b="1" kern="100" dirty="0">
                <a:solidFill>
                  <a:srgbClr val="FFFF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Choix des trois sources prioritaires: Cas de la FOASPS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384ABF1-F514-A9BC-EB6C-694B5ED31E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223298"/>
              </p:ext>
            </p:extLst>
          </p:nvPr>
        </p:nvGraphicFramePr>
        <p:xfrm>
          <a:off x="2514602" y="2114547"/>
          <a:ext cx="2514598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14598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Nos membres sont des associations comme nous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La noblesse de la mission plaide pour nous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C’est la source la plus fiable et pérenne si…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La noblesse de la mission plaide pour nous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Absence de banques solidaires, ou sociales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Le champ des activités est vaste (services d’expertise)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Narrow" panose="020B0606020202030204" pitchFamily="34" charset="0"/>
                        </a:rPr>
                        <a:t>Potentiel élevé au regard des cas observés ailleurs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3F97768-3E6A-F87D-AA6D-488E4E022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644417"/>
              </p:ext>
            </p:extLst>
          </p:nvPr>
        </p:nvGraphicFramePr>
        <p:xfrm>
          <a:off x="442915" y="2114547"/>
          <a:ext cx="2028823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28823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L’autofinancement :</a:t>
                      </a:r>
                    </a:p>
                    <a:p>
                      <a:endParaRPr lang="fr-FR" sz="18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donations et  legs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Les aides publiques (Nationales &amp; PTF)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parrainages et le mécénat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2E2F5E"/>
                          </a:solidFill>
                          <a:effectLst/>
                          <a:latin typeface="Arial Narrow" panose="020B0606020202030204" pitchFamily="34" charset="0"/>
                        </a:rPr>
                        <a:t>Les financements bancaires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Les activités lucratives 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>
                          <a:solidFill>
                            <a:srgbClr val="2E2F5E"/>
                          </a:solidFill>
                          <a:latin typeface="Arial Narrow" panose="020B0606020202030204" pitchFamily="34" charset="0"/>
                        </a:rPr>
                        <a:t>Le financement participatif</a:t>
                      </a:r>
                      <a:endParaRPr lang="fr-FR" sz="1800" b="1" i="0" dirty="0">
                        <a:solidFill>
                          <a:srgbClr val="2E2F5E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0A1B8F7-1F92-6596-A2A3-100386ECF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213262"/>
              </p:ext>
            </p:extLst>
          </p:nvPr>
        </p:nvGraphicFramePr>
        <p:xfrm>
          <a:off x="5072064" y="2124069"/>
          <a:ext cx="2514598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14598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Elles ont-elles-même des défis pour la collecte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Les donateurs ne sont pas encore identifiés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Le manque de vision des acteurs du public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Les mécènes semblent difficiles à identifier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Identifier des activités rentables et bancables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b="0" i="0" kern="1200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Distinguer les activités lucratives des autres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</a:rPr>
                        <a:t>Développer des solutions digitales appropriées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0832E34-51CF-F1C1-336C-5FF04F76F016}"/>
              </a:ext>
            </a:extLst>
          </p:cNvPr>
          <p:cNvGraphicFramePr>
            <a:graphicFrameLocks noGrp="1"/>
          </p:cNvGraphicFramePr>
          <p:nvPr/>
        </p:nvGraphicFramePr>
        <p:xfrm>
          <a:off x="442915" y="1743707"/>
          <a:ext cx="714374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110">
                  <a:extLst>
                    <a:ext uri="{9D8B030D-6E8A-4147-A177-3AD203B41FA5}">
                      <a16:colId xmlns:a16="http://schemas.microsoft.com/office/drawing/2014/main" val="1313984838"/>
                    </a:ext>
                  </a:extLst>
                </a:gridCol>
                <a:gridCol w="2586038">
                  <a:extLst>
                    <a:ext uri="{9D8B030D-6E8A-4147-A177-3AD203B41FA5}">
                      <a16:colId xmlns:a16="http://schemas.microsoft.com/office/drawing/2014/main" val="931707593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val="189665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OPPORTUNITES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DEFIS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335910"/>
                  </a:ext>
                </a:extLst>
              </a:tr>
            </a:tbl>
          </a:graphicData>
        </a:graphic>
      </p:graphicFrame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0F5BD7D-E29C-A07B-5213-B1FF8569F4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110324"/>
              </p:ext>
            </p:extLst>
          </p:nvPr>
        </p:nvGraphicFramePr>
        <p:xfrm>
          <a:off x="7629525" y="2124069"/>
          <a:ext cx="4119559" cy="44805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119559">
                  <a:extLst>
                    <a:ext uri="{9D8B030D-6E8A-4147-A177-3AD203B41FA5}">
                      <a16:colId xmlns:a16="http://schemas.microsoft.com/office/drawing/2014/main" val="24542774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b="1" i="0" kern="1200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Réponses</a:t>
                      </a:r>
                    </a:p>
                    <a:p>
                      <a:endParaRPr lang="fr-FR" sz="1800" b="1" i="0" kern="1200" dirty="0">
                        <a:solidFill>
                          <a:srgbClr val="0000FF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201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Réponses </a:t>
                      </a:r>
                    </a:p>
                    <a:p>
                      <a:pPr marL="0" algn="l" defTabSz="914400" rtl="0" eaLnBrk="1" latinLnBrk="0" hangingPunct="1"/>
                      <a:endParaRPr lang="fr-FR" sz="1800" b="1" i="0" kern="1200" dirty="0">
                        <a:solidFill>
                          <a:srgbClr val="0000FF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888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Réponses</a:t>
                      </a:r>
                    </a:p>
                    <a:p>
                      <a:endParaRPr lang="fr-FR" sz="1800" b="1" i="0" kern="1200" dirty="0">
                        <a:solidFill>
                          <a:srgbClr val="0000FF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3807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Réponses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0" kern="1200" dirty="0">
                        <a:solidFill>
                          <a:srgbClr val="0000FF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67591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Réponses</a:t>
                      </a:r>
                    </a:p>
                    <a:p>
                      <a:endParaRPr lang="fr-FR" sz="1800" b="1" i="0" kern="1200" dirty="0">
                        <a:solidFill>
                          <a:srgbClr val="0000FF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626586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Réponses</a:t>
                      </a:r>
                    </a:p>
                    <a:p>
                      <a:endParaRPr lang="fr-FR" sz="1800" b="1" i="0" kern="1200" dirty="0">
                        <a:solidFill>
                          <a:srgbClr val="0000FF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65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kern="1200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Réponses</a:t>
                      </a:r>
                      <a:endParaRPr lang="fr-FR" sz="1800" b="1" dirty="0">
                        <a:solidFill>
                          <a:srgbClr val="0000FF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fr-FR" sz="1800" b="1" dirty="0">
                        <a:solidFill>
                          <a:srgbClr val="0000FF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256185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80D4E55-F586-59E7-D8B4-BAC08A889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767228"/>
              </p:ext>
            </p:extLst>
          </p:nvPr>
        </p:nvGraphicFramePr>
        <p:xfrm>
          <a:off x="7615236" y="1753229"/>
          <a:ext cx="413384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3847">
                  <a:extLst>
                    <a:ext uri="{9D8B030D-6E8A-4147-A177-3AD203B41FA5}">
                      <a16:colId xmlns:a16="http://schemas.microsoft.com/office/drawing/2014/main" val="14867944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Réponses face aux défis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8840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0000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5.2 (1/4):  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36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Elaboration des demandes de subventions : propositions de projets et programmes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endParaRPr lang="fr-FR" sz="3600" b="1" kern="1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409221" y="1799919"/>
            <a:ext cx="6188955" cy="482917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sz="2800" i="0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Connaitre le demandeur de propositions/ destinataire de la demande de subvention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sz="2800" dirty="0">
                <a:solidFill>
                  <a:srgbClr val="212529"/>
                </a:solidFill>
                <a:latin typeface="Arial Narrow" panose="020B0606020202030204" pitchFamily="34" charset="0"/>
              </a:rPr>
              <a:t>C</a:t>
            </a:r>
            <a:r>
              <a:rPr lang="fr-FR" sz="2800" i="0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omprendre le processus de demande de subvention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i="0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Lire et analyser les lignes directrices des subventions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i="0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Suivre les instructions et respecter les délais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i="0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Intégrer une présentation de votre organisation et ses réalisations passées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i="0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Rédiger une déclaration de besoins convaincante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AC95FC-2CB1-CB25-60DA-CB6B504BA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4" r="13373"/>
          <a:stretch/>
        </p:blipFill>
        <p:spPr>
          <a:xfrm>
            <a:off x="6598176" y="1799918"/>
            <a:ext cx="5184603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4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F7A6E8-D5F1-4A9C-1D8D-BD12F0B893E5}"/>
              </a:ext>
            </a:extLst>
          </p:cNvPr>
          <p:cNvSpPr txBox="1">
            <a:spLocks/>
          </p:cNvSpPr>
          <p:nvPr/>
        </p:nvSpPr>
        <p:spPr>
          <a:xfrm>
            <a:off x="167268" y="106980"/>
            <a:ext cx="11864898" cy="1421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24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Chapitre 5.2 (2/4):  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r>
              <a:rPr lang="fr-FR" sz="3600" b="1" kern="100" dirty="0">
                <a:solidFill>
                  <a:schemeClr val="bg1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Elaboration des demandes de subventions : propositions de projets et programmes</a:t>
            </a:r>
          </a:p>
          <a:p>
            <a:pPr marL="328295" algn="ctr">
              <a:lnSpc>
                <a:spcPct val="100000"/>
              </a:lnSpc>
              <a:spcBef>
                <a:spcPts val="0"/>
              </a:spcBef>
            </a:pPr>
            <a:endParaRPr lang="fr-FR" sz="3600" b="1" kern="100" dirty="0">
              <a:solidFill>
                <a:schemeClr val="bg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BC5BB4A-C7E8-FBBF-41AC-E07D84A15A0B}"/>
              </a:ext>
            </a:extLst>
          </p:cNvPr>
          <p:cNvSpPr txBox="1">
            <a:spLocks/>
          </p:cNvSpPr>
          <p:nvPr/>
        </p:nvSpPr>
        <p:spPr>
          <a:xfrm>
            <a:off x="287295" y="1799919"/>
            <a:ext cx="6487967" cy="4829175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2300" i="0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Appuyez vos affirmations sur des données et des preuves fiables 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300" i="0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Fixer des objectifs et des résultats clairs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300" i="0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Élaborer un budget réaliste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300" i="0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Démontrer l'impact et le bénéfice pour la communauté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300" i="0" dirty="0">
                <a:solidFill>
                  <a:srgbClr val="212529"/>
                </a:solidFill>
                <a:effectLst/>
                <a:latin typeface="Arial Narrow" panose="020B0606020202030204" pitchFamily="34" charset="0"/>
              </a:rPr>
              <a:t>Mise en réseau lors de conférences et d'événements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fr-FR" sz="2300" dirty="0">
                <a:solidFill>
                  <a:srgbClr val="212529"/>
                </a:solidFill>
                <a:latin typeface="Arial Narrow" panose="020B0606020202030204" pitchFamily="34" charset="0"/>
              </a:rPr>
              <a:t>Erreurs courantes à éviter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300" dirty="0">
                <a:solidFill>
                  <a:srgbClr val="212529"/>
                </a:solidFill>
                <a:latin typeface="Arial Narrow" panose="020B0606020202030204" pitchFamily="34" charset="0"/>
              </a:rPr>
              <a:t>Mauvaise compréhension des objectifs et des priorités du financeur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300" dirty="0">
                <a:solidFill>
                  <a:srgbClr val="212529"/>
                </a:solidFill>
                <a:latin typeface="Arial Narrow" panose="020B0606020202030204" pitchFamily="34" charset="0"/>
              </a:rPr>
              <a:t>Oubli de la documentation requise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300" dirty="0">
                <a:solidFill>
                  <a:srgbClr val="212529"/>
                </a:solidFill>
                <a:latin typeface="Arial Narrow" panose="020B0606020202030204" pitchFamily="34" charset="0"/>
              </a:rPr>
              <a:t>Utilisation d'un langage incohérent ou inexact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300" dirty="0">
                <a:solidFill>
                  <a:srgbClr val="212529"/>
                </a:solidFill>
                <a:latin typeface="Arial Narrow" panose="020B0606020202030204" pitchFamily="34" charset="0"/>
              </a:rPr>
              <a:t>Absence de preuves claires et convaincantes</a:t>
            </a:r>
          </a:p>
          <a:p>
            <a:pPr marL="685800" lvl="2">
              <a:lnSpc>
                <a:spcPct val="100000"/>
              </a:lnSpc>
              <a:spcBef>
                <a:spcPts val="0"/>
              </a:spcBef>
            </a:pPr>
            <a:endParaRPr lang="fr-FR" sz="2300" dirty="0">
              <a:solidFill>
                <a:srgbClr val="212529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CA7E79-579A-DFC3-80B8-F9B69C951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94"/>
          <a:stretch/>
        </p:blipFill>
        <p:spPr>
          <a:xfrm>
            <a:off x="6801812" y="1799919"/>
            <a:ext cx="512902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366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1577</Words>
  <Application>Microsoft Office PowerPoint</Application>
  <PresentationFormat>Grand écran</PresentationFormat>
  <Paragraphs>180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Calibri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Kofi Kumodzi</dc:creator>
  <cp:lastModifiedBy>Kofi Kumodzi</cp:lastModifiedBy>
  <cp:revision>39</cp:revision>
  <dcterms:modified xsi:type="dcterms:W3CDTF">2024-08-08T15:04:02Z</dcterms:modified>
</cp:coreProperties>
</file>