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sldIdLst>
    <p:sldId id="256" r:id="rId2"/>
    <p:sldId id="270" r:id="rId3"/>
    <p:sldId id="283" r:id="rId4"/>
    <p:sldId id="284" r:id="rId5"/>
    <p:sldId id="287" r:id="rId6"/>
    <p:sldId id="285" r:id="rId7"/>
    <p:sldId id="288" r:id="rId8"/>
    <p:sldId id="289" r:id="rId9"/>
    <p:sldId id="290" r:id="rId10"/>
    <p:sldId id="291" r:id="rId11"/>
    <p:sldId id="297" r:id="rId12"/>
    <p:sldId id="292" r:id="rId13"/>
    <p:sldId id="293" r:id="rId14"/>
    <p:sldId id="294" r:id="rId15"/>
    <p:sldId id="295" r:id="rId16"/>
    <p:sldId id="298" r:id="rId17"/>
    <p:sldId id="299" r:id="rId18"/>
    <p:sldId id="301" r:id="rId19"/>
    <p:sldId id="302" r:id="rId20"/>
    <p:sldId id="303" r:id="rId21"/>
    <p:sldId id="304" r:id="rId22"/>
    <p:sldId id="296" r:id="rId23"/>
    <p:sldId id="305" r:id="rId24"/>
    <p:sldId id="286" r:id="rId25"/>
    <p:sldId id="306" r:id="rId26"/>
    <p:sldId id="307" r:id="rId27"/>
    <p:sldId id="308" r:id="rId28"/>
    <p:sldId id="309" r:id="rId29"/>
  </p:sldIdLst>
  <p:sldSz cx="12192000" cy="6858000"/>
  <p:notesSz cx="6858000" cy="9144000"/>
  <p:defaultTextStyle>
    <a:defPPr lvl="0">
      <a:defRPr lang="fr-FR"/>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a:srgbClr val="0000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89" autoAdjust="0"/>
    <p:restoredTop sz="94660"/>
  </p:normalViewPr>
  <p:slideViewPr>
    <p:cSldViewPr snapToGrid="0">
      <p:cViewPr varScale="1">
        <p:scale>
          <a:sx n="67" d="100"/>
          <a:sy n="67" d="100"/>
        </p:scale>
        <p:origin x="81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3557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mage avec légen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2458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Image avec légen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39951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Image avec légen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73134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687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3800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78191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6919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60495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41060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63644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74256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333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3048000" y="1530258"/>
            <a:ext cx="8045824" cy="296106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FR"/>
          </a:p>
        </p:txBody>
      </p:sp>
      <p:sp>
        <p:nvSpPr>
          <p:cNvPr id="5" name="Titre 1"/>
          <p:cNvSpPr txBox="1">
            <a:spLocks/>
          </p:cNvSpPr>
          <p:nvPr/>
        </p:nvSpPr>
        <p:spPr>
          <a:xfrm>
            <a:off x="2402541" y="2095033"/>
            <a:ext cx="8408894"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FR"/>
          </a:p>
        </p:txBody>
      </p:sp>
      <p:sp>
        <p:nvSpPr>
          <p:cNvPr id="7" name="ZoneTexte 6"/>
          <p:cNvSpPr txBox="1"/>
          <p:nvPr/>
        </p:nvSpPr>
        <p:spPr>
          <a:xfrm>
            <a:off x="2865043" y="502464"/>
            <a:ext cx="5820937" cy="707886"/>
          </a:xfrm>
          <a:prstGeom prst="rect">
            <a:avLst/>
          </a:prstGeom>
          <a:noFill/>
        </p:spPr>
        <p:txBody>
          <a:bodyPr wrap="square" rtlCol="0">
            <a:spAutoFit/>
          </a:bodyPr>
          <a:lstStyle/>
          <a:p>
            <a:pPr algn="ctr"/>
            <a:r>
              <a:rPr lang="fr-FR" sz="2000" b="1" kern="0" dirty="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Développement Organisationnel dans un contexte d’Organisation de la Société Civile Internationale (OSCI)</a:t>
            </a:r>
            <a:endParaRPr lang="fr-FR" sz="2000" dirty="0">
              <a:latin typeface="+mj-lt"/>
            </a:endParaRPr>
          </a:p>
        </p:txBody>
      </p:sp>
      <p:sp>
        <p:nvSpPr>
          <p:cNvPr id="2" name="ZoneTexte 1">
            <a:extLst>
              <a:ext uri="{FF2B5EF4-FFF2-40B4-BE49-F238E27FC236}">
                <a16:creationId xmlns:a16="http://schemas.microsoft.com/office/drawing/2014/main" id="{07D2F201-E09A-CAC6-F24B-C3B4D24D1056}"/>
              </a:ext>
            </a:extLst>
          </p:cNvPr>
          <p:cNvSpPr txBox="1"/>
          <p:nvPr/>
        </p:nvSpPr>
        <p:spPr>
          <a:xfrm>
            <a:off x="1668802" y="2225314"/>
            <a:ext cx="8854396" cy="862352"/>
          </a:xfrm>
          <a:prstGeom prst="rect">
            <a:avLst/>
          </a:prstGeom>
          <a:noFill/>
        </p:spPr>
        <p:txBody>
          <a:bodyPr wrap="square" rtlCol="0">
            <a:spAutoFit/>
          </a:bodyPr>
          <a:lstStyle/>
          <a:p>
            <a:pPr algn="ctr">
              <a:lnSpc>
                <a:spcPct val="107000"/>
              </a:lnSpc>
              <a:spcAft>
                <a:spcPts val="800"/>
              </a:spcAft>
            </a:pPr>
            <a:r>
              <a:rPr lang="fr-FR" sz="2400" b="1" kern="0" dirty="0">
                <a:solidFill>
                  <a:srgbClr val="000000"/>
                </a:solidFill>
                <a:latin typeface="Arial Narrow" panose="020B0606020202030204" pitchFamily="34" charset="0"/>
                <a:ea typeface="Times New Roman" panose="02020603050405020304" pitchFamily="18" charset="0"/>
                <a:cs typeface="Calibri" panose="020F0502020204030204" pitchFamily="34" charset="0"/>
              </a:rPr>
              <a:t>F</a:t>
            </a:r>
            <a:r>
              <a:rPr lang="fr-FR" sz="2400" b="1" kern="0" dirty="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ormation des Responsables des Organisations Membres de la FOASPS en gestion des Associations et Développement Organisationnel (DO)</a:t>
            </a:r>
            <a:endParaRPr lang="fr-FR"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EBA872D3-4E45-1897-31F0-4FDE7FBBE503}"/>
              </a:ext>
            </a:extLst>
          </p:cNvPr>
          <p:cNvSpPr txBox="1"/>
          <p:nvPr/>
        </p:nvSpPr>
        <p:spPr>
          <a:xfrm>
            <a:off x="0" y="3298288"/>
            <a:ext cx="12192000" cy="1908215"/>
          </a:xfrm>
          <a:prstGeom prst="rect">
            <a:avLst/>
          </a:prstGeom>
          <a:solidFill>
            <a:schemeClr val="accent5">
              <a:lumMod val="75000"/>
            </a:schemeClr>
          </a:solidFill>
        </p:spPr>
        <p:txBody>
          <a:bodyPr wrap="square" rtlCol="0">
            <a:spAutoFit/>
          </a:bodyPr>
          <a:lstStyle/>
          <a:p>
            <a:pPr algn="ctr"/>
            <a:r>
              <a:rPr lang="fr-FR" sz="3200" b="1" dirty="0">
                <a:solidFill>
                  <a:schemeClr val="bg1"/>
                </a:solidFill>
                <a:latin typeface="Arial Narrow" panose="020B0606020202030204" pitchFamily="34" charset="0"/>
              </a:rPr>
              <a:t>Module 6 : </a:t>
            </a:r>
          </a:p>
          <a:p>
            <a:pPr algn="ctr"/>
            <a:r>
              <a:rPr lang="fr-FR" sz="5400" b="1" dirty="0">
                <a:solidFill>
                  <a:schemeClr val="bg1"/>
                </a:solidFill>
                <a:latin typeface="Arial Narrow" panose="020B0606020202030204" pitchFamily="34" charset="0"/>
              </a:rPr>
              <a:t>Gestion de projets</a:t>
            </a:r>
          </a:p>
          <a:p>
            <a:pPr algn="ctr"/>
            <a:r>
              <a:rPr lang="fr-FR" sz="3200" b="1" dirty="0">
                <a:solidFill>
                  <a:schemeClr val="bg1"/>
                </a:solidFill>
                <a:latin typeface="Arial Narrow" panose="020B0606020202030204" pitchFamily="34" charset="0"/>
              </a:rPr>
              <a:t>(Webinaire 6)</a:t>
            </a:r>
          </a:p>
        </p:txBody>
      </p:sp>
    </p:spTree>
    <p:extLst>
      <p:ext uri="{BB962C8B-B14F-4D97-AF65-F5344CB8AC3E}">
        <p14:creationId xmlns:p14="http://schemas.microsoft.com/office/powerpoint/2010/main" val="2466630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6.2 :  </a:t>
            </a:r>
          </a:p>
          <a:p>
            <a:pPr lvl="0" algn="ctr">
              <a:lnSpc>
                <a:spcPct val="100000"/>
              </a:lnSpc>
              <a:spcBef>
                <a:spcPts val="0"/>
              </a:spcBef>
            </a:pPr>
            <a:r>
              <a:rPr lang="fr-FR" sz="2800" b="1" dirty="0">
                <a:solidFill>
                  <a:schemeClr val="bg1"/>
                </a:solidFill>
                <a:latin typeface="Arial Narrow" panose="020B0606020202030204" pitchFamily="34" charset="0"/>
              </a:rPr>
              <a:t>Elaboration des projets : </a:t>
            </a:r>
          </a:p>
          <a:p>
            <a:pPr lvl="0" algn="ctr">
              <a:lnSpc>
                <a:spcPct val="100000"/>
              </a:lnSpc>
              <a:spcBef>
                <a:spcPts val="0"/>
              </a:spcBef>
            </a:pPr>
            <a:r>
              <a:rPr lang="fr-FR" sz="4000" b="1" dirty="0">
                <a:solidFill>
                  <a:schemeClr val="bg1"/>
                </a:solidFill>
                <a:latin typeface="Arial Narrow" panose="020B0606020202030204" pitchFamily="34" charset="0"/>
              </a:rPr>
              <a:t>Quelques Formats modèles : Note conceptuelle (1/2) </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09205" y="1799919"/>
            <a:ext cx="3905604" cy="4829175"/>
          </a:xfrm>
          <a:prstGeom prst="rect">
            <a:avLst/>
          </a:prstGeom>
          <a:solidFill>
            <a:schemeClr val="accent1">
              <a:lumMod val="40000"/>
              <a:lumOff val="6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fr-FR" sz="2000" dirty="0">
                <a:effectLst/>
                <a:latin typeface="Arial Narrow" panose="020B0606020202030204" pitchFamily="34" charset="0"/>
                <a:ea typeface="Times New Roman" panose="02020603050405020304" pitchFamily="18" charset="0"/>
              </a:rPr>
              <a:t>Titre du projet</a:t>
            </a:r>
          </a:p>
          <a:p>
            <a:pPr>
              <a:lnSpc>
                <a:spcPct val="100000"/>
              </a:lnSpc>
              <a:spcBef>
                <a:spcPts val="0"/>
              </a:spcBef>
            </a:pPr>
            <a:r>
              <a:rPr lang="fr-FR" sz="2000" dirty="0">
                <a:effectLst/>
                <a:latin typeface="Arial Narrow" panose="020B0606020202030204" pitchFamily="34" charset="0"/>
                <a:ea typeface="Times New Roman" panose="02020603050405020304" pitchFamily="18" charset="0"/>
              </a:rPr>
              <a:t>Description schématique du projet</a:t>
            </a:r>
          </a:p>
          <a:p>
            <a:pPr>
              <a:lnSpc>
                <a:spcPct val="100000"/>
              </a:lnSpc>
              <a:spcBef>
                <a:spcPts val="0"/>
              </a:spcBef>
            </a:pPr>
            <a:r>
              <a:rPr lang="fr-FR" sz="2000" dirty="0">
                <a:effectLst/>
                <a:latin typeface="Arial Narrow" panose="020B0606020202030204" pitchFamily="34" charset="0"/>
                <a:ea typeface="Times New Roman" panose="02020603050405020304" pitchFamily="18" charset="0"/>
              </a:rPr>
              <a:t>Groupe défavorisée visé par le projet</a:t>
            </a:r>
          </a:p>
          <a:p>
            <a:pPr>
              <a:lnSpc>
                <a:spcPct val="100000"/>
              </a:lnSpc>
              <a:spcBef>
                <a:spcPts val="0"/>
              </a:spcBef>
            </a:pPr>
            <a:r>
              <a:rPr lang="fr-FR" sz="2000" dirty="0">
                <a:effectLst/>
                <a:latin typeface="Arial Narrow" panose="020B0606020202030204" pitchFamily="34" charset="0"/>
                <a:ea typeface="Times New Roman" panose="02020603050405020304" pitchFamily="18" charset="0"/>
              </a:rPr>
              <a:t>Localisation ou Site de développement du projet</a:t>
            </a:r>
          </a:p>
          <a:p>
            <a:pPr>
              <a:lnSpc>
                <a:spcPct val="100000"/>
              </a:lnSpc>
              <a:spcBef>
                <a:spcPts val="0"/>
              </a:spcBef>
            </a:pPr>
            <a:r>
              <a:rPr lang="fr-FR" sz="2000" dirty="0">
                <a:effectLst/>
                <a:latin typeface="Arial Narrow" panose="020B0606020202030204" pitchFamily="34" charset="0"/>
                <a:ea typeface="Times New Roman" panose="02020603050405020304" pitchFamily="18" charset="0"/>
              </a:rPr>
              <a:t>Questions de pauvreté ciblée par le projet</a:t>
            </a:r>
          </a:p>
          <a:p>
            <a:pPr>
              <a:lnSpc>
                <a:spcPct val="100000"/>
              </a:lnSpc>
              <a:spcBef>
                <a:spcPts val="0"/>
              </a:spcBef>
            </a:pPr>
            <a:r>
              <a:rPr lang="fr-FR" sz="2000" dirty="0">
                <a:effectLst/>
                <a:latin typeface="Arial Narrow" panose="020B0606020202030204" pitchFamily="34" charset="0"/>
                <a:ea typeface="Times New Roman" panose="02020603050405020304" pitchFamily="18" charset="0"/>
              </a:rPr>
              <a:t>Durée du projet/ programme : Début probable du projet</a:t>
            </a:r>
          </a:p>
          <a:p>
            <a:pPr>
              <a:lnSpc>
                <a:spcPct val="100000"/>
              </a:lnSpc>
              <a:spcBef>
                <a:spcPts val="0"/>
              </a:spcBef>
            </a:pPr>
            <a:r>
              <a:rPr lang="fr-FR" sz="2000" dirty="0">
                <a:effectLst/>
                <a:latin typeface="Arial Narrow" panose="020B0606020202030204" pitchFamily="34" charset="0"/>
                <a:ea typeface="Times New Roman" panose="02020603050405020304" pitchFamily="18" charset="0"/>
              </a:rPr>
              <a:t>Acteurs associés à la mise en œuvre </a:t>
            </a:r>
          </a:p>
          <a:p>
            <a:pPr>
              <a:lnSpc>
                <a:spcPct val="100000"/>
              </a:lnSpc>
              <a:spcBef>
                <a:spcPts val="0"/>
              </a:spcBef>
            </a:pPr>
            <a:r>
              <a:rPr lang="fr-FR" sz="2000" dirty="0">
                <a:effectLst/>
                <a:latin typeface="Arial Narrow" panose="020B0606020202030204" pitchFamily="34" charset="0"/>
                <a:ea typeface="Times New Roman" panose="02020603050405020304" pitchFamily="18" charset="0"/>
              </a:rPr>
              <a:t>Composantes du projet </a:t>
            </a:r>
          </a:p>
          <a:p>
            <a:pPr>
              <a:lnSpc>
                <a:spcPct val="100000"/>
              </a:lnSpc>
              <a:spcBef>
                <a:spcPts val="0"/>
              </a:spcBef>
            </a:pPr>
            <a:r>
              <a:rPr lang="fr-FR" sz="2000" b="0" kern="0" dirty="0">
                <a:effectLst/>
                <a:latin typeface="Arial Narrow" panose="020B0606020202030204" pitchFamily="34" charset="0"/>
              </a:rPr>
              <a:t>Contexte</a:t>
            </a:r>
            <a:endParaRPr lang="fr-FR" sz="2000" b="1" kern="0" dirty="0">
              <a:effectLst/>
              <a:latin typeface="Arial Narrow" panose="020B0606020202030204" pitchFamily="34" charset="0"/>
            </a:endParaRPr>
          </a:p>
          <a:p>
            <a:pPr>
              <a:lnSpc>
                <a:spcPct val="100000"/>
              </a:lnSpc>
              <a:spcBef>
                <a:spcPts val="0"/>
              </a:spcBef>
            </a:pPr>
            <a:r>
              <a:rPr lang="fr-FR" sz="2000" dirty="0">
                <a:effectLst/>
                <a:latin typeface="Arial Narrow" panose="020B0606020202030204" pitchFamily="34" charset="0"/>
                <a:ea typeface="Times New Roman" panose="02020603050405020304" pitchFamily="18" charset="0"/>
              </a:rPr>
              <a:t>Problématique</a:t>
            </a:r>
          </a:p>
          <a:p>
            <a:pPr>
              <a:lnSpc>
                <a:spcPct val="100000"/>
              </a:lnSpc>
              <a:spcBef>
                <a:spcPts val="0"/>
              </a:spcBef>
            </a:pPr>
            <a:r>
              <a:rPr lang="fr-FR" sz="2000" dirty="0">
                <a:effectLst/>
                <a:latin typeface="Arial Narrow" panose="020B0606020202030204" pitchFamily="34" charset="0"/>
                <a:ea typeface="Times New Roman" panose="02020603050405020304" pitchFamily="18" charset="0"/>
              </a:rPr>
              <a:t>Analyse de situation : solutions actuelles et limites</a:t>
            </a:r>
          </a:p>
          <a:p>
            <a:pPr marL="0" indent="0">
              <a:lnSpc>
                <a:spcPct val="100000"/>
              </a:lnSpc>
              <a:spcBef>
                <a:spcPts val="0"/>
              </a:spcBef>
              <a:buNone/>
            </a:pPr>
            <a:endParaRPr lang="fr-FR" sz="2000" dirty="0">
              <a:solidFill>
                <a:srgbClr val="212529"/>
              </a:solidFill>
              <a:latin typeface="Arial Narrow" panose="020B0606020202030204" pitchFamily="34" charset="0"/>
            </a:endParaRPr>
          </a:p>
        </p:txBody>
      </p:sp>
      <p:sp>
        <p:nvSpPr>
          <p:cNvPr id="2" name="Espace réservé du contenu 2">
            <a:extLst>
              <a:ext uri="{FF2B5EF4-FFF2-40B4-BE49-F238E27FC236}">
                <a16:creationId xmlns:a16="http://schemas.microsoft.com/office/drawing/2014/main" id="{1831FABD-EA73-798D-C306-5A809C4A0451}"/>
              </a:ext>
            </a:extLst>
          </p:cNvPr>
          <p:cNvSpPr txBox="1">
            <a:spLocks/>
          </p:cNvSpPr>
          <p:nvPr/>
        </p:nvSpPr>
        <p:spPr>
          <a:xfrm>
            <a:off x="7770045" y="1799918"/>
            <a:ext cx="4114800" cy="4829175"/>
          </a:xfrm>
          <a:prstGeom prst="rect">
            <a:avLst/>
          </a:prstGeom>
          <a:solidFill>
            <a:schemeClr val="accent1">
              <a:lumMod val="40000"/>
              <a:lumOff val="6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fr-FR" sz="2000" dirty="0">
                <a:effectLst/>
                <a:latin typeface="Arial Narrow" panose="020B0606020202030204" pitchFamily="34" charset="0"/>
                <a:ea typeface="Times New Roman" panose="02020603050405020304" pitchFamily="18" charset="0"/>
              </a:rPr>
              <a:t>Expériences passées de l’Association promotrice</a:t>
            </a:r>
          </a:p>
          <a:p>
            <a:pPr>
              <a:lnSpc>
                <a:spcPct val="100000"/>
              </a:lnSpc>
              <a:spcBef>
                <a:spcPts val="0"/>
              </a:spcBef>
            </a:pPr>
            <a:r>
              <a:rPr lang="fr-FR" sz="2000" dirty="0">
                <a:effectLst/>
                <a:latin typeface="Arial Narrow" panose="020B0606020202030204" pitchFamily="34" charset="0"/>
                <a:ea typeface="Times New Roman" panose="02020603050405020304" pitchFamily="18" charset="0"/>
              </a:rPr>
              <a:t>Approches nouvelles ou innovatrices du projet</a:t>
            </a:r>
          </a:p>
          <a:p>
            <a:pPr>
              <a:lnSpc>
                <a:spcPct val="100000"/>
              </a:lnSpc>
              <a:spcBef>
                <a:spcPts val="0"/>
              </a:spcBef>
            </a:pPr>
            <a:r>
              <a:rPr lang="fr-FR" sz="2000" dirty="0">
                <a:effectLst/>
                <a:latin typeface="Arial Narrow" panose="020B0606020202030204" pitchFamily="34" charset="0"/>
                <a:ea typeface="Times New Roman" panose="02020603050405020304" pitchFamily="18" charset="0"/>
              </a:rPr>
              <a:t>Changements ou résultats attendus de ce projet </a:t>
            </a:r>
          </a:p>
          <a:p>
            <a:pPr>
              <a:lnSpc>
                <a:spcPct val="100000"/>
              </a:lnSpc>
              <a:spcBef>
                <a:spcPts val="0"/>
              </a:spcBef>
            </a:pPr>
            <a:r>
              <a:rPr lang="fr-FR" sz="2000" dirty="0">
                <a:effectLst/>
                <a:latin typeface="Arial Narrow" panose="020B0606020202030204" pitchFamily="34" charset="0"/>
                <a:ea typeface="Times New Roman" panose="02020603050405020304" pitchFamily="18" charset="0"/>
              </a:rPr>
              <a:t>Mesures de pérennisation des acquis</a:t>
            </a:r>
          </a:p>
          <a:p>
            <a:pPr>
              <a:lnSpc>
                <a:spcPct val="100000"/>
              </a:lnSpc>
              <a:spcBef>
                <a:spcPts val="0"/>
              </a:spcBef>
            </a:pPr>
            <a:r>
              <a:rPr lang="fr-FR" sz="2000" dirty="0">
                <a:effectLst/>
                <a:latin typeface="Arial Narrow" panose="020B0606020202030204" pitchFamily="34" charset="0"/>
                <a:ea typeface="Times New Roman" panose="02020603050405020304" pitchFamily="18" charset="0"/>
              </a:rPr>
              <a:t>Principales activités du projet</a:t>
            </a:r>
          </a:p>
          <a:p>
            <a:pPr>
              <a:lnSpc>
                <a:spcPct val="100000"/>
              </a:lnSpc>
              <a:spcBef>
                <a:spcPts val="0"/>
              </a:spcBef>
            </a:pPr>
            <a:r>
              <a:rPr lang="fr-FR" sz="2000" dirty="0">
                <a:effectLst/>
                <a:latin typeface="Arial Narrow" panose="020B0606020202030204" pitchFamily="34" charset="0"/>
                <a:ea typeface="Times New Roman" panose="02020603050405020304" pitchFamily="18" charset="0"/>
              </a:rPr>
              <a:t>Programmation des phases du projet</a:t>
            </a:r>
          </a:p>
          <a:p>
            <a:pPr>
              <a:lnSpc>
                <a:spcPct val="100000"/>
              </a:lnSpc>
              <a:spcBef>
                <a:spcPts val="0"/>
              </a:spcBef>
            </a:pPr>
            <a:r>
              <a:rPr lang="fr-FR" sz="2000" dirty="0">
                <a:effectLst/>
                <a:latin typeface="Arial Narrow" panose="020B0606020202030204" pitchFamily="34" charset="0"/>
                <a:ea typeface="Times New Roman" panose="02020603050405020304" pitchFamily="18" charset="0"/>
              </a:rPr>
              <a:t>Systèmes de mesure des performances du projet</a:t>
            </a:r>
          </a:p>
          <a:p>
            <a:pPr>
              <a:lnSpc>
                <a:spcPct val="100000"/>
              </a:lnSpc>
              <a:spcBef>
                <a:spcPts val="0"/>
              </a:spcBef>
            </a:pPr>
            <a:r>
              <a:rPr lang="fr-FR" sz="2000" dirty="0">
                <a:effectLst/>
                <a:latin typeface="Arial Narrow" panose="020B0606020202030204" pitchFamily="34" charset="0"/>
                <a:ea typeface="Times New Roman" panose="02020603050405020304" pitchFamily="18" charset="0"/>
              </a:rPr>
              <a:t>Aptitudes, compétences et capacités techniques nécessaires</a:t>
            </a:r>
          </a:p>
          <a:p>
            <a:pPr>
              <a:lnSpc>
                <a:spcPct val="100000"/>
              </a:lnSpc>
              <a:spcBef>
                <a:spcPts val="0"/>
              </a:spcBef>
            </a:pPr>
            <a:r>
              <a:rPr lang="fr-FR" sz="2000" dirty="0">
                <a:effectLst/>
                <a:latin typeface="Arial Narrow" panose="020B0606020202030204" pitchFamily="34" charset="0"/>
                <a:ea typeface="Times New Roman" panose="02020603050405020304" pitchFamily="18" charset="0"/>
              </a:rPr>
              <a:t>Budget estimatif</a:t>
            </a:r>
          </a:p>
          <a:p>
            <a:pPr>
              <a:lnSpc>
                <a:spcPct val="100000"/>
              </a:lnSpc>
              <a:spcBef>
                <a:spcPts val="0"/>
              </a:spcBef>
            </a:pPr>
            <a:r>
              <a:rPr lang="fr-FR" sz="2000" dirty="0">
                <a:effectLst/>
                <a:latin typeface="Arial Narrow" panose="020B0606020202030204" pitchFamily="34" charset="0"/>
                <a:ea typeface="Times New Roman" panose="02020603050405020304" pitchFamily="18" charset="0"/>
              </a:rPr>
              <a:t>Apport des différents acteurs</a:t>
            </a:r>
            <a:endParaRPr lang="fr-FR" sz="2000" dirty="0">
              <a:solidFill>
                <a:srgbClr val="212529"/>
              </a:solidFill>
              <a:latin typeface="Arial Narrow" panose="020B0606020202030204" pitchFamily="34" charset="0"/>
            </a:endParaRPr>
          </a:p>
        </p:txBody>
      </p:sp>
      <p:pic>
        <p:nvPicPr>
          <p:cNvPr id="3" name="Image 2">
            <a:extLst>
              <a:ext uri="{FF2B5EF4-FFF2-40B4-BE49-F238E27FC236}">
                <a16:creationId xmlns:a16="http://schemas.microsoft.com/office/drawing/2014/main" id="{7E87F5FA-433B-0452-2AD1-1C2E2F1C8E41}"/>
              </a:ext>
            </a:extLst>
          </p:cNvPr>
          <p:cNvPicPr>
            <a:picLocks noChangeAspect="1"/>
          </p:cNvPicPr>
          <p:nvPr/>
        </p:nvPicPr>
        <p:blipFill rotWithShape="1">
          <a:blip r:embed="rId2"/>
          <a:srcRect l="49567" r="5692"/>
          <a:stretch/>
        </p:blipFill>
        <p:spPr>
          <a:xfrm>
            <a:off x="4371971" y="1799918"/>
            <a:ext cx="3240912" cy="4829175"/>
          </a:xfrm>
          <a:prstGeom prst="rect">
            <a:avLst/>
          </a:prstGeom>
        </p:spPr>
      </p:pic>
    </p:spTree>
    <p:extLst>
      <p:ext uri="{BB962C8B-B14F-4D97-AF65-F5344CB8AC3E}">
        <p14:creationId xmlns:p14="http://schemas.microsoft.com/office/powerpoint/2010/main" val="1253837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6.2 :  </a:t>
            </a:r>
          </a:p>
          <a:p>
            <a:pPr lvl="0" algn="ctr">
              <a:lnSpc>
                <a:spcPct val="100000"/>
              </a:lnSpc>
              <a:spcBef>
                <a:spcPts val="0"/>
              </a:spcBef>
            </a:pPr>
            <a:r>
              <a:rPr lang="fr-FR" sz="2800" b="1" dirty="0">
                <a:solidFill>
                  <a:schemeClr val="bg1"/>
                </a:solidFill>
                <a:latin typeface="Arial Narrow" panose="020B0606020202030204" pitchFamily="34" charset="0"/>
              </a:rPr>
              <a:t>Elaboration des projets : </a:t>
            </a:r>
          </a:p>
          <a:p>
            <a:pPr lvl="0" algn="ctr">
              <a:lnSpc>
                <a:spcPct val="100000"/>
              </a:lnSpc>
              <a:spcBef>
                <a:spcPts val="0"/>
              </a:spcBef>
            </a:pPr>
            <a:r>
              <a:rPr lang="fr-FR" sz="4000" b="1" dirty="0">
                <a:solidFill>
                  <a:schemeClr val="bg1"/>
                </a:solidFill>
                <a:latin typeface="Arial Narrow" panose="020B0606020202030204" pitchFamily="34" charset="0"/>
              </a:rPr>
              <a:t>Quelques Formats modèles : Note conceptuelle (2/2) </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09204" y="1799919"/>
            <a:ext cx="11535134" cy="4829175"/>
          </a:xfrm>
          <a:prstGeom prst="rect">
            <a:avLst/>
          </a:prstGeom>
          <a:solidFill>
            <a:schemeClr val="accent4">
              <a:lumMod val="20000"/>
              <a:lumOff val="8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FR" sz="1800" b="1" dirty="0">
                <a:effectLst/>
                <a:latin typeface="Arial Narrow" panose="020B0606020202030204" pitchFamily="34" charset="0"/>
              </a:rPr>
              <a:t>DIX QUESTIONS AUXQUELLES DOIT REPONDRE LA DESCRIPTION DU PROJET</a:t>
            </a:r>
            <a:endParaRPr lang="fr-FR" sz="1800" dirty="0">
              <a:effectLst/>
              <a:latin typeface="Arial Narrow" panose="020B0606020202030204" pitchFamily="34" charset="0"/>
              <a:ea typeface="Times New Roman" panose="02020603050405020304" pitchFamily="18" charset="0"/>
            </a:endParaRPr>
          </a:p>
          <a:p>
            <a:pPr marL="342900" lvl="0" indent="-342900">
              <a:lnSpc>
                <a:spcPct val="100000"/>
              </a:lnSpc>
              <a:spcBef>
                <a:spcPts val="0"/>
              </a:spcBef>
              <a:buFont typeface="+mj-lt"/>
              <a:buAutoNum type="arabicPeriod"/>
              <a:tabLst>
                <a:tab pos="228600" algn="l"/>
              </a:tabLst>
            </a:pPr>
            <a:r>
              <a:rPr lang="fr-FR" sz="1800" dirty="0">
                <a:effectLst/>
                <a:latin typeface="Arial Narrow" panose="020B0606020202030204" pitchFamily="34" charset="0"/>
                <a:ea typeface="Times New Roman" panose="02020603050405020304" pitchFamily="18" charset="0"/>
              </a:rPr>
              <a:t>Quel est le problème de pauvreté que le projet va adresser ? Quelles sont les causes profondes de ce problème ?</a:t>
            </a:r>
          </a:p>
          <a:p>
            <a:pPr marL="342900" lvl="0" indent="-342900">
              <a:lnSpc>
                <a:spcPct val="100000"/>
              </a:lnSpc>
              <a:spcBef>
                <a:spcPts val="0"/>
              </a:spcBef>
              <a:buFont typeface="+mj-lt"/>
              <a:buAutoNum type="arabicPeriod"/>
              <a:tabLst>
                <a:tab pos="228600" algn="l"/>
              </a:tabLst>
            </a:pPr>
            <a:r>
              <a:rPr lang="fr-FR" sz="1800" dirty="0">
                <a:effectLst/>
                <a:latin typeface="Arial Narrow" panose="020B0606020202030204" pitchFamily="34" charset="0"/>
                <a:ea typeface="Times New Roman" panose="02020603050405020304" pitchFamily="18" charset="0"/>
              </a:rPr>
              <a:t>Quels sont les objectifs de projet ?</a:t>
            </a:r>
          </a:p>
          <a:p>
            <a:pPr marL="342900" lvl="0" indent="-342900">
              <a:lnSpc>
                <a:spcPct val="100000"/>
              </a:lnSpc>
              <a:spcBef>
                <a:spcPts val="0"/>
              </a:spcBef>
              <a:buFont typeface="+mj-lt"/>
              <a:buAutoNum type="arabicPeriod"/>
              <a:tabLst>
                <a:tab pos="228600" algn="l"/>
              </a:tabLst>
            </a:pPr>
            <a:r>
              <a:rPr lang="fr-FR" sz="1800" dirty="0">
                <a:effectLst/>
                <a:latin typeface="Arial Narrow" panose="020B0606020202030204" pitchFamily="34" charset="0"/>
                <a:ea typeface="Times New Roman" panose="02020603050405020304" pitchFamily="18" charset="0"/>
              </a:rPr>
              <a:t>Qui sont les groupes cibles et comment bénéficieront-il de ce projet ? Comment ce projet contribuera-t-il à réduire la pauvreté / améliorer les opportunités pour les groupes cibles afin de l’aider à devenir un véritable acteur de développement ? (Pour les projets de recherche, comment cette recherche favorisera une meilleure connaissance des groupes cibles</a:t>
            </a:r>
          </a:p>
          <a:p>
            <a:pPr marL="342900" lvl="0" indent="-342900">
              <a:lnSpc>
                <a:spcPct val="100000"/>
              </a:lnSpc>
              <a:spcBef>
                <a:spcPts val="0"/>
              </a:spcBef>
              <a:buFont typeface="+mj-lt"/>
              <a:buAutoNum type="arabicPeriod"/>
              <a:tabLst>
                <a:tab pos="228600" algn="l"/>
              </a:tabLst>
            </a:pPr>
            <a:r>
              <a:rPr lang="fr-FR" sz="1800" dirty="0">
                <a:effectLst/>
                <a:latin typeface="Arial Narrow" panose="020B0606020202030204" pitchFamily="34" charset="0"/>
                <a:ea typeface="Times New Roman" panose="02020603050405020304" pitchFamily="18" charset="0"/>
              </a:rPr>
              <a:t>Comment les groupes cibles seront eux-mêmes participeront à la conceptualisation du projet ?</a:t>
            </a:r>
          </a:p>
          <a:p>
            <a:pPr marL="342900" lvl="0" indent="-342900">
              <a:lnSpc>
                <a:spcPct val="100000"/>
              </a:lnSpc>
              <a:spcBef>
                <a:spcPts val="0"/>
              </a:spcBef>
              <a:buFont typeface="+mj-lt"/>
              <a:buAutoNum type="arabicPeriod"/>
              <a:tabLst>
                <a:tab pos="228600" algn="l"/>
              </a:tabLst>
            </a:pPr>
            <a:r>
              <a:rPr lang="fr-FR" sz="1800" dirty="0">
                <a:effectLst/>
                <a:latin typeface="Arial Narrow" panose="020B0606020202030204" pitchFamily="34" charset="0"/>
                <a:ea typeface="Times New Roman" panose="02020603050405020304" pitchFamily="18" charset="0"/>
              </a:rPr>
              <a:t>Le projet contribuera-t-il à adresser les causes profondes des problèmes et préoccupations décrits plus haut ? Comment ?</a:t>
            </a:r>
          </a:p>
          <a:p>
            <a:pPr marL="342900" lvl="0" indent="-342900">
              <a:lnSpc>
                <a:spcPct val="100000"/>
              </a:lnSpc>
              <a:spcBef>
                <a:spcPts val="0"/>
              </a:spcBef>
              <a:buFont typeface="+mj-lt"/>
              <a:buAutoNum type="arabicPeriod"/>
              <a:tabLst>
                <a:tab pos="228600" algn="l"/>
              </a:tabLst>
            </a:pPr>
            <a:r>
              <a:rPr lang="fr-FR" sz="1800" dirty="0">
                <a:effectLst/>
                <a:latin typeface="Arial Narrow" panose="020B0606020202030204" pitchFamily="34" charset="0"/>
                <a:ea typeface="Times New Roman" panose="02020603050405020304" pitchFamily="18" charset="0"/>
              </a:rPr>
              <a:t>Quelles sont les innovations dans le projet ? En quoi le projet tranche-t-il avec les approches de solutions actuelles aux problèmes ?</a:t>
            </a:r>
          </a:p>
          <a:p>
            <a:pPr marL="342900" lvl="0" indent="-342900">
              <a:lnSpc>
                <a:spcPct val="100000"/>
              </a:lnSpc>
              <a:spcBef>
                <a:spcPts val="0"/>
              </a:spcBef>
              <a:buFont typeface="+mj-lt"/>
              <a:buAutoNum type="arabicPeriod"/>
              <a:tabLst>
                <a:tab pos="228600" algn="l"/>
              </a:tabLst>
            </a:pPr>
            <a:r>
              <a:rPr lang="fr-FR" sz="1800" dirty="0">
                <a:effectLst/>
                <a:latin typeface="Arial Narrow" panose="020B0606020202030204" pitchFamily="34" charset="0"/>
                <a:ea typeface="Times New Roman" panose="02020603050405020304" pitchFamily="18" charset="0"/>
              </a:rPr>
              <a:t>Quels sont les résultats significatifs attendus après trois ans de mise en œuvre du projet ? Quelles activités majeures seront entreprises ? Préciser les niveaux de participation des groupes cibles dans la mise en œuvre de chaque activité.</a:t>
            </a:r>
          </a:p>
          <a:p>
            <a:pPr marL="342900" lvl="0" indent="-342900">
              <a:lnSpc>
                <a:spcPct val="100000"/>
              </a:lnSpc>
              <a:spcBef>
                <a:spcPts val="0"/>
              </a:spcBef>
              <a:buFont typeface="+mj-lt"/>
              <a:buAutoNum type="arabicPeriod"/>
              <a:tabLst>
                <a:tab pos="228600" algn="l"/>
              </a:tabLst>
            </a:pPr>
            <a:r>
              <a:rPr lang="fr-FR" sz="1800" dirty="0">
                <a:effectLst/>
                <a:latin typeface="Arial Narrow" panose="020B0606020202030204" pitchFamily="34" charset="0"/>
                <a:ea typeface="Times New Roman" panose="02020603050405020304" pitchFamily="18" charset="0"/>
              </a:rPr>
              <a:t>Comment le projet facilitera le développement de partenariats, spécialement entre les groupes cibles et d’autres institutions ?</a:t>
            </a:r>
          </a:p>
          <a:p>
            <a:pPr marL="342900" lvl="0" indent="-342900">
              <a:lnSpc>
                <a:spcPct val="100000"/>
              </a:lnSpc>
              <a:spcBef>
                <a:spcPts val="0"/>
              </a:spcBef>
              <a:buFont typeface="+mj-lt"/>
              <a:buAutoNum type="arabicPeriod"/>
              <a:tabLst>
                <a:tab pos="228600" algn="l"/>
              </a:tabLst>
            </a:pPr>
            <a:r>
              <a:rPr lang="fr-FR" sz="1800" dirty="0">
                <a:effectLst/>
                <a:latin typeface="Arial Narrow" panose="020B0606020202030204" pitchFamily="34" charset="0"/>
                <a:ea typeface="Times New Roman" panose="02020603050405020304" pitchFamily="18" charset="0"/>
              </a:rPr>
              <a:t>Comment le projet sera poursuivi de façon durable après la période de financement ? Le projet ou certaines composantes du projet </a:t>
            </a:r>
            <a:r>
              <a:rPr lang="fr-FR" sz="1800" dirty="0" err="1">
                <a:effectLst/>
                <a:latin typeface="Arial Narrow" panose="020B0606020202030204" pitchFamily="34" charset="0"/>
                <a:ea typeface="Times New Roman" panose="02020603050405020304" pitchFamily="18" charset="0"/>
              </a:rPr>
              <a:t>seron</a:t>
            </a:r>
            <a:r>
              <a:rPr lang="fr-FR" sz="1800" dirty="0" err="1">
                <a:latin typeface="Arial Narrow" panose="020B0606020202030204" pitchFamily="34" charset="0"/>
                <a:ea typeface="Times New Roman" panose="02020603050405020304" pitchFamily="18" charset="0"/>
              </a:rPr>
              <a:t>t</a:t>
            </a:r>
            <a:r>
              <a:rPr lang="fr-FR" sz="1800" dirty="0" err="1">
                <a:effectLst/>
                <a:latin typeface="Arial Narrow" panose="020B0606020202030204" pitchFamily="34" charset="0"/>
                <a:ea typeface="Times New Roman" panose="02020603050405020304" pitchFamily="18" charset="0"/>
              </a:rPr>
              <a:t>-ils</a:t>
            </a:r>
            <a:r>
              <a:rPr lang="fr-FR" sz="1800" dirty="0">
                <a:effectLst/>
                <a:latin typeface="Arial Narrow" panose="020B0606020202030204" pitchFamily="34" charset="0"/>
                <a:ea typeface="Times New Roman" panose="02020603050405020304" pitchFamily="18" charset="0"/>
              </a:rPr>
              <a:t> pris en charge par les groupes cibles après la période du projet ? Quelles sont ces composantes et comment les groupes cibles </a:t>
            </a:r>
            <a:r>
              <a:rPr lang="fr-FR" sz="1800" dirty="0">
                <a:latin typeface="Arial Narrow" panose="020B0606020202030204" pitchFamily="34" charset="0"/>
                <a:ea typeface="Times New Roman" panose="02020603050405020304" pitchFamily="18" charset="0"/>
              </a:rPr>
              <a:t>s</a:t>
            </a:r>
            <a:r>
              <a:rPr lang="fr-FR" sz="1800" dirty="0">
                <a:effectLst/>
                <a:latin typeface="Arial Narrow" panose="020B0606020202030204" pitchFamily="34" charset="0"/>
                <a:ea typeface="Times New Roman" panose="02020603050405020304" pitchFamily="18" charset="0"/>
              </a:rPr>
              <a:t>eront préparer à prendre la relève ?</a:t>
            </a:r>
          </a:p>
          <a:p>
            <a:pPr marL="342900" lvl="0" indent="-342900">
              <a:lnSpc>
                <a:spcPct val="100000"/>
              </a:lnSpc>
              <a:spcBef>
                <a:spcPts val="0"/>
              </a:spcBef>
              <a:buFont typeface="+mj-lt"/>
              <a:buAutoNum type="arabicPeriod"/>
              <a:tabLst>
                <a:tab pos="228600" algn="l"/>
              </a:tabLst>
            </a:pPr>
            <a:r>
              <a:rPr lang="fr-FR" sz="1800" dirty="0">
                <a:effectLst/>
                <a:latin typeface="Arial Narrow" panose="020B0606020202030204" pitchFamily="34" charset="0"/>
                <a:ea typeface="Times New Roman" panose="02020603050405020304" pitchFamily="18" charset="0"/>
              </a:rPr>
              <a:t>Comment le projet peut-il être redimensionné après la durée du financement et / ou dupliqué dans des régions ou zones présentant des conditions similaires ?</a:t>
            </a:r>
          </a:p>
          <a:p>
            <a:pPr marL="0" indent="0">
              <a:lnSpc>
                <a:spcPct val="100000"/>
              </a:lnSpc>
              <a:spcBef>
                <a:spcPts val="0"/>
              </a:spcBef>
              <a:buNone/>
            </a:pPr>
            <a:endParaRPr lang="fr-FR" sz="1800" dirty="0">
              <a:solidFill>
                <a:srgbClr val="212529"/>
              </a:solidFill>
              <a:latin typeface="Arial Narrow" panose="020B0606020202030204" pitchFamily="34" charset="0"/>
            </a:endParaRPr>
          </a:p>
        </p:txBody>
      </p:sp>
    </p:spTree>
    <p:extLst>
      <p:ext uri="{BB962C8B-B14F-4D97-AF65-F5344CB8AC3E}">
        <p14:creationId xmlns:p14="http://schemas.microsoft.com/office/powerpoint/2010/main" val="3295061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6.2 :  </a:t>
            </a:r>
          </a:p>
          <a:p>
            <a:pPr lvl="0" algn="ctr">
              <a:lnSpc>
                <a:spcPct val="100000"/>
              </a:lnSpc>
              <a:spcBef>
                <a:spcPts val="0"/>
              </a:spcBef>
            </a:pPr>
            <a:r>
              <a:rPr lang="fr-FR" sz="2800" b="1" dirty="0">
                <a:solidFill>
                  <a:schemeClr val="bg1"/>
                </a:solidFill>
                <a:latin typeface="Arial Narrow" panose="020B0606020202030204" pitchFamily="34" charset="0"/>
              </a:rPr>
              <a:t>Elaboration des projets : </a:t>
            </a:r>
          </a:p>
          <a:p>
            <a:pPr lvl="0" algn="ctr">
              <a:lnSpc>
                <a:spcPct val="100000"/>
              </a:lnSpc>
              <a:spcBef>
                <a:spcPts val="0"/>
              </a:spcBef>
            </a:pPr>
            <a:r>
              <a:rPr lang="fr-FR" sz="4000" b="1" dirty="0">
                <a:solidFill>
                  <a:schemeClr val="bg1"/>
                </a:solidFill>
                <a:latin typeface="Arial Narrow" panose="020B0606020202030204" pitchFamily="34" charset="0"/>
              </a:rPr>
              <a:t>Quelques Formats modèles : Termes de référence </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20" y="1799919"/>
            <a:ext cx="3805593" cy="4829175"/>
          </a:xfrm>
          <a:prstGeom prst="rect">
            <a:avLst/>
          </a:prstGeom>
          <a:solidFill>
            <a:schemeClr val="accent6">
              <a:lumMod val="40000"/>
              <a:lumOff val="6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0"/>
              </a:spcBef>
            </a:pPr>
            <a:r>
              <a:rPr lang="fr-FR" sz="2800" dirty="0">
                <a:solidFill>
                  <a:srgbClr val="212529"/>
                </a:solidFill>
                <a:latin typeface="Arial Narrow" panose="020B0606020202030204" pitchFamily="34" charset="0"/>
              </a:rPr>
              <a:t>Introduction</a:t>
            </a:r>
          </a:p>
          <a:p>
            <a:pPr marL="228600" lvl="1">
              <a:lnSpc>
                <a:spcPct val="100000"/>
              </a:lnSpc>
              <a:spcBef>
                <a:spcPts val="0"/>
              </a:spcBef>
            </a:pPr>
            <a:r>
              <a:rPr lang="fr-FR" sz="2800" dirty="0">
                <a:solidFill>
                  <a:srgbClr val="212529"/>
                </a:solidFill>
                <a:latin typeface="Arial Narrow" panose="020B0606020202030204" pitchFamily="34" charset="0"/>
              </a:rPr>
              <a:t>Contexte et justification</a:t>
            </a:r>
          </a:p>
          <a:p>
            <a:pPr marL="228600" lvl="1">
              <a:lnSpc>
                <a:spcPct val="100000"/>
              </a:lnSpc>
              <a:spcBef>
                <a:spcPts val="0"/>
              </a:spcBef>
            </a:pPr>
            <a:r>
              <a:rPr lang="fr-FR" sz="2800" dirty="0">
                <a:solidFill>
                  <a:srgbClr val="212529"/>
                </a:solidFill>
                <a:latin typeface="Arial Narrow" panose="020B0606020202030204" pitchFamily="34" charset="0"/>
              </a:rPr>
              <a:t>Objectifs (général, spécifiques)</a:t>
            </a:r>
          </a:p>
          <a:p>
            <a:pPr marL="228600" lvl="1">
              <a:lnSpc>
                <a:spcPct val="100000"/>
              </a:lnSpc>
              <a:spcBef>
                <a:spcPts val="0"/>
              </a:spcBef>
            </a:pPr>
            <a:r>
              <a:rPr lang="fr-FR" sz="2800" dirty="0">
                <a:solidFill>
                  <a:srgbClr val="212529"/>
                </a:solidFill>
                <a:latin typeface="Arial Narrow" panose="020B0606020202030204" pitchFamily="34" charset="0"/>
              </a:rPr>
              <a:t>Description du projet (Composantes, activités clés)</a:t>
            </a:r>
          </a:p>
          <a:p>
            <a:pPr marL="228600" lvl="1">
              <a:lnSpc>
                <a:spcPct val="100000"/>
              </a:lnSpc>
              <a:spcBef>
                <a:spcPts val="0"/>
              </a:spcBef>
            </a:pPr>
            <a:r>
              <a:rPr lang="fr-FR" sz="2800" dirty="0">
                <a:solidFill>
                  <a:srgbClr val="212529"/>
                </a:solidFill>
                <a:latin typeface="Arial Narrow" panose="020B0606020202030204" pitchFamily="34" charset="0"/>
              </a:rPr>
              <a:t>Théorie du changement</a:t>
            </a:r>
          </a:p>
          <a:p>
            <a:pPr marL="228600" lvl="1">
              <a:lnSpc>
                <a:spcPct val="100000"/>
              </a:lnSpc>
              <a:spcBef>
                <a:spcPts val="0"/>
              </a:spcBef>
            </a:pPr>
            <a:r>
              <a:rPr lang="fr-FR" sz="2800" dirty="0">
                <a:solidFill>
                  <a:srgbClr val="212529"/>
                </a:solidFill>
                <a:latin typeface="Arial Narrow" panose="020B0606020202030204" pitchFamily="34" charset="0"/>
              </a:rPr>
              <a:t>Tâches/ Mandat/ Missions des différents acteurs</a:t>
            </a:r>
          </a:p>
          <a:p>
            <a:pPr marL="228600" lvl="1">
              <a:lnSpc>
                <a:spcPct val="100000"/>
              </a:lnSpc>
              <a:spcBef>
                <a:spcPts val="0"/>
              </a:spcBef>
            </a:pPr>
            <a:r>
              <a:rPr lang="fr-FR" sz="2800" dirty="0">
                <a:solidFill>
                  <a:srgbClr val="212529"/>
                </a:solidFill>
                <a:latin typeface="Arial Narrow" panose="020B0606020202030204" pitchFamily="34" charset="0"/>
              </a:rPr>
              <a:t>Résultats attendus</a:t>
            </a:r>
          </a:p>
          <a:p>
            <a:pPr marL="228600" lvl="1">
              <a:lnSpc>
                <a:spcPct val="100000"/>
              </a:lnSpc>
              <a:spcBef>
                <a:spcPts val="0"/>
              </a:spcBef>
            </a:pPr>
            <a:endParaRPr lang="fr-FR" sz="2800" dirty="0">
              <a:solidFill>
                <a:srgbClr val="212529"/>
              </a:solidFill>
              <a:latin typeface="Arial Narrow" panose="020B0606020202030204" pitchFamily="34" charset="0"/>
            </a:endParaRPr>
          </a:p>
        </p:txBody>
      </p:sp>
      <p:sp>
        <p:nvSpPr>
          <p:cNvPr id="2" name="Espace réservé du contenu 2">
            <a:extLst>
              <a:ext uri="{FF2B5EF4-FFF2-40B4-BE49-F238E27FC236}">
                <a16:creationId xmlns:a16="http://schemas.microsoft.com/office/drawing/2014/main" id="{09DF4DD0-9142-4270-ED6E-77FFAA83768F}"/>
              </a:ext>
            </a:extLst>
          </p:cNvPr>
          <p:cNvSpPr txBox="1">
            <a:spLocks/>
          </p:cNvSpPr>
          <p:nvPr/>
        </p:nvSpPr>
        <p:spPr>
          <a:xfrm>
            <a:off x="7858125" y="1799919"/>
            <a:ext cx="3924655" cy="4829175"/>
          </a:xfrm>
          <a:prstGeom prst="rect">
            <a:avLst/>
          </a:prstGeom>
          <a:solidFill>
            <a:schemeClr val="accent6">
              <a:lumMod val="40000"/>
              <a:lumOff val="6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0"/>
              </a:spcBef>
            </a:pPr>
            <a:r>
              <a:rPr lang="fr-FR" sz="2800" dirty="0">
                <a:solidFill>
                  <a:srgbClr val="212529"/>
                </a:solidFill>
                <a:latin typeface="Arial Narrow" panose="020B0606020202030204" pitchFamily="34" charset="0"/>
              </a:rPr>
              <a:t>Méthodologie ou approche de mise en œuvre </a:t>
            </a:r>
          </a:p>
          <a:p>
            <a:pPr marL="228600" lvl="1">
              <a:lnSpc>
                <a:spcPct val="100000"/>
              </a:lnSpc>
              <a:spcBef>
                <a:spcPts val="0"/>
              </a:spcBef>
            </a:pPr>
            <a:r>
              <a:rPr lang="fr-FR" sz="2800" dirty="0">
                <a:solidFill>
                  <a:srgbClr val="212529"/>
                </a:solidFill>
                <a:latin typeface="Arial Narrow" panose="020B0606020202030204" pitchFamily="34" charset="0"/>
              </a:rPr>
              <a:t>Produits attendus</a:t>
            </a:r>
          </a:p>
          <a:p>
            <a:pPr marL="228600" lvl="1">
              <a:lnSpc>
                <a:spcPct val="100000"/>
              </a:lnSpc>
              <a:spcBef>
                <a:spcPts val="0"/>
              </a:spcBef>
            </a:pPr>
            <a:r>
              <a:rPr lang="fr-FR" sz="2800" dirty="0">
                <a:solidFill>
                  <a:srgbClr val="212529"/>
                </a:solidFill>
                <a:latin typeface="Arial Narrow" panose="020B0606020202030204" pitchFamily="34" charset="0"/>
              </a:rPr>
              <a:t>Cadre logique</a:t>
            </a:r>
          </a:p>
          <a:p>
            <a:pPr marL="228600" lvl="1">
              <a:lnSpc>
                <a:spcPct val="100000"/>
              </a:lnSpc>
              <a:spcBef>
                <a:spcPts val="0"/>
              </a:spcBef>
            </a:pPr>
            <a:r>
              <a:rPr lang="fr-FR" sz="2800" dirty="0">
                <a:solidFill>
                  <a:srgbClr val="212529"/>
                </a:solidFill>
                <a:latin typeface="Arial Narrow" panose="020B0606020202030204" pitchFamily="34" charset="0"/>
              </a:rPr>
              <a:t>Cadre de suivi évaluation : Indicateurs </a:t>
            </a:r>
          </a:p>
          <a:p>
            <a:pPr marL="228600" lvl="1">
              <a:lnSpc>
                <a:spcPct val="100000"/>
              </a:lnSpc>
              <a:spcBef>
                <a:spcPts val="0"/>
              </a:spcBef>
            </a:pPr>
            <a:r>
              <a:rPr lang="fr-FR" sz="2800" dirty="0">
                <a:solidFill>
                  <a:srgbClr val="212529"/>
                </a:solidFill>
                <a:latin typeface="Arial Narrow" panose="020B0606020202030204" pitchFamily="34" charset="0"/>
              </a:rPr>
              <a:t>Chronogramme</a:t>
            </a:r>
          </a:p>
          <a:p>
            <a:pPr marL="228600" lvl="1">
              <a:lnSpc>
                <a:spcPct val="100000"/>
              </a:lnSpc>
              <a:spcBef>
                <a:spcPts val="0"/>
              </a:spcBef>
            </a:pPr>
            <a:r>
              <a:rPr lang="fr-FR" sz="2800" dirty="0">
                <a:solidFill>
                  <a:srgbClr val="212529"/>
                </a:solidFill>
                <a:latin typeface="Arial Narrow" panose="020B0606020202030204" pitchFamily="34" charset="0"/>
              </a:rPr>
              <a:t>Budget et sources de financement anticipées</a:t>
            </a:r>
          </a:p>
          <a:p>
            <a:pPr marL="228600" lvl="1">
              <a:lnSpc>
                <a:spcPct val="100000"/>
              </a:lnSpc>
              <a:spcBef>
                <a:spcPts val="0"/>
              </a:spcBef>
            </a:pPr>
            <a:r>
              <a:rPr lang="fr-FR" sz="2800" dirty="0">
                <a:solidFill>
                  <a:srgbClr val="212529"/>
                </a:solidFill>
                <a:latin typeface="Arial Narrow" panose="020B0606020202030204" pitchFamily="34" charset="0"/>
              </a:rPr>
              <a:t>Conclusion et appel aux PTF</a:t>
            </a:r>
          </a:p>
        </p:txBody>
      </p:sp>
      <p:pic>
        <p:nvPicPr>
          <p:cNvPr id="3" name="Image 2">
            <a:extLst>
              <a:ext uri="{FF2B5EF4-FFF2-40B4-BE49-F238E27FC236}">
                <a16:creationId xmlns:a16="http://schemas.microsoft.com/office/drawing/2014/main" id="{E9FBA830-49FA-29A7-57D9-78DD14A08AA5}"/>
              </a:ext>
            </a:extLst>
          </p:cNvPr>
          <p:cNvPicPr>
            <a:picLocks noChangeAspect="1"/>
          </p:cNvPicPr>
          <p:nvPr/>
        </p:nvPicPr>
        <p:blipFill rotWithShape="1">
          <a:blip r:embed="rId2"/>
          <a:srcRect l="17109" r="44355"/>
          <a:stretch/>
        </p:blipFill>
        <p:spPr>
          <a:xfrm>
            <a:off x="4414901" y="1799919"/>
            <a:ext cx="3305415" cy="4829176"/>
          </a:xfrm>
          <a:prstGeom prst="rect">
            <a:avLst/>
          </a:prstGeom>
        </p:spPr>
      </p:pic>
    </p:spTree>
    <p:extLst>
      <p:ext uri="{BB962C8B-B14F-4D97-AF65-F5344CB8AC3E}">
        <p14:creationId xmlns:p14="http://schemas.microsoft.com/office/powerpoint/2010/main" val="1714579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6.2 :  </a:t>
            </a:r>
          </a:p>
          <a:p>
            <a:pPr lvl="0" algn="ctr">
              <a:lnSpc>
                <a:spcPct val="100000"/>
              </a:lnSpc>
              <a:spcBef>
                <a:spcPts val="0"/>
              </a:spcBef>
            </a:pPr>
            <a:r>
              <a:rPr lang="fr-FR" sz="2800" b="1" dirty="0">
                <a:solidFill>
                  <a:schemeClr val="bg1"/>
                </a:solidFill>
                <a:latin typeface="Arial Narrow" panose="020B0606020202030204" pitchFamily="34" charset="0"/>
              </a:rPr>
              <a:t>Elaboration des projets : </a:t>
            </a:r>
          </a:p>
          <a:p>
            <a:pPr lvl="0" algn="ctr">
              <a:lnSpc>
                <a:spcPct val="100000"/>
              </a:lnSpc>
              <a:spcBef>
                <a:spcPts val="0"/>
              </a:spcBef>
            </a:pPr>
            <a:r>
              <a:rPr lang="fr-FR" sz="4000" b="1" dirty="0">
                <a:solidFill>
                  <a:schemeClr val="bg1"/>
                </a:solidFill>
                <a:latin typeface="Arial Narrow" panose="020B0606020202030204" pitchFamily="34" charset="0"/>
              </a:rPr>
              <a:t>Quelques Formats modèles : Note de cadrage</a:t>
            </a:r>
          </a:p>
          <a:p>
            <a:pPr lvl="0" algn="ctr">
              <a:lnSpc>
                <a:spcPct val="100000"/>
              </a:lnSpc>
              <a:spcBef>
                <a:spcPts val="0"/>
              </a:spcBef>
            </a:pPr>
            <a:r>
              <a:rPr lang="fr-FR" sz="4000" b="1" dirty="0">
                <a:solidFill>
                  <a:schemeClr val="bg1"/>
                </a:solidFill>
                <a:latin typeface="Arial Narrow" panose="020B0606020202030204" pitchFamily="34" charset="0"/>
              </a:rPr>
              <a:t>Les </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20" y="1799919"/>
            <a:ext cx="6505930" cy="48291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None/>
            </a:pPr>
            <a:r>
              <a:rPr lang="fr-FR" sz="2600" b="1" dirty="0">
                <a:effectLst/>
                <a:latin typeface="Arial Narrow" panose="020B0606020202030204" pitchFamily="34" charset="0"/>
                <a:ea typeface="Times New Roman" panose="02020603050405020304" pitchFamily="18" charset="0"/>
              </a:rPr>
              <a:t>Cas d’une mission de rédaction d’un manuel-guide et d’une formation à l’entretien bio médical</a:t>
            </a:r>
          </a:p>
          <a:p>
            <a:pPr marL="457200" indent="-457200" algn="just">
              <a:lnSpc>
                <a:spcPct val="100000"/>
              </a:lnSpc>
              <a:spcBef>
                <a:spcPts val="0"/>
              </a:spcBef>
              <a:buFont typeface="+mj-lt"/>
              <a:buAutoNum type="arabicPeriod"/>
            </a:pPr>
            <a:r>
              <a:rPr lang="fr-FR" sz="2600" dirty="0">
                <a:effectLst/>
                <a:latin typeface="Arial Narrow" panose="020B0606020202030204" pitchFamily="34" charset="0"/>
                <a:ea typeface="Times New Roman" panose="02020603050405020304" pitchFamily="18" charset="0"/>
              </a:rPr>
              <a:t>Contexte de l’intervention :</a:t>
            </a:r>
          </a:p>
          <a:p>
            <a:pPr marL="457200" lvl="0" indent="-457200" algn="just">
              <a:lnSpc>
                <a:spcPct val="100000"/>
              </a:lnSpc>
              <a:spcBef>
                <a:spcPts val="0"/>
              </a:spcBef>
              <a:buFont typeface="+mj-lt"/>
              <a:buAutoNum type="arabicPeriod"/>
            </a:pPr>
            <a:r>
              <a:rPr lang="fr-FR" sz="2600" dirty="0">
                <a:latin typeface="Arial Narrow" panose="020B0606020202030204" pitchFamily="34" charset="0"/>
                <a:ea typeface="Times New Roman" panose="02020603050405020304" pitchFamily="18" charset="0"/>
                <a:cs typeface="Tahoma" panose="020B0604030504040204" pitchFamily="34" charset="0"/>
              </a:rPr>
              <a:t>M</a:t>
            </a:r>
            <a:r>
              <a:rPr lang="fr-FR" sz="2600" dirty="0">
                <a:effectLst/>
                <a:latin typeface="Arial Narrow" panose="020B0606020202030204" pitchFamily="34" charset="0"/>
                <a:ea typeface="Times New Roman" panose="02020603050405020304" pitchFamily="18" charset="0"/>
                <a:cs typeface="Tahoma" panose="020B0604030504040204" pitchFamily="34" charset="0"/>
              </a:rPr>
              <a:t>andat du consultant formateur</a:t>
            </a:r>
            <a:endParaRPr lang="fr-FR" sz="2600" dirty="0">
              <a:effectLst/>
              <a:latin typeface="Arial Narrow" panose="020B0606020202030204" pitchFamily="34" charset="0"/>
              <a:ea typeface="Times New Roman" panose="02020603050405020304" pitchFamily="18" charset="0"/>
            </a:endParaRPr>
          </a:p>
          <a:p>
            <a:pPr marL="457200" lvl="0" indent="-457200" algn="just">
              <a:lnSpc>
                <a:spcPct val="100000"/>
              </a:lnSpc>
              <a:spcBef>
                <a:spcPts val="0"/>
              </a:spcBef>
              <a:buFont typeface="+mj-lt"/>
              <a:buAutoNum type="arabicPeriod"/>
            </a:pPr>
            <a:r>
              <a:rPr lang="fr-FR" sz="2600" dirty="0">
                <a:latin typeface="Arial Narrow" panose="020B0606020202030204" pitchFamily="34" charset="0"/>
                <a:ea typeface="Times New Roman" panose="02020603050405020304" pitchFamily="18" charset="0"/>
                <a:cs typeface="Tahoma" panose="020B0604030504040204" pitchFamily="34" charset="0"/>
              </a:rPr>
              <a:t>E</a:t>
            </a:r>
            <a:r>
              <a:rPr lang="fr-FR" sz="2600" dirty="0">
                <a:effectLst/>
                <a:latin typeface="Arial Narrow" panose="020B0606020202030204" pitchFamily="34" charset="0"/>
                <a:ea typeface="Times New Roman" panose="02020603050405020304" pitchFamily="18" charset="0"/>
                <a:cs typeface="Tahoma" panose="020B0604030504040204" pitchFamily="34" charset="0"/>
              </a:rPr>
              <a:t>xécution de la mission</a:t>
            </a:r>
            <a:endParaRPr lang="fr-FR" sz="2600" dirty="0">
              <a:effectLst/>
              <a:latin typeface="Arial Narrow" panose="020B0606020202030204" pitchFamily="34" charset="0"/>
              <a:ea typeface="Times New Roman" panose="02020603050405020304" pitchFamily="18" charset="0"/>
            </a:endParaRPr>
          </a:p>
          <a:p>
            <a:pPr marL="457200" lvl="0" indent="-457200" algn="just">
              <a:lnSpc>
                <a:spcPct val="100000"/>
              </a:lnSpc>
              <a:spcBef>
                <a:spcPts val="0"/>
              </a:spcBef>
              <a:buFont typeface="+mj-lt"/>
              <a:buAutoNum type="arabicPeriod"/>
            </a:pPr>
            <a:r>
              <a:rPr lang="fr-FR" sz="2600" dirty="0">
                <a:latin typeface="Arial Narrow" panose="020B0606020202030204" pitchFamily="34" charset="0"/>
                <a:ea typeface="Times New Roman" panose="02020603050405020304" pitchFamily="18" charset="0"/>
                <a:cs typeface="Tahoma" panose="020B0604030504040204" pitchFamily="34" charset="0"/>
              </a:rPr>
              <a:t>O</a:t>
            </a:r>
            <a:r>
              <a:rPr lang="fr-FR" sz="2600" dirty="0">
                <a:effectLst/>
                <a:latin typeface="Arial Narrow" panose="020B0606020202030204" pitchFamily="34" charset="0"/>
                <a:ea typeface="Times New Roman" panose="02020603050405020304" pitchFamily="18" charset="0"/>
                <a:cs typeface="Tahoma" panose="020B0604030504040204" pitchFamily="34" charset="0"/>
              </a:rPr>
              <a:t>rganisation de la mission</a:t>
            </a:r>
            <a:endParaRPr lang="fr-FR" sz="2600" dirty="0">
              <a:effectLst/>
              <a:latin typeface="Arial Narrow" panose="020B0606020202030204" pitchFamily="34" charset="0"/>
              <a:ea typeface="Times New Roman" panose="02020603050405020304" pitchFamily="18" charset="0"/>
            </a:endParaRPr>
          </a:p>
          <a:p>
            <a:pPr marL="457200" lvl="0" indent="-457200" algn="just">
              <a:lnSpc>
                <a:spcPct val="100000"/>
              </a:lnSpc>
              <a:spcBef>
                <a:spcPts val="0"/>
              </a:spcBef>
              <a:buFont typeface="+mj-lt"/>
              <a:buAutoNum type="arabicPeriod"/>
            </a:pPr>
            <a:r>
              <a:rPr lang="fr-FR" sz="2600" dirty="0">
                <a:latin typeface="Arial Narrow" panose="020B0606020202030204" pitchFamily="34" charset="0"/>
                <a:ea typeface="Times New Roman" panose="02020603050405020304" pitchFamily="18" charset="0"/>
                <a:cs typeface="Tahoma" panose="020B0604030504040204" pitchFamily="34" charset="0"/>
              </a:rPr>
              <a:t>A</a:t>
            </a:r>
            <a:r>
              <a:rPr lang="fr-FR" sz="2600" dirty="0">
                <a:effectLst/>
                <a:latin typeface="Arial Narrow" panose="020B0606020202030204" pitchFamily="34" charset="0"/>
                <a:ea typeface="Times New Roman" panose="02020603050405020304" pitchFamily="18" charset="0"/>
                <a:cs typeface="Tahoma" panose="020B0604030504040204" pitchFamily="34" charset="0"/>
              </a:rPr>
              <a:t>pproche pédagogique méthodologique</a:t>
            </a:r>
            <a:endParaRPr lang="fr-FR" sz="2600" dirty="0">
              <a:effectLst/>
              <a:latin typeface="Arial Narrow" panose="020B0606020202030204" pitchFamily="34" charset="0"/>
              <a:ea typeface="Times New Roman" panose="02020603050405020304" pitchFamily="18" charset="0"/>
            </a:endParaRPr>
          </a:p>
          <a:p>
            <a:pPr marL="457200" lvl="0" indent="-457200" algn="just">
              <a:lnSpc>
                <a:spcPct val="100000"/>
              </a:lnSpc>
              <a:spcBef>
                <a:spcPts val="0"/>
              </a:spcBef>
              <a:buFont typeface="+mj-lt"/>
              <a:buAutoNum type="arabicPeriod"/>
            </a:pPr>
            <a:r>
              <a:rPr lang="fr-FR" sz="2600" dirty="0">
                <a:latin typeface="Arial Narrow" panose="020B0606020202030204" pitchFamily="34" charset="0"/>
                <a:ea typeface="Times New Roman" panose="02020603050405020304" pitchFamily="18" charset="0"/>
                <a:cs typeface="Tahoma" panose="020B0604030504040204" pitchFamily="34" charset="0"/>
              </a:rPr>
              <a:t>R</a:t>
            </a:r>
            <a:r>
              <a:rPr lang="fr-FR" sz="2600" dirty="0">
                <a:effectLst/>
                <a:latin typeface="Arial Narrow" panose="020B0606020202030204" pitchFamily="34" charset="0"/>
                <a:ea typeface="Times New Roman" panose="02020603050405020304" pitchFamily="18" charset="0"/>
                <a:cs typeface="Tahoma" panose="020B0604030504040204" pitchFamily="34" charset="0"/>
              </a:rPr>
              <a:t>apports à fournir</a:t>
            </a:r>
            <a:endParaRPr lang="fr-FR" sz="2600" dirty="0">
              <a:effectLst/>
              <a:latin typeface="Arial Narrow" panose="020B0606020202030204" pitchFamily="34" charset="0"/>
              <a:ea typeface="Times New Roman" panose="02020603050405020304" pitchFamily="18" charset="0"/>
            </a:endParaRPr>
          </a:p>
          <a:p>
            <a:pPr marL="457200" lvl="0" indent="-457200" algn="just">
              <a:lnSpc>
                <a:spcPct val="100000"/>
              </a:lnSpc>
              <a:spcBef>
                <a:spcPts val="0"/>
              </a:spcBef>
              <a:buFont typeface="+mj-lt"/>
              <a:buAutoNum type="arabicPeriod"/>
            </a:pPr>
            <a:r>
              <a:rPr lang="fr-FR" sz="2600" dirty="0">
                <a:effectLst/>
                <a:latin typeface="Arial Narrow" panose="020B0606020202030204" pitchFamily="34" charset="0"/>
                <a:ea typeface="Times New Roman" panose="02020603050405020304" pitchFamily="18" charset="0"/>
                <a:cs typeface="Tahoma" panose="020B0604030504040204" pitchFamily="34" charset="0"/>
              </a:rPr>
              <a:t>Langue de travail</a:t>
            </a:r>
            <a:endParaRPr lang="fr-FR" sz="2600" dirty="0">
              <a:effectLst/>
              <a:latin typeface="Arial Narrow" panose="020B0606020202030204" pitchFamily="34" charset="0"/>
              <a:ea typeface="Times New Roman" panose="02020603050405020304" pitchFamily="18" charset="0"/>
            </a:endParaRPr>
          </a:p>
          <a:p>
            <a:pPr marL="457200" lvl="0" indent="-457200" algn="just">
              <a:lnSpc>
                <a:spcPct val="100000"/>
              </a:lnSpc>
              <a:spcBef>
                <a:spcPts val="0"/>
              </a:spcBef>
              <a:buFont typeface="+mj-lt"/>
              <a:buAutoNum type="arabicPeriod"/>
            </a:pPr>
            <a:r>
              <a:rPr lang="fr-FR" sz="2600" dirty="0">
                <a:latin typeface="Arial Narrow" panose="020B0606020202030204" pitchFamily="34" charset="0"/>
                <a:ea typeface="Times New Roman" panose="02020603050405020304" pitchFamily="18" charset="0"/>
                <a:cs typeface="Tahoma" panose="020B0604030504040204" pitchFamily="34" charset="0"/>
              </a:rPr>
              <a:t>D</a:t>
            </a:r>
            <a:r>
              <a:rPr lang="fr-FR" sz="2600" dirty="0">
                <a:effectLst/>
                <a:latin typeface="Arial Narrow" panose="020B0606020202030204" pitchFamily="34" charset="0"/>
                <a:ea typeface="Times New Roman" panose="02020603050405020304" pitchFamily="18" charset="0"/>
                <a:cs typeface="Tahoma" panose="020B0604030504040204" pitchFamily="34" charset="0"/>
              </a:rPr>
              <a:t>ates proposées</a:t>
            </a:r>
            <a:endParaRPr lang="fr-FR" sz="2600" dirty="0">
              <a:effectLst/>
              <a:latin typeface="Arial Narrow" panose="020B0606020202030204" pitchFamily="34" charset="0"/>
              <a:ea typeface="Times New Roman" panose="02020603050405020304" pitchFamily="18" charset="0"/>
            </a:endParaRPr>
          </a:p>
          <a:p>
            <a:pPr marL="457200" lvl="0" indent="-457200" algn="just">
              <a:lnSpc>
                <a:spcPct val="100000"/>
              </a:lnSpc>
              <a:spcBef>
                <a:spcPts val="0"/>
              </a:spcBef>
              <a:buFont typeface="+mj-lt"/>
              <a:buAutoNum type="arabicPeriod"/>
            </a:pPr>
            <a:r>
              <a:rPr lang="fr-FR" sz="2600" dirty="0">
                <a:latin typeface="Arial Narrow" panose="020B0606020202030204" pitchFamily="34" charset="0"/>
                <a:ea typeface="Times New Roman" panose="02020603050405020304" pitchFamily="18" charset="0"/>
                <a:cs typeface="Tahoma" panose="020B0604030504040204" pitchFamily="34" charset="0"/>
              </a:rPr>
              <a:t>Q</a:t>
            </a:r>
            <a:r>
              <a:rPr lang="fr-FR" sz="2600" dirty="0">
                <a:effectLst/>
                <a:latin typeface="Arial Narrow" panose="020B0606020202030204" pitchFamily="34" charset="0"/>
                <a:ea typeface="Times New Roman" panose="02020603050405020304" pitchFamily="18" charset="0"/>
                <a:cs typeface="Tahoma" panose="020B0604030504040204" pitchFamily="34" charset="0"/>
              </a:rPr>
              <a:t>ualifications du consultant formateur</a:t>
            </a:r>
            <a:endParaRPr lang="fr-FR" sz="2600" dirty="0">
              <a:effectLst/>
              <a:latin typeface="Arial Narrow" panose="020B0606020202030204" pitchFamily="34" charset="0"/>
              <a:ea typeface="Times New Roman" panose="02020603050405020304" pitchFamily="18" charset="0"/>
            </a:endParaRPr>
          </a:p>
          <a:p>
            <a:pPr marL="457200" lvl="0" indent="-457200" algn="just">
              <a:lnSpc>
                <a:spcPct val="100000"/>
              </a:lnSpc>
              <a:spcBef>
                <a:spcPts val="0"/>
              </a:spcBef>
              <a:buFont typeface="+mj-lt"/>
              <a:buAutoNum type="arabicPeriod"/>
            </a:pPr>
            <a:r>
              <a:rPr lang="fr-FR" sz="2600" dirty="0">
                <a:latin typeface="Arial Narrow" panose="020B0606020202030204" pitchFamily="34" charset="0"/>
                <a:ea typeface="Times New Roman" panose="02020603050405020304" pitchFamily="18" charset="0"/>
                <a:cs typeface="Tahoma" panose="020B0604030504040204" pitchFamily="34" charset="0"/>
              </a:rPr>
              <a:t>C</a:t>
            </a:r>
            <a:r>
              <a:rPr lang="fr-FR" sz="2600" dirty="0">
                <a:effectLst/>
                <a:latin typeface="Arial Narrow" panose="020B0606020202030204" pitchFamily="34" charset="0"/>
                <a:ea typeface="Times New Roman" panose="02020603050405020304" pitchFamily="18" charset="0"/>
                <a:cs typeface="Tahoma" panose="020B0604030504040204" pitchFamily="34" charset="0"/>
              </a:rPr>
              <a:t>hronogramme de la mission </a:t>
            </a:r>
            <a:endParaRPr lang="fr-FR" sz="2600" dirty="0">
              <a:effectLst/>
              <a:latin typeface="Arial Narrow" panose="020B0606020202030204" pitchFamily="34" charset="0"/>
              <a:ea typeface="Times New Roman" panose="02020603050405020304" pitchFamily="18" charset="0"/>
            </a:endParaRPr>
          </a:p>
          <a:p>
            <a:pPr algn="just">
              <a:lnSpc>
                <a:spcPct val="100000"/>
              </a:lnSpc>
              <a:spcBef>
                <a:spcPts val="0"/>
              </a:spcBef>
            </a:pPr>
            <a:endParaRPr lang="fr-FR" sz="2600" dirty="0">
              <a:effectLst/>
              <a:latin typeface="Arial Narrow" panose="020B0606020202030204" pitchFamily="34" charset="0"/>
              <a:ea typeface="Times New Roman" panose="02020603050405020304" pitchFamily="18" charset="0"/>
            </a:endParaRPr>
          </a:p>
        </p:txBody>
      </p:sp>
      <p:pic>
        <p:nvPicPr>
          <p:cNvPr id="2" name="Image 1">
            <a:extLst>
              <a:ext uri="{FF2B5EF4-FFF2-40B4-BE49-F238E27FC236}">
                <a16:creationId xmlns:a16="http://schemas.microsoft.com/office/drawing/2014/main" id="{DA652E59-C6D3-69B9-FE48-5936A29A9DCD}"/>
              </a:ext>
            </a:extLst>
          </p:cNvPr>
          <p:cNvPicPr>
            <a:picLocks noChangeAspect="1"/>
          </p:cNvPicPr>
          <p:nvPr/>
        </p:nvPicPr>
        <p:blipFill rotWithShape="1">
          <a:blip r:embed="rId2"/>
          <a:srcRect l="43242"/>
          <a:stretch/>
        </p:blipFill>
        <p:spPr>
          <a:xfrm>
            <a:off x="6915150" y="1799918"/>
            <a:ext cx="4889727" cy="4829175"/>
          </a:xfrm>
          <a:prstGeom prst="rect">
            <a:avLst/>
          </a:prstGeom>
        </p:spPr>
      </p:pic>
    </p:spTree>
    <p:extLst>
      <p:ext uri="{BB962C8B-B14F-4D97-AF65-F5344CB8AC3E}">
        <p14:creationId xmlns:p14="http://schemas.microsoft.com/office/powerpoint/2010/main" val="304027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6.2 :  </a:t>
            </a:r>
          </a:p>
          <a:p>
            <a:pPr lvl="0" algn="ctr">
              <a:lnSpc>
                <a:spcPct val="100000"/>
              </a:lnSpc>
              <a:spcBef>
                <a:spcPts val="0"/>
              </a:spcBef>
            </a:pPr>
            <a:r>
              <a:rPr lang="fr-FR" sz="2800" b="1" dirty="0">
                <a:solidFill>
                  <a:schemeClr val="bg1"/>
                </a:solidFill>
                <a:latin typeface="Arial Narrow" panose="020B0606020202030204" pitchFamily="34" charset="0"/>
              </a:rPr>
              <a:t>Elaboration des projets : </a:t>
            </a:r>
          </a:p>
          <a:p>
            <a:pPr lvl="0" algn="ctr">
              <a:lnSpc>
                <a:spcPct val="100000"/>
              </a:lnSpc>
              <a:spcBef>
                <a:spcPts val="0"/>
              </a:spcBef>
            </a:pPr>
            <a:r>
              <a:rPr lang="fr-FR" sz="4000" b="1" dirty="0">
                <a:solidFill>
                  <a:schemeClr val="bg1"/>
                </a:solidFill>
                <a:latin typeface="Arial Narrow" panose="020B0606020202030204" pitchFamily="34" charset="0"/>
              </a:rPr>
              <a:t>Quelques Formats modèles : Lettre de mission</a:t>
            </a:r>
          </a:p>
          <a:p>
            <a:pPr lvl="0" algn="ctr">
              <a:lnSpc>
                <a:spcPct val="100000"/>
              </a:lnSpc>
              <a:spcBef>
                <a:spcPts val="0"/>
              </a:spcBef>
            </a:pPr>
            <a:r>
              <a:rPr lang="fr-FR" sz="4000" b="1" dirty="0">
                <a:solidFill>
                  <a:schemeClr val="bg1"/>
                </a:solidFill>
                <a:latin typeface="Arial Narrow" panose="020B0606020202030204" pitchFamily="34" charset="0"/>
              </a:rPr>
              <a:t>Les </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20" y="1799919"/>
            <a:ext cx="6963130" cy="48291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0"/>
              </a:spcBef>
            </a:pPr>
            <a:r>
              <a:rPr lang="fr-FR" sz="2000" dirty="0">
                <a:solidFill>
                  <a:srgbClr val="212529"/>
                </a:solidFill>
                <a:latin typeface="Arial Narrow" panose="020B0606020202030204" pitchFamily="34" charset="0"/>
              </a:rPr>
              <a:t>La lettre de mission est en réalité une formule comprimée des termes de références et du contrat </a:t>
            </a:r>
          </a:p>
          <a:p>
            <a:pPr marL="228600" lvl="1">
              <a:lnSpc>
                <a:spcPct val="100000"/>
              </a:lnSpc>
              <a:spcBef>
                <a:spcPts val="0"/>
              </a:spcBef>
            </a:pPr>
            <a:r>
              <a:rPr lang="fr-FR" sz="2000" dirty="0">
                <a:solidFill>
                  <a:srgbClr val="212529"/>
                </a:solidFill>
                <a:latin typeface="Arial Narrow" panose="020B0606020202030204" pitchFamily="34" charset="0"/>
              </a:rPr>
              <a:t>C’est une formule adaptée pour confier de petits projets à un consultant ou à une équipe de projet</a:t>
            </a:r>
          </a:p>
          <a:p>
            <a:pPr marL="228600" lvl="1">
              <a:lnSpc>
                <a:spcPct val="100000"/>
              </a:lnSpc>
              <a:spcBef>
                <a:spcPts val="0"/>
              </a:spcBef>
            </a:pPr>
            <a:r>
              <a:rPr lang="fr-FR" sz="2000" dirty="0">
                <a:solidFill>
                  <a:srgbClr val="212529"/>
                </a:solidFill>
                <a:latin typeface="Arial Narrow" panose="020B0606020202030204" pitchFamily="34" charset="0"/>
              </a:rPr>
              <a:t>Elle doit cependant contenir (non exhaustif)</a:t>
            </a:r>
          </a:p>
          <a:p>
            <a:pPr marL="685800" lvl="2">
              <a:lnSpc>
                <a:spcPct val="100000"/>
              </a:lnSpc>
              <a:spcBef>
                <a:spcPts val="0"/>
              </a:spcBef>
            </a:pPr>
            <a:r>
              <a:rPr lang="fr-FR" dirty="0">
                <a:solidFill>
                  <a:srgbClr val="212529"/>
                </a:solidFill>
                <a:latin typeface="Arial Narrow" panose="020B0606020202030204" pitchFamily="34" charset="0"/>
              </a:rPr>
              <a:t>Les références de celui (individu ou institution) qui passe la commande</a:t>
            </a:r>
          </a:p>
          <a:p>
            <a:pPr marL="685800" lvl="2">
              <a:lnSpc>
                <a:spcPct val="100000"/>
              </a:lnSpc>
              <a:spcBef>
                <a:spcPts val="0"/>
              </a:spcBef>
            </a:pPr>
            <a:r>
              <a:rPr lang="fr-FR" dirty="0">
                <a:solidFill>
                  <a:srgbClr val="212529"/>
                </a:solidFill>
                <a:latin typeface="Arial Narrow" panose="020B0606020202030204" pitchFamily="34" charset="0"/>
              </a:rPr>
              <a:t>La définition du destinataire de la lettre de mission</a:t>
            </a:r>
          </a:p>
          <a:p>
            <a:pPr marL="685800" lvl="2">
              <a:lnSpc>
                <a:spcPct val="100000"/>
              </a:lnSpc>
              <a:spcBef>
                <a:spcPts val="0"/>
              </a:spcBef>
            </a:pPr>
            <a:r>
              <a:rPr lang="fr-FR" dirty="0">
                <a:solidFill>
                  <a:srgbClr val="212529"/>
                </a:solidFill>
                <a:latin typeface="Arial Narrow" panose="020B0606020202030204" pitchFamily="34" charset="0"/>
              </a:rPr>
              <a:t>La description du projet et de ses grandes articulations</a:t>
            </a:r>
          </a:p>
          <a:p>
            <a:pPr marL="685800" lvl="2">
              <a:lnSpc>
                <a:spcPct val="100000"/>
              </a:lnSpc>
              <a:spcBef>
                <a:spcPts val="0"/>
              </a:spcBef>
            </a:pPr>
            <a:r>
              <a:rPr lang="fr-FR" dirty="0">
                <a:solidFill>
                  <a:srgbClr val="212529"/>
                </a:solidFill>
                <a:latin typeface="Arial Narrow" panose="020B0606020202030204" pitchFamily="34" charset="0"/>
              </a:rPr>
              <a:t>Ce qui est attendu du destinataire, avec les dates et les ressources matérielles et humaines mises à sa disposition</a:t>
            </a:r>
          </a:p>
          <a:p>
            <a:pPr marL="685800" lvl="2">
              <a:lnSpc>
                <a:spcPct val="100000"/>
              </a:lnSpc>
              <a:spcBef>
                <a:spcPts val="0"/>
              </a:spcBef>
            </a:pPr>
            <a:r>
              <a:rPr lang="fr-FR" dirty="0">
                <a:solidFill>
                  <a:srgbClr val="212529"/>
                </a:solidFill>
                <a:latin typeface="Arial Narrow" panose="020B0606020202030204" pitchFamily="34" charset="0"/>
              </a:rPr>
              <a:t>La source du budget et le cadre de l’exécution budgétaire</a:t>
            </a:r>
          </a:p>
          <a:p>
            <a:pPr marL="685800" lvl="2">
              <a:lnSpc>
                <a:spcPct val="100000"/>
              </a:lnSpc>
              <a:spcBef>
                <a:spcPts val="0"/>
              </a:spcBef>
            </a:pPr>
            <a:r>
              <a:rPr lang="fr-FR" dirty="0">
                <a:solidFill>
                  <a:srgbClr val="212529"/>
                </a:solidFill>
                <a:latin typeface="Arial Narrow" panose="020B0606020202030204" pitchFamily="34" charset="0"/>
              </a:rPr>
              <a:t>Le mode et les mécanismes de rapportage</a:t>
            </a:r>
          </a:p>
          <a:p>
            <a:pPr marL="228600" lvl="1">
              <a:lnSpc>
                <a:spcPct val="100000"/>
              </a:lnSpc>
              <a:spcBef>
                <a:spcPts val="0"/>
              </a:spcBef>
            </a:pPr>
            <a:r>
              <a:rPr lang="fr-FR" sz="2000" dirty="0">
                <a:solidFill>
                  <a:srgbClr val="212529"/>
                </a:solidFill>
                <a:latin typeface="Arial Narrow" panose="020B0606020202030204" pitchFamily="34" charset="0"/>
              </a:rPr>
              <a:t>Le donneur d’ordre doit signer la lettre de mission. </a:t>
            </a:r>
          </a:p>
          <a:p>
            <a:pPr marL="228600" lvl="1">
              <a:lnSpc>
                <a:spcPct val="100000"/>
              </a:lnSpc>
              <a:spcBef>
                <a:spcPts val="0"/>
              </a:spcBef>
            </a:pPr>
            <a:r>
              <a:rPr lang="fr-FR" sz="2000" dirty="0">
                <a:solidFill>
                  <a:srgbClr val="212529"/>
                </a:solidFill>
                <a:latin typeface="Arial Narrow" panose="020B0606020202030204" pitchFamily="34" charset="0"/>
              </a:rPr>
              <a:t>Le destinataire ou son représentant peut la signer</a:t>
            </a:r>
          </a:p>
        </p:txBody>
      </p:sp>
      <p:pic>
        <p:nvPicPr>
          <p:cNvPr id="2" name="Image 1">
            <a:extLst>
              <a:ext uri="{FF2B5EF4-FFF2-40B4-BE49-F238E27FC236}">
                <a16:creationId xmlns:a16="http://schemas.microsoft.com/office/drawing/2014/main" id="{4277945D-9A63-80AF-BF06-C39E1B833032}"/>
              </a:ext>
            </a:extLst>
          </p:cNvPr>
          <p:cNvPicPr>
            <a:picLocks noChangeAspect="1"/>
          </p:cNvPicPr>
          <p:nvPr/>
        </p:nvPicPr>
        <p:blipFill rotWithShape="1">
          <a:blip r:embed="rId2"/>
          <a:srcRect l="19254" r="19860"/>
          <a:stretch/>
        </p:blipFill>
        <p:spPr>
          <a:xfrm>
            <a:off x="7372350" y="1799918"/>
            <a:ext cx="4410430" cy="4829175"/>
          </a:xfrm>
          <a:prstGeom prst="rect">
            <a:avLst/>
          </a:prstGeom>
        </p:spPr>
      </p:pic>
    </p:spTree>
    <p:extLst>
      <p:ext uri="{BB962C8B-B14F-4D97-AF65-F5344CB8AC3E}">
        <p14:creationId xmlns:p14="http://schemas.microsoft.com/office/powerpoint/2010/main" val="1144311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6.2 :  </a:t>
            </a:r>
          </a:p>
          <a:p>
            <a:pPr lvl="0" algn="ctr">
              <a:lnSpc>
                <a:spcPct val="100000"/>
              </a:lnSpc>
              <a:spcBef>
                <a:spcPts val="0"/>
              </a:spcBef>
            </a:pPr>
            <a:r>
              <a:rPr lang="fr-FR" sz="2800" b="1" dirty="0">
                <a:solidFill>
                  <a:schemeClr val="bg1"/>
                </a:solidFill>
                <a:latin typeface="Arial Narrow" panose="020B0606020202030204" pitchFamily="34" charset="0"/>
              </a:rPr>
              <a:t>Elaboration des projets : </a:t>
            </a:r>
          </a:p>
          <a:p>
            <a:pPr lvl="0" algn="ctr">
              <a:lnSpc>
                <a:spcPct val="100000"/>
              </a:lnSpc>
              <a:spcBef>
                <a:spcPts val="0"/>
              </a:spcBef>
            </a:pPr>
            <a:r>
              <a:rPr lang="fr-FR" sz="4000" b="1" dirty="0">
                <a:solidFill>
                  <a:schemeClr val="bg1"/>
                </a:solidFill>
                <a:latin typeface="Arial Narrow" panose="020B0606020202030204" pitchFamily="34" charset="0"/>
              </a:rPr>
              <a:t>Quelques Formats modèles : Plan d’affaires (1/7)</a:t>
            </a:r>
          </a:p>
          <a:p>
            <a:pPr lvl="0" algn="ctr">
              <a:lnSpc>
                <a:spcPct val="100000"/>
              </a:lnSpc>
              <a:spcBef>
                <a:spcPts val="0"/>
              </a:spcBef>
            </a:pPr>
            <a:r>
              <a:rPr lang="fr-FR" sz="4000" b="1" dirty="0">
                <a:solidFill>
                  <a:schemeClr val="bg1"/>
                </a:solidFill>
                <a:latin typeface="Arial Narrow" panose="020B0606020202030204" pitchFamily="34" charset="0"/>
              </a:rPr>
              <a:t>Les </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20" y="1799919"/>
            <a:ext cx="6663093" cy="48291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fr-FR" sz="2800" dirty="0">
                <a:solidFill>
                  <a:srgbClr val="212529"/>
                </a:solidFill>
                <a:latin typeface="Arial Narrow" panose="020B0606020202030204" pitchFamily="34" charset="0"/>
              </a:rPr>
              <a:t>Le plan d’affaire est un document de projet plus complet qui relève de la compétence d’experts. Mais qui doit toujours être validé par les membres de l’Association. Il se structure comme suit :</a:t>
            </a:r>
          </a:p>
          <a:p>
            <a:pPr marL="228600" lvl="1">
              <a:lnSpc>
                <a:spcPct val="100000"/>
              </a:lnSpc>
              <a:spcBef>
                <a:spcPts val="0"/>
              </a:spcBef>
            </a:pPr>
            <a:r>
              <a:rPr lang="fr-FR" sz="2800" dirty="0">
                <a:solidFill>
                  <a:srgbClr val="212529"/>
                </a:solidFill>
                <a:latin typeface="Arial Narrow" panose="020B0606020202030204" pitchFamily="34" charset="0"/>
              </a:rPr>
              <a:t>Fiche signalétique</a:t>
            </a:r>
          </a:p>
          <a:p>
            <a:pPr marL="228600" lvl="1">
              <a:lnSpc>
                <a:spcPct val="100000"/>
              </a:lnSpc>
              <a:spcBef>
                <a:spcPts val="0"/>
              </a:spcBef>
            </a:pPr>
            <a:r>
              <a:rPr lang="fr-FR" sz="2800" dirty="0">
                <a:solidFill>
                  <a:srgbClr val="212529"/>
                </a:solidFill>
                <a:latin typeface="Arial Narrow" panose="020B0606020202030204" pitchFamily="34" charset="0"/>
              </a:rPr>
              <a:t>Le plan d’affaire</a:t>
            </a:r>
          </a:p>
          <a:p>
            <a:pPr marL="228600" lvl="1">
              <a:lnSpc>
                <a:spcPct val="100000"/>
              </a:lnSpc>
              <a:spcBef>
                <a:spcPts val="0"/>
              </a:spcBef>
            </a:pPr>
            <a:r>
              <a:rPr lang="fr-FR" sz="2800" dirty="0">
                <a:solidFill>
                  <a:srgbClr val="212529"/>
                </a:solidFill>
                <a:latin typeface="Arial Narrow" panose="020B0606020202030204" pitchFamily="34" charset="0"/>
              </a:rPr>
              <a:t>Stratégie</a:t>
            </a:r>
          </a:p>
          <a:p>
            <a:pPr marL="228600" lvl="1">
              <a:lnSpc>
                <a:spcPct val="100000"/>
              </a:lnSpc>
              <a:spcBef>
                <a:spcPts val="0"/>
              </a:spcBef>
            </a:pPr>
            <a:r>
              <a:rPr lang="fr-FR" sz="2800" dirty="0">
                <a:solidFill>
                  <a:srgbClr val="212529"/>
                </a:solidFill>
                <a:latin typeface="Arial Narrow" panose="020B0606020202030204" pitchFamily="34" charset="0"/>
              </a:rPr>
              <a:t>Finances</a:t>
            </a:r>
          </a:p>
          <a:p>
            <a:pPr marL="228600" lvl="1">
              <a:lnSpc>
                <a:spcPct val="100000"/>
              </a:lnSpc>
              <a:spcBef>
                <a:spcPts val="0"/>
              </a:spcBef>
            </a:pPr>
            <a:r>
              <a:rPr lang="fr-FR" sz="2800" dirty="0">
                <a:solidFill>
                  <a:srgbClr val="212529"/>
                </a:solidFill>
                <a:latin typeface="Arial Narrow" panose="020B0606020202030204" pitchFamily="34" charset="0"/>
              </a:rPr>
              <a:t>Présentation de l’organisation promotrice</a:t>
            </a:r>
          </a:p>
          <a:p>
            <a:pPr marL="228600" lvl="1">
              <a:lnSpc>
                <a:spcPct val="100000"/>
              </a:lnSpc>
              <a:spcBef>
                <a:spcPts val="0"/>
              </a:spcBef>
            </a:pPr>
            <a:r>
              <a:rPr lang="fr-FR" sz="2800" dirty="0">
                <a:solidFill>
                  <a:srgbClr val="212529"/>
                </a:solidFill>
                <a:latin typeface="Arial Narrow" panose="020B0606020202030204" pitchFamily="34" charset="0"/>
              </a:rPr>
              <a:t>Les besoins et les gaps à combler</a:t>
            </a:r>
          </a:p>
          <a:p>
            <a:pPr marL="228600" lvl="1">
              <a:lnSpc>
                <a:spcPct val="100000"/>
              </a:lnSpc>
              <a:spcBef>
                <a:spcPts val="0"/>
              </a:spcBef>
            </a:pPr>
            <a:r>
              <a:rPr lang="fr-FR" sz="2800" dirty="0">
                <a:solidFill>
                  <a:srgbClr val="212529"/>
                </a:solidFill>
                <a:latin typeface="Arial Narrow" panose="020B0606020202030204" pitchFamily="34" charset="0"/>
              </a:rPr>
              <a:t>Annexes</a:t>
            </a:r>
          </a:p>
        </p:txBody>
      </p:sp>
      <p:pic>
        <p:nvPicPr>
          <p:cNvPr id="2" name="Image 1">
            <a:extLst>
              <a:ext uri="{FF2B5EF4-FFF2-40B4-BE49-F238E27FC236}">
                <a16:creationId xmlns:a16="http://schemas.microsoft.com/office/drawing/2014/main" id="{F4F4450A-38FA-85F2-6713-0C569B6F65B4}"/>
              </a:ext>
            </a:extLst>
          </p:cNvPr>
          <p:cNvPicPr>
            <a:picLocks noChangeAspect="1"/>
          </p:cNvPicPr>
          <p:nvPr/>
        </p:nvPicPr>
        <p:blipFill rotWithShape="1">
          <a:blip r:embed="rId2"/>
          <a:srcRect l="3708" r="38304"/>
          <a:stretch/>
        </p:blipFill>
        <p:spPr>
          <a:xfrm>
            <a:off x="7072312" y="1799919"/>
            <a:ext cx="4803313" cy="4829175"/>
          </a:xfrm>
          <a:prstGeom prst="rect">
            <a:avLst/>
          </a:prstGeom>
        </p:spPr>
      </p:pic>
    </p:spTree>
    <p:extLst>
      <p:ext uri="{BB962C8B-B14F-4D97-AF65-F5344CB8AC3E}">
        <p14:creationId xmlns:p14="http://schemas.microsoft.com/office/powerpoint/2010/main" val="4132203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6.2 :  </a:t>
            </a:r>
          </a:p>
          <a:p>
            <a:pPr lvl="0" algn="ctr">
              <a:lnSpc>
                <a:spcPct val="100000"/>
              </a:lnSpc>
              <a:spcBef>
                <a:spcPts val="0"/>
              </a:spcBef>
            </a:pPr>
            <a:r>
              <a:rPr lang="fr-FR" sz="2800" b="1" dirty="0">
                <a:solidFill>
                  <a:schemeClr val="bg1"/>
                </a:solidFill>
                <a:latin typeface="Arial Narrow" panose="020B0606020202030204" pitchFamily="34" charset="0"/>
              </a:rPr>
              <a:t>Elaboration des projets : </a:t>
            </a:r>
          </a:p>
          <a:p>
            <a:pPr lvl="0" algn="ctr">
              <a:lnSpc>
                <a:spcPct val="100000"/>
              </a:lnSpc>
              <a:spcBef>
                <a:spcPts val="0"/>
              </a:spcBef>
            </a:pPr>
            <a:r>
              <a:rPr lang="fr-FR" sz="4000" b="1" dirty="0">
                <a:solidFill>
                  <a:schemeClr val="bg1"/>
                </a:solidFill>
                <a:latin typeface="Arial Narrow" panose="020B0606020202030204" pitchFamily="34" charset="0"/>
              </a:rPr>
              <a:t>Quelques Formats modèles : Plan d’affaires (2/7)</a:t>
            </a:r>
          </a:p>
          <a:p>
            <a:pPr lvl="0" algn="ctr">
              <a:lnSpc>
                <a:spcPct val="100000"/>
              </a:lnSpc>
              <a:spcBef>
                <a:spcPts val="0"/>
              </a:spcBef>
            </a:pPr>
            <a:r>
              <a:rPr lang="fr-FR" sz="4000" b="1" dirty="0">
                <a:solidFill>
                  <a:schemeClr val="bg1"/>
                </a:solidFill>
                <a:latin typeface="Arial Narrow" panose="020B0606020202030204" pitchFamily="34" charset="0"/>
              </a:rPr>
              <a:t>Les </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21" y="1800225"/>
            <a:ext cx="6048730" cy="4814888"/>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fr-FR" sz="2200" b="1" dirty="0">
                <a:solidFill>
                  <a:srgbClr val="212529"/>
                </a:solidFill>
                <a:latin typeface="Arial Narrow" panose="020B0606020202030204" pitchFamily="34" charset="0"/>
              </a:rPr>
              <a:t>Fiche signalétique (1 ou 2 pages)</a:t>
            </a:r>
          </a:p>
          <a:p>
            <a:pPr marL="228600" lvl="1">
              <a:lnSpc>
                <a:spcPct val="100000"/>
              </a:lnSpc>
              <a:spcBef>
                <a:spcPts val="0"/>
              </a:spcBef>
            </a:pPr>
            <a:r>
              <a:rPr lang="fr-FR" sz="2200" dirty="0">
                <a:solidFill>
                  <a:srgbClr val="212529"/>
                </a:solidFill>
                <a:latin typeface="Arial Narrow" panose="020B0606020202030204" pitchFamily="34" charset="0"/>
              </a:rPr>
              <a:t>Fiche d’identité du projet (toute information permettant d’avoir une idée du projet en une page)</a:t>
            </a:r>
          </a:p>
          <a:p>
            <a:pPr marL="228600" lvl="1">
              <a:lnSpc>
                <a:spcPct val="100000"/>
              </a:lnSpc>
              <a:spcBef>
                <a:spcPts val="0"/>
              </a:spcBef>
            </a:pPr>
            <a:r>
              <a:rPr lang="fr-FR" sz="2200" dirty="0">
                <a:solidFill>
                  <a:srgbClr val="212529"/>
                </a:solidFill>
                <a:latin typeface="Arial Narrow" panose="020B0606020202030204" pitchFamily="34" charset="0"/>
              </a:rPr>
              <a:t>Personne de contact (le répondant pour tout complément d’information)</a:t>
            </a:r>
          </a:p>
          <a:p>
            <a:pPr marL="228600" lvl="1">
              <a:lnSpc>
                <a:spcPct val="100000"/>
              </a:lnSpc>
              <a:spcBef>
                <a:spcPts val="0"/>
              </a:spcBef>
            </a:pPr>
            <a:r>
              <a:rPr lang="fr-FR" sz="2200" dirty="0">
                <a:solidFill>
                  <a:srgbClr val="212529"/>
                </a:solidFill>
                <a:latin typeface="Arial Narrow" panose="020B0606020202030204" pitchFamily="34" charset="0"/>
              </a:rPr>
              <a:t>Résumé exécutif du projet (1/2 ou 1 page)</a:t>
            </a:r>
          </a:p>
          <a:p>
            <a:pPr marL="685800" lvl="2">
              <a:lnSpc>
                <a:spcPct val="100000"/>
              </a:lnSpc>
              <a:spcBef>
                <a:spcPts val="0"/>
              </a:spcBef>
            </a:pPr>
            <a:r>
              <a:rPr lang="fr-CH" sz="2200" dirty="0">
                <a:solidFill>
                  <a:srgbClr val="212529"/>
                </a:solidFill>
                <a:latin typeface="Arial Narrow" panose="020B0606020202030204" pitchFamily="34" charset="0"/>
              </a:rPr>
              <a:t>Instructions pour le résumé exécutif:</a:t>
            </a:r>
            <a:endParaRPr lang="fr-FR" sz="2200" dirty="0">
              <a:solidFill>
                <a:srgbClr val="212529"/>
              </a:solidFill>
              <a:latin typeface="Arial Narrow" panose="020B0606020202030204" pitchFamily="34" charset="0"/>
            </a:endParaRPr>
          </a:p>
          <a:p>
            <a:pPr marL="685800" lvl="2">
              <a:lnSpc>
                <a:spcPct val="100000"/>
              </a:lnSpc>
              <a:spcBef>
                <a:spcPts val="0"/>
              </a:spcBef>
            </a:pPr>
            <a:r>
              <a:rPr lang="fr-CH" sz="2200" dirty="0">
                <a:solidFill>
                  <a:srgbClr val="212529"/>
                </a:solidFill>
                <a:latin typeface="Arial Narrow" panose="020B0606020202030204" pitchFamily="34" charset="0"/>
              </a:rPr>
              <a:t>Basez-vous sur la structure d'un pitch:</a:t>
            </a:r>
            <a:endParaRPr lang="fr-FR" sz="2200" dirty="0">
              <a:solidFill>
                <a:srgbClr val="212529"/>
              </a:solidFill>
              <a:latin typeface="Arial Narrow" panose="020B0606020202030204" pitchFamily="34" charset="0"/>
            </a:endParaRPr>
          </a:p>
          <a:p>
            <a:pPr marL="685800" lvl="2">
              <a:lnSpc>
                <a:spcPct val="100000"/>
              </a:lnSpc>
              <a:spcBef>
                <a:spcPts val="0"/>
              </a:spcBef>
            </a:pPr>
            <a:r>
              <a:rPr lang="fr-FR" sz="2200" dirty="0">
                <a:solidFill>
                  <a:srgbClr val="212529"/>
                </a:solidFill>
                <a:latin typeface="Arial Narrow" panose="020B0606020202030204" pitchFamily="34" charset="0"/>
              </a:rPr>
              <a:t>Accroche-introduction</a:t>
            </a:r>
          </a:p>
          <a:p>
            <a:pPr marL="685800" lvl="2">
              <a:lnSpc>
                <a:spcPct val="100000"/>
              </a:lnSpc>
              <a:spcBef>
                <a:spcPts val="0"/>
              </a:spcBef>
            </a:pPr>
            <a:r>
              <a:rPr lang="fr-FR" sz="2200" dirty="0">
                <a:solidFill>
                  <a:srgbClr val="212529"/>
                </a:solidFill>
                <a:latin typeface="Arial Narrow" panose="020B0606020202030204" pitchFamily="34" charset="0"/>
              </a:rPr>
              <a:t>Opportunités ou problématiques des publics cibles</a:t>
            </a:r>
          </a:p>
          <a:p>
            <a:pPr marL="685800" lvl="2">
              <a:lnSpc>
                <a:spcPct val="100000"/>
              </a:lnSpc>
              <a:spcBef>
                <a:spcPts val="0"/>
              </a:spcBef>
            </a:pPr>
            <a:r>
              <a:rPr lang="fr-FR" sz="2200" dirty="0">
                <a:solidFill>
                  <a:srgbClr val="212529"/>
                </a:solidFill>
                <a:latin typeface="Arial Narrow" panose="020B0606020202030204" pitchFamily="34" charset="0"/>
              </a:rPr>
              <a:t>Solutions existantes et concurrentes sur le marché</a:t>
            </a:r>
          </a:p>
          <a:p>
            <a:pPr marL="685800" lvl="2">
              <a:lnSpc>
                <a:spcPct val="100000"/>
              </a:lnSpc>
              <a:spcBef>
                <a:spcPts val="0"/>
              </a:spcBef>
            </a:pPr>
            <a:r>
              <a:rPr lang="fr-FR" sz="2200" dirty="0">
                <a:solidFill>
                  <a:srgbClr val="212529"/>
                </a:solidFill>
                <a:latin typeface="Arial Narrow" panose="020B0606020202030204" pitchFamily="34" charset="0"/>
              </a:rPr>
              <a:t>Votre offre de solution</a:t>
            </a:r>
          </a:p>
          <a:p>
            <a:pPr marL="685800" lvl="2">
              <a:lnSpc>
                <a:spcPct val="100000"/>
              </a:lnSpc>
              <a:spcBef>
                <a:spcPts val="0"/>
              </a:spcBef>
            </a:pPr>
            <a:r>
              <a:rPr lang="fr-FR" sz="2200" dirty="0">
                <a:solidFill>
                  <a:srgbClr val="212529"/>
                </a:solidFill>
                <a:latin typeface="Arial Narrow" panose="020B0606020202030204" pitchFamily="34" charset="0"/>
              </a:rPr>
              <a:t>Ses avantages</a:t>
            </a:r>
          </a:p>
          <a:p>
            <a:pPr marL="685800" lvl="2">
              <a:lnSpc>
                <a:spcPct val="100000"/>
              </a:lnSpc>
              <a:spcBef>
                <a:spcPts val="0"/>
              </a:spcBef>
            </a:pPr>
            <a:r>
              <a:rPr lang="fr-CH" sz="2200" dirty="0">
                <a:solidFill>
                  <a:srgbClr val="212529"/>
                </a:solidFill>
                <a:latin typeface="Arial Narrow" panose="020B0606020202030204" pitchFamily="34" charset="0"/>
              </a:rPr>
              <a:t>Vos besoins</a:t>
            </a:r>
            <a:endParaRPr lang="fr-FR" sz="2200" dirty="0">
              <a:solidFill>
                <a:srgbClr val="212529"/>
              </a:solidFill>
              <a:latin typeface="Arial Narrow" panose="020B0606020202030204" pitchFamily="34" charset="0"/>
            </a:endParaRPr>
          </a:p>
        </p:txBody>
      </p:sp>
      <p:pic>
        <p:nvPicPr>
          <p:cNvPr id="2" name="Image 1">
            <a:extLst>
              <a:ext uri="{FF2B5EF4-FFF2-40B4-BE49-F238E27FC236}">
                <a16:creationId xmlns:a16="http://schemas.microsoft.com/office/drawing/2014/main" id="{41A458E8-072F-5AA3-F010-F40F8DE13418}"/>
              </a:ext>
            </a:extLst>
          </p:cNvPr>
          <p:cNvPicPr>
            <a:picLocks noChangeAspect="1"/>
          </p:cNvPicPr>
          <p:nvPr/>
        </p:nvPicPr>
        <p:blipFill rotWithShape="1">
          <a:blip r:embed="rId2"/>
          <a:srcRect l="18977" r="18499"/>
          <a:stretch/>
        </p:blipFill>
        <p:spPr>
          <a:xfrm>
            <a:off x="6457951" y="1881188"/>
            <a:ext cx="5406099" cy="4652962"/>
          </a:xfrm>
          <a:prstGeom prst="rect">
            <a:avLst/>
          </a:prstGeom>
        </p:spPr>
      </p:pic>
    </p:spTree>
    <p:extLst>
      <p:ext uri="{BB962C8B-B14F-4D97-AF65-F5344CB8AC3E}">
        <p14:creationId xmlns:p14="http://schemas.microsoft.com/office/powerpoint/2010/main" val="833220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3FD75CA-6A1D-90DC-1523-E3D676FB43F3}"/>
              </a:ext>
            </a:extLst>
          </p:cNvPr>
          <p:cNvPicPr>
            <a:picLocks noChangeAspect="1"/>
          </p:cNvPicPr>
          <p:nvPr/>
        </p:nvPicPr>
        <p:blipFill>
          <a:blip r:embed="rId2"/>
          <a:stretch>
            <a:fillRect/>
          </a:stretch>
        </p:blipFill>
        <p:spPr>
          <a:xfrm>
            <a:off x="4814896" y="1807236"/>
            <a:ext cx="7042047" cy="4821857"/>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6.2 :  </a:t>
            </a:r>
          </a:p>
          <a:p>
            <a:pPr lvl="0" algn="ctr">
              <a:lnSpc>
                <a:spcPct val="100000"/>
              </a:lnSpc>
              <a:spcBef>
                <a:spcPts val="0"/>
              </a:spcBef>
            </a:pPr>
            <a:r>
              <a:rPr lang="fr-FR" sz="2800" b="1" dirty="0">
                <a:solidFill>
                  <a:schemeClr val="bg1"/>
                </a:solidFill>
                <a:latin typeface="Arial Narrow" panose="020B0606020202030204" pitchFamily="34" charset="0"/>
              </a:rPr>
              <a:t>Elaboration des projets : </a:t>
            </a:r>
          </a:p>
          <a:p>
            <a:pPr lvl="0" algn="ctr">
              <a:lnSpc>
                <a:spcPct val="100000"/>
              </a:lnSpc>
              <a:spcBef>
                <a:spcPts val="0"/>
              </a:spcBef>
            </a:pPr>
            <a:r>
              <a:rPr lang="fr-FR" sz="4000" b="1" dirty="0">
                <a:solidFill>
                  <a:schemeClr val="bg1"/>
                </a:solidFill>
                <a:latin typeface="Arial Narrow" panose="020B0606020202030204" pitchFamily="34" charset="0"/>
              </a:rPr>
              <a:t>Quelques Formats modèles : Plan d’affaires (3/7)</a:t>
            </a:r>
          </a:p>
          <a:p>
            <a:pPr lvl="0" algn="ctr">
              <a:lnSpc>
                <a:spcPct val="100000"/>
              </a:lnSpc>
              <a:spcBef>
                <a:spcPts val="0"/>
              </a:spcBef>
            </a:pPr>
            <a:r>
              <a:rPr lang="fr-FR" sz="4000" b="1" dirty="0">
                <a:solidFill>
                  <a:schemeClr val="bg1"/>
                </a:solidFill>
                <a:latin typeface="Arial Narrow" panose="020B0606020202030204" pitchFamily="34" charset="0"/>
              </a:rPr>
              <a:t>Les </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09206" y="1799919"/>
            <a:ext cx="4134204" cy="4829175"/>
          </a:xfrm>
          <a:prstGeom prst="rect">
            <a:avLst/>
          </a:prstGeom>
          <a:noFill/>
          <a:ln w="28575">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fr-FR" sz="2600" b="1" dirty="0">
                <a:solidFill>
                  <a:srgbClr val="212529"/>
                </a:solidFill>
                <a:latin typeface="Arial Narrow" panose="020B0606020202030204" pitchFamily="34" charset="0"/>
              </a:rPr>
              <a:t>Le plan d’affaire</a:t>
            </a:r>
          </a:p>
          <a:p>
            <a:pPr marL="685800" lvl="2">
              <a:lnSpc>
                <a:spcPct val="100000"/>
              </a:lnSpc>
              <a:spcBef>
                <a:spcPts val="0"/>
              </a:spcBef>
            </a:pPr>
            <a:r>
              <a:rPr lang="fr-CH" sz="2600" dirty="0">
                <a:solidFill>
                  <a:srgbClr val="212529"/>
                </a:solidFill>
                <a:latin typeface="Arial Narrow" panose="020B0606020202030204" pitchFamily="34" charset="0"/>
              </a:rPr>
              <a:t>Contexte</a:t>
            </a:r>
            <a:endParaRPr lang="fr-FR" sz="2600" dirty="0">
              <a:solidFill>
                <a:srgbClr val="212529"/>
              </a:solidFill>
              <a:latin typeface="Arial Narrow" panose="020B0606020202030204" pitchFamily="34" charset="0"/>
            </a:endParaRPr>
          </a:p>
          <a:p>
            <a:pPr marL="685800" lvl="2">
              <a:lnSpc>
                <a:spcPct val="100000"/>
              </a:lnSpc>
              <a:spcBef>
                <a:spcPts val="0"/>
              </a:spcBef>
            </a:pPr>
            <a:r>
              <a:rPr lang="fr-CH" sz="2600" dirty="0">
                <a:solidFill>
                  <a:srgbClr val="212529"/>
                </a:solidFill>
                <a:latin typeface="Arial Narrow" panose="020B0606020202030204" pitchFamily="34" charset="0"/>
              </a:rPr>
              <a:t>Opportunité et publics cibles</a:t>
            </a:r>
            <a:endParaRPr lang="fr-FR" sz="2600" dirty="0">
              <a:solidFill>
                <a:srgbClr val="212529"/>
              </a:solidFill>
              <a:latin typeface="Arial Narrow" panose="020B0606020202030204" pitchFamily="34" charset="0"/>
            </a:endParaRPr>
          </a:p>
          <a:p>
            <a:pPr marL="685800" lvl="2">
              <a:lnSpc>
                <a:spcPct val="100000"/>
              </a:lnSpc>
              <a:spcBef>
                <a:spcPts val="0"/>
              </a:spcBef>
            </a:pPr>
            <a:r>
              <a:rPr lang="fr-CH" sz="2600" dirty="0">
                <a:solidFill>
                  <a:srgbClr val="212529"/>
                </a:solidFill>
                <a:latin typeface="Arial Narrow" panose="020B0606020202030204" pitchFamily="34" charset="0"/>
              </a:rPr>
              <a:t>Marché et segmentation</a:t>
            </a:r>
            <a:endParaRPr lang="fr-FR" sz="2600" dirty="0">
              <a:solidFill>
                <a:srgbClr val="212529"/>
              </a:solidFill>
              <a:latin typeface="Arial Narrow" panose="020B0606020202030204" pitchFamily="34" charset="0"/>
            </a:endParaRPr>
          </a:p>
          <a:p>
            <a:pPr marL="685800" lvl="2">
              <a:lnSpc>
                <a:spcPct val="100000"/>
              </a:lnSpc>
              <a:spcBef>
                <a:spcPts val="0"/>
              </a:spcBef>
            </a:pPr>
            <a:r>
              <a:rPr lang="fr-CH" sz="2600" dirty="0">
                <a:solidFill>
                  <a:srgbClr val="212529"/>
                </a:solidFill>
                <a:latin typeface="Arial Narrow" panose="020B0606020202030204" pitchFamily="34" charset="0"/>
              </a:rPr>
              <a:t>Facteurs clés de succès</a:t>
            </a:r>
            <a:endParaRPr lang="fr-FR" sz="2600" dirty="0">
              <a:solidFill>
                <a:srgbClr val="212529"/>
              </a:solidFill>
              <a:latin typeface="Arial Narrow" panose="020B0606020202030204" pitchFamily="34" charset="0"/>
            </a:endParaRPr>
          </a:p>
          <a:p>
            <a:pPr marL="685800" lvl="2">
              <a:lnSpc>
                <a:spcPct val="100000"/>
              </a:lnSpc>
              <a:spcBef>
                <a:spcPts val="0"/>
              </a:spcBef>
            </a:pPr>
            <a:r>
              <a:rPr lang="fr-CH" sz="2600" dirty="0">
                <a:solidFill>
                  <a:srgbClr val="212529"/>
                </a:solidFill>
                <a:latin typeface="Arial Narrow" panose="020B0606020202030204" pitchFamily="34" charset="0"/>
              </a:rPr>
              <a:t>Concurrence</a:t>
            </a:r>
            <a:endParaRPr lang="fr-FR" sz="2600" dirty="0">
              <a:solidFill>
                <a:srgbClr val="212529"/>
              </a:solidFill>
              <a:latin typeface="Arial Narrow" panose="020B0606020202030204" pitchFamily="34" charset="0"/>
            </a:endParaRPr>
          </a:p>
          <a:p>
            <a:pPr marL="685800" lvl="2">
              <a:lnSpc>
                <a:spcPct val="100000"/>
              </a:lnSpc>
              <a:spcBef>
                <a:spcPts val="0"/>
              </a:spcBef>
            </a:pPr>
            <a:r>
              <a:rPr lang="fr-CH" sz="2600" dirty="0">
                <a:solidFill>
                  <a:srgbClr val="212529"/>
                </a:solidFill>
                <a:latin typeface="Arial Narrow" panose="020B0606020202030204" pitchFamily="34" charset="0"/>
              </a:rPr>
              <a:t>Offre de prestations</a:t>
            </a:r>
            <a:endParaRPr lang="fr-FR" sz="2600" dirty="0">
              <a:solidFill>
                <a:srgbClr val="212529"/>
              </a:solidFill>
              <a:latin typeface="Arial Narrow" panose="020B0606020202030204" pitchFamily="34" charset="0"/>
            </a:endParaRPr>
          </a:p>
          <a:p>
            <a:pPr marL="685800" lvl="2">
              <a:lnSpc>
                <a:spcPct val="100000"/>
              </a:lnSpc>
              <a:spcBef>
                <a:spcPts val="0"/>
              </a:spcBef>
            </a:pPr>
            <a:r>
              <a:rPr lang="fr-CH" sz="2600" dirty="0">
                <a:solidFill>
                  <a:srgbClr val="212529"/>
                </a:solidFill>
                <a:latin typeface="Arial Narrow" panose="020B0606020202030204" pitchFamily="34" charset="0"/>
              </a:rPr>
              <a:t>Moyens de production</a:t>
            </a:r>
            <a:endParaRPr lang="fr-FR" sz="2600" dirty="0">
              <a:solidFill>
                <a:srgbClr val="212529"/>
              </a:solidFill>
              <a:latin typeface="Arial Narrow" panose="020B0606020202030204" pitchFamily="34" charset="0"/>
            </a:endParaRPr>
          </a:p>
          <a:p>
            <a:pPr marL="685800" lvl="2">
              <a:lnSpc>
                <a:spcPct val="100000"/>
              </a:lnSpc>
              <a:spcBef>
                <a:spcPts val="0"/>
              </a:spcBef>
            </a:pPr>
            <a:r>
              <a:rPr lang="fr-CH" sz="2600" dirty="0">
                <a:solidFill>
                  <a:srgbClr val="212529"/>
                </a:solidFill>
                <a:latin typeface="Arial Narrow" panose="020B0606020202030204" pitchFamily="34" charset="0"/>
              </a:rPr>
              <a:t>Distribution</a:t>
            </a:r>
            <a:endParaRPr lang="fr-FR" sz="2600" dirty="0">
              <a:solidFill>
                <a:srgbClr val="212529"/>
              </a:solidFill>
              <a:latin typeface="Arial Narrow" panose="020B0606020202030204" pitchFamily="34" charset="0"/>
            </a:endParaRPr>
          </a:p>
          <a:p>
            <a:pPr marL="685800" lvl="2">
              <a:lnSpc>
                <a:spcPct val="100000"/>
              </a:lnSpc>
              <a:spcBef>
                <a:spcPts val="0"/>
              </a:spcBef>
            </a:pPr>
            <a:r>
              <a:rPr lang="fr-CH" sz="2600" dirty="0">
                <a:solidFill>
                  <a:srgbClr val="212529"/>
                </a:solidFill>
                <a:latin typeface="Arial Narrow" panose="020B0606020202030204" pitchFamily="34" charset="0"/>
              </a:rPr>
              <a:t>Marketing, communication, promotion et vente</a:t>
            </a:r>
            <a:endParaRPr lang="fr-FR" sz="2600" dirty="0">
              <a:solidFill>
                <a:srgbClr val="212529"/>
              </a:solidFill>
              <a:latin typeface="Arial Narrow" panose="020B0606020202030204" pitchFamily="34" charset="0"/>
            </a:endParaRPr>
          </a:p>
        </p:txBody>
      </p:sp>
      <p:sp>
        <p:nvSpPr>
          <p:cNvPr id="2" name="Espace réservé du contenu 2">
            <a:extLst>
              <a:ext uri="{FF2B5EF4-FFF2-40B4-BE49-F238E27FC236}">
                <a16:creationId xmlns:a16="http://schemas.microsoft.com/office/drawing/2014/main" id="{4B197610-DEB2-FB95-E240-5A76E106FFCA}"/>
              </a:ext>
            </a:extLst>
          </p:cNvPr>
          <p:cNvSpPr txBox="1">
            <a:spLocks/>
          </p:cNvSpPr>
          <p:nvPr/>
        </p:nvSpPr>
        <p:spPr>
          <a:xfrm>
            <a:off x="4557712" y="1807236"/>
            <a:ext cx="2817665" cy="4829175"/>
          </a:xfrm>
          <a:prstGeom prst="rect">
            <a:avLst/>
          </a:prstGeom>
          <a:solidFill>
            <a:schemeClr val="bg1"/>
          </a:solidFill>
          <a:ln w="28575">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fr-FR" sz="2800" b="1" dirty="0">
                <a:solidFill>
                  <a:srgbClr val="212529"/>
                </a:solidFill>
                <a:latin typeface="Arial Narrow" panose="020B0606020202030204" pitchFamily="34" charset="0"/>
              </a:rPr>
              <a:t>Stratégie</a:t>
            </a:r>
          </a:p>
          <a:p>
            <a:pPr marL="685800" lvl="2">
              <a:lnSpc>
                <a:spcPct val="100000"/>
              </a:lnSpc>
              <a:spcBef>
                <a:spcPts val="0"/>
              </a:spcBef>
            </a:pPr>
            <a:r>
              <a:rPr lang="fr-CH" sz="2800" dirty="0">
                <a:solidFill>
                  <a:srgbClr val="212529"/>
                </a:solidFill>
                <a:latin typeface="Arial Narrow" panose="020B0606020202030204" pitchFamily="34" charset="0"/>
              </a:rPr>
              <a:t>Etat des lieux</a:t>
            </a:r>
            <a:endParaRPr lang="fr-FR" sz="2800" dirty="0">
              <a:solidFill>
                <a:srgbClr val="212529"/>
              </a:solidFill>
              <a:latin typeface="Arial Narrow" panose="020B0606020202030204" pitchFamily="34" charset="0"/>
            </a:endParaRPr>
          </a:p>
          <a:p>
            <a:pPr marL="685800" lvl="2">
              <a:lnSpc>
                <a:spcPct val="100000"/>
              </a:lnSpc>
              <a:spcBef>
                <a:spcPts val="0"/>
              </a:spcBef>
            </a:pPr>
            <a:r>
              <a:rPr lang="fr-CH" sz="2800" dirty="0">
                <a:solidFill>
                  <a:srgbClr val="212529"/>
                </a:solidFill>
                <a:latin typeface="Arial Narrow" panose="020B0606020202030204" pitchFamily="34" charset="0"/>
              </a:rPr>
              <a:t>Tendances</a:t>
            </a:r>
            <a:endParaRPr lang="fr-FR" sz="2800" dirty="0">
              <a:solidFill>
                <a:srgbClr val="212529"/>
              </a:solidFill>
              <a:latin typeface="Arial Narrow" panose="020B0606020202030204" pitchFamily="34" charset="0"/>
            </a:endParaRPr>
          </a:p>
          <a:p>
            <a:pPr marL="685800" lvl="2">
              <a:lnSpc>
                <a:spcPct val="100000"/>
              </a:lnSpc>
              <a:spcBef>
                <a:spcPts val="0"/>
              </a:spcBef>
            </a:pPr>
            <a:r>
              <a:rPr lang="fr-CH" sz="2800" dirty="0">
                <a:solidFill>
                  <a:srgbClr val="212529"/>
                </a:solidFill>
                <a:latin typeface="Arial Narrow" panose="020B0606020202030204" pitchFamily="34" charset="0"/>
              </a:rPr>
              <a:t>Analyse SWOT</a:t>
            </a:r>
            <a:endParaRPr lang="fr-FR" sz="2800" dirty="0">
              <a:solidFill>
                <a:srgbClr val="212529"/>
              </a:solidFill>
              <a:latin typeface="Arial Narrow" panose="020B0606020202030204" pitchFamily="34" charset="0"/>
            </a:endParaRPr>
          </a:p>
          <a:p>
            <a:pPr marL="685800" lvl="2">
              <a:lnSpc>
                <a:spcPct val="100000"/>
              </a:lnSpc>
              <a:spcBef>
                <a:spcPts val="0"/>
              </a:spcBef>
            </a:pPr>
            <a:r>
              <a:rPr lang="fr-CH" sz="2800" dirty="0">
                <a:solidFill>
                  <a:srgbClr val="212529"/>
                </a:solidFill>
                <a:latin typeface="Arial Narrow" panose="020B0606020202030204" pitchFamily="34" charset="0"/>
              </a:rPr>
              <a:t>Analyse des risques</a:t>
            </a:r>
            <a:endParaRPr lang="fr-FR" sz="2800" dirty="0">
              <a:solidFill>
                <a:srgbClr val="212529"/>
              </a:solidFill>
              <a:latin typeface="Arial Narrow" panose="020B0606020202030204" pitchFamily="34" charset="0"/>
            </a:endParaRPr>
          </a:p>
          <a:p>
            <a:pPr marL="685800" lvl="2">
              <a:lnSpc>
                <a:spcPct val="100000"/>
              </a:lnSpc>
              <a:spcBef>
                <a:spcPts val="0"/>
              </a:spcBef>
            </a:pPr>
            <a:r>
              <a:rPr lang="fr-CH" sz="2800" dirty="0">
                <a:solidFill>
                  <a:srgbClr val="212529"/>
                </a:solidFill>
                <a:latin typeface="Arial Narrow" panose="020B0606020202030204" pitchFamily="34" charset="0"/>
              </a:rPr>
              <a:t>Vision du futur et stratégie</a:t>
            </a:r>
            <a:endParaRPr lang="fr-FR" sz="2800" dirty="0">
              <a:solidFill>
                <a:srgbClr val="212529"/>
              </a:solidFill>
              <a:latin typeface="Arial Narrow" panose="020B0606020202030204" pitchFamily="34" charset="0"/>
            </a:endParaRPr>
          </a:p>
          <a:p>
            <a:pPr marL="685800" lvl="2">
              <a:lnSpc>
                <a:spcPct val="100000"/>
              </a:lnSpc>
              <a:spcBef>
                <a:spcPts val="0"/>
              </a:spcBef>
            </a:pPr>
            <a:r>
              <a:rPr lang="fr-CH" sz="2800" dirty="0">
                <a:solidFill>
                  <a:srgbClr val="212529"/>
                </a:solidFill>
                <a:latin typeface="Arial Narrow" panose="020B0606020202030204" pitchFamily="34" charset="0"/>
              </a:rPr>
              <a:t>Plans d'action et projets</a:t>
            </a:r>
            <a:endParaRPr lang="fr-FR" sz="2800" dirty="0">
              <a:solidFill>
                <a:srgbClr val="212529"/>
              </a:solidFill>
              <a:latin typeface="Arial Narrow" panose="020B0606020202030204" pitchFamily="34" charset="0"/>
            </a:endParaRPr>
          </a:p>
        </p:txBody>
      </p:sp>
    </p:spTree>
    <p:extLst>
      <p:ext uri="{BB962C8B-B14F-4D97-AF65-F5344CB8AC3E}">
        <p14:creationId xmlns:p14="http://schemas.microsoft.com/office/powerpoint/2010/main" val="944840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A58AFA1-821C-47E3-95DB-EE3584736E88}"/>
              </a:ext>
            </a:extLst>
          </p:cNvPr>
          <p:cNvPicPr>
            <a:picLocks noChangeAspect="1"/>
          </p:cNvPicPr>
          <p:nvPr/>
        </p:nvPicPr>
        <p:blipFill>
          <a:blip r:embed="rId2"/>
          <a:stretch>
            <a:fillRect/>
          </a:stretch>
        </p:blipFill>
        <p:spPr>
          <a:xfrm>
            <a:off x="5157788" y="1653891"/>
            <a:ext cx="7034213" cy="5132778"/>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6.2 :  </a:t>
            </a:r>
          </a:p>
          <a:p>
            <a:pPr lvl="0" algn="ctr">
              <a:lnSpc>
                <a:spcPct val="100000"/>
              </a:lnSpc>
              <a:spcBef>
                <a:spcPts val="0"/>
              </a:spcBef>
            </a:pPr>
            <a:r>
              <a:rPr lang="fr-FR" sz="2800" b="1" dirty="0">
                <a:solidFill>
                  <a:schemeClr val="bg1"/>
                </a:solidFill>
                <a:latin typeface="Arial Narrow" panose="020B0606020202030204" pitchFamily="34" charset="0"/>
              </a:rPr>
              <a:t>Elaboration des projets : </a:t>
            </a:r>
          </a:p>
          <a:p>
            <a:pPr lvl="0" algn="ctr">
              <a:lnSpc>
                <a:spcPct val="100000"/>
              </a:lnSpc>
              <a:spcBef>
                <a:spcPts val="0"/>
              </a:spcBef>
            </a:pPr>
            <a:r>
              <a:rPr lang="fr-FR" sz="4000" b="1" dirty="0">
                <a:solidFill>
                  <a:schemeClr val="bg1"/>
                </a:solidFill>
                <a:latin typeface="Arial Narrow" panose="020B0606020202030204" pitchFamily="34" charset="0"/>
              </a:rPr>
              <a:t>Quelques Formats modèles : Plan d’affaires (4/7)</a:t>
            </a:r>
          </a:p>
          <a:p>
            <a:pPr lvl="0" algn="ctr">
              <a:lnSpc>
                <a:spcPct val="100000"/>
              </a:lnSpc>
              <a:spcBef>
                <a:spcPts val="0"/>
              </a:spcBef>
            </a:pPr>
            <a:r>
              <a:rPr lang="fr-FR" sz="4000" b="1" dirty="0">
                <a:solidFill>
                  <a:schemeClr val="bg1"/>
                </a:solidFill>
                <a:latin typeface="Arial Narrow" panose="020B0606020202030204" pitchFamily="34" charset="0"/>
              </a:rPr>
              <a:t>Les </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21" y="1799919"/>
            <a:ext cx="6748818" cy="48291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fr-FR" sz="3200" b="1" dirty="0">
                <a:solidFill>
                  <a:srgbClr val="212529"/>
                </a:solidFill>
                <a:latin typeface="Arial Narrow" panose="020B0606020202030204" pitchFamily="34" charset="0"/>
              </a:rPr>
              <a:t>Finances</a:t>
            </a:r>
          </a:p>
          <a:p>
            <a:pPr marL="685800" lvl="2">
              <a:lnSpc>
                <a:spcPct val="100000"/>
              </a:lnSpc>
              <a:spcBef>
                <a:spcPts val="0"/>
              </a:spcBef>
              <a:spcAft>
                <a:spcPts val="600"/>
              </a:spcAft>
            </a:pPr>
            <a:r>
              <a:rPr lang="fr-CH" sz="2400" dirty="0">
                <a:solidFill>
                  <a:srgbClr val="212529"/>
                </a:solidFill>
                <a:latin typeface="Arial Narrow" panose="020B0606020202030204" pitchFamily="34" charset="0"/>
              </a:rPr>
              <a:t>Hypothèses et scénarios retenus ( En cohérence avec les flux de revenus, projections financières)</a:t>
            </a:r>
            <a:endParaRPr lang="fr-FR" sz="2400" dirty="0">
              <a:solidFill>
                <a:srgbClr val="212529"/>
              </a:solidFill>
              <a:latin typeface="Arial Narrow" panose="020B0606020202030204" pitchFamily="34" charset="0"/>
            </a:endParaRPr>
          </a:p>
          <a:p>
            <a:pPr marL="685800" lvl="2">
              <a:lnSpc>
                <a:spcPct val="100000"/>
              </a:lnSpc>
              <a:spcBef>
                <a:spcPts val="0"/>
              </a:spcBef>
            </a:pPr>
            <a:r>
              <a:rPr lang="fr-CH" sz="2400" dirty="0">
                <a:solidFill>
                  <a:srgbClr val="212529"/>
                </a:solidFill>
                <a:latin typeface="Arial Narrow" panose="020B0606020202030204" pitchFamily="34" charset="0"/>
              </a:rPr>
              <a:t>Chiffres clés : Le plan financier doit tenir compte :</a:t>
            </a:r>
          </a:p>
          <a:p>
            <a:pPr marL="1143000" lvl="3">
              <a:lnSpc>
                <a:spcPct val="100000"/>
              </a:lnSpc>
              <a:spcBef>
                <a:spcPts val="0"/>
              </a:spcBef>
            </a:pPr>
            <a:r>
              <a:rPr lang="fr-FR" sz="2400" dirty="0">
                <a:solidFill>
                  <a:srgbClr val="212529"/>
                </a:solidFill>
                <a:latin typeface="Arial Narrow" panose="020B0606020202030204" pitchFamily="34" charset="0"/>
              </a:rPr>
              <a:t>De l’évolution des ventes ;</a:t>
            </a:r>
          </a:p>
          <a:p>
            <a:pPr marL="1143000" lvl="3">
              <a:lnSpc>
                <a:spcPct val="100000"/>
              </a:lnSpc>
              <a:spcBef>
                <a:spcPts val="0"/>
              </a:spcBef>
            </a:pPr>
            <a:r>
              <a:rPr lang="fr-FR" sz="2400" dirty="0">
                <a:solidFill>
                  <a:srgbClr val="212529"/>
                </a:solidFill>
                <a:latin typeface="Arial Narrow" panose="020B0606020202030204" pitchFamily="34" charset="0"/>
              </a:rPr>
              <a:t>De l’évolution des recettes ;</a:t>
            </a:r>
          </a:p>
          <a:p>
            <a:pPr marL="1143000" lvl="3">
              <a:lnSpc>
                <a:spcPct val="100000"/>
              </a:lnSpc>
              <a:spcBef>
                <a:spcPts val="0"/>
              </a:spcBef>
            </a:pPr>
            <a:r>
              <a:rPr lang="fr-FR" sz="2400" dirty="0">
                <a:solidFill>
                  <a:srgbClr val="212529"/>
                </a:solidFill>
                <a:latin typeface="Arial Narrow" panose="020B0606020202030204" pitchFamily="34" charset="0"/>
              </a:rPr>
              <a:t>De l’évolution des charges directes ;</a:t>
            </a:r>
          </a:p>
          <a:p>
            <a:pPr marL="1143000" lvl="3">
              <a:lnSpc>
                <a:spcPct val="100000"/>
              </a:lnSpc>
              <a:spcBef>
                <a:spcPts val="0"/>
              </a:spcBef>
            </a:pPr>
            <a:r>
              <a:rPr lang="fr-FR" sz="2400" dirty="0">
                <a:solidFill>
                  <a:srgbClr val="212529"/>
                </a:solidFill>
                <a:latin typeface="Arial Narrow" panose="020B0606020202030204" pitchFamily="34" charset="0"/>
              </a:rPr>
              <a:t>De l’évolution des charges fixes ;</a:t>
            </a:r>
          </a:p>
          <a:p>
            <a:pPr marL="1143000" lvl="3">
              <a:lnSpc>
                <a:spcPct val="100000"/>
              </a:lnSpc>
              <a:spcBef>
                <a:spcPts val="0"/>
              </a:spcBef>
            </a:pPr>
            <a:r>
              <a:rPr lang="fr-FR" sz="2400" dirty="0">
                <a:solidFill>
                  <a:srgbClr val="212529"/>
                </a:solidFill>
                <a:latin typeface="Arial Narrow" panose="020B0606020202030204" pitchFamily="34" charset="0"/>
              </a:rPr>
              <a:t>Des investissements ;</a:t>
            </a:r>
          </a:p>
          <a:p>
            <a:pPr marL="1143000" lvl="3">
              <a:lnSpc>
                <a:spcPct val="100000"/>
              </a:lnSpc>
              <a:spcBef>
                <a:spcPts val="0"/>
              </a:spcBef>
            </a:pPr>
            <a:r>
              <a:rPr lang="fr-FR" sz="2400" dirty="0">
                <a:solidFill>
                  <a:srgbClr val="212529"/>
                </a:solidFill>
                <a:latin typeface="Arial Narrow" panose="020B0606020202030204" pitchFamily="34" charset="0"/>
              </a:rPr>
              <a:t>Des apports financiers nécessaires, leur remboursement et le paiement des intérêts ;</a:t>
            </a:r>
          </a:p>
          <a:p>
            <a:pPr marL="1143000" lvl="3">
              <a:lnSpc>
                <a:spcPct val="100000"/>
              </a:lnSpc>
              <a:spcBef>
                <a:spcPts val="0"/>
              </a:spcBef>
              <a:spcAft>
                <a:spcPts val="600"/>
              </a:spcAft>
            </a:pPr>
            <a:r>
              <a:rPr lang="fr-FR" sz="2400" dirty="0">
                <a:solidFill>
                  <a:srgbClr val="212529"/>
                </a:solidFill>
                <a:latin typeface="Arial Narrow" panose="020B0606020202030204" pitchFamily="34" charset="0"/>
              </a:rPr>
              <a:t>De la trésorerie.</a:t>
            </a:r>
          </a:p>
          <a:p>
            <a:pPr marL="685800" lvl="2">
              <a:lnSpc>
                <a:spcPct val="100000"/>
              </a:lnSpc>
              <a:spcBef>
                <a:spcPts val="0"/>
              </a:spcBef>
            </a:pPr>
            <a:endParaRPr lang="fr-FR" sz="2400" dirty="0">
              <a:solidFill>
                <a:srgbClr val="212529"/>
              </a:solidFill>
              <a:latin typeface="Arial Narrow" panose="020B0606020202030204" pitchFamily="34" charset="0"/>
            </a:endParaRPr>
          </a:p>
        </p:txBody>
      </p:sp>
    </p:spTree>
    <p:extLst>
      <p:ext uri="{BB962C8B-B14F-4D97-AF65-F5344CB8AC3E}">
        <p14:creationId xmlns:p14="http://schemas.microsoft.com/office/powerpoint/2010/main" val="1171976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6.2 :  </a:t>
            </a:r>
          </a:p>
          <a:p>
            <a:pPr lvl="0" algn="ctr">
              <a:lnSpc>
                <a:spcPct val="100000"/>
              </a:lnSpc>
              <a:spcBef>
                <a:spcPts val="0"/>
              </a:spcBef>
            </a:pPr>
            <a:r>
              <a:rPr lang="fr-FR" sz="2800" b="1" dirty="0">
                <a:solidFill>
                  <a:schemeClr val="bg1"/>
                </a:solidFill>
                <a:latin typeface="Arial Narrow" panose="020B0606020202030204" pitchFamily="34" charset="0"/>
              </a:rPr>
              <a:t>Elaboration des projets : </a:t>
            </a:r>
          </a:p>
          <a:p>
            <a:pPr lvl="0" algn="ctr">
              <a:lnSpc>
                <a:spcPct val="100000"/>
              </a:lnSpc>
              <a:spcBef>
                <a:spcPts val="0"/>
              </a:spcBef>
            </a:pPr>
            <a:r>
              <a:rPr lang="fr-FR" sz="4000" b="1" dirty="0">
                <a:solidFill>
                  <a:schemeClr val="bg1"/>
                </a:solidFill>
                <a:latin typeface="Arial Narrow" panose="020B0606020202030204" pitchFamily="34" charset="0"/>
              </a:rPr>
              <a:t>Quelques Formats modèles : Plan d’affaires (5/7)</a:t>
            </a:r>
          </a:p>
          <a:p>
            <a:pPr lvl="0" algn="ctr">
              <a:lnSpc>
                <a:spcPct val="100000"/>
              </a:lnSpc>
              <a:spcBef>
                <a:spcPts val="0"/>
              </a:spcBef>
            </a:pPr>
            <a:r>
              <a:rPr lang="fr-FR" sz="4000" b="1" dirty="0">
                <a:solidFill>
                  <a:schemeClr val="bg1"/>
                </a:solidFill>
                <a:latin typeface="Arial Narrow" panose="020B0606020202030204" pitchFamily="34" charset="0"/>
              </a:rPr>
              <a:t>Les </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20" y="1799919"/>
            <a:ext cx="6663093" cy="48291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fr-FR" sz="2800" b="1" dirty="0">
                <a:solidFill>
                  <a:srgbClr val="212529"/>
                </a:solidFill>
                <a:latin typeface="Arial Narrow" panose="020B0606020202030204" pitchFamily="34" charset="0"/>
              </a:rPr>
              <a:t>Présentation de l’organisation promotrice, à travers ses ressources humaines (Equipes et compétences):</a:t>
            </a:r>
          </a:p>
          <a:p>
            <a:pPr marL="685800" lvl="2">
              <a:lnSpc>
                <a:spcPct val="100000"/>
              </a:lnSpc>
              <a:spcBef>
                <a:spcPts val="0"/>
              </a:spcBef>
            </a:pPr>
            <a:r>
              <a:rPr lang="fr-FR" sz="2400" dirty="0">
                <a:solidFill>
                  <a:srgbClr val="212529"/>
                </a:solidFill>
                <a:latin typeface="Arial Narrow" panose="020B0606020202030204" pitchFamily="34" charset="0"/>
              </a:rPr>
              <a:t>Ses fondateurs et associés, leurs motivations</a:t>
            </a:r>
          </a:p>
          <a:p>
            <a:pPr marL="685800" lvl="2">
              <a:lnSpc>
                <a:spcPct val="100000"/>
              </a:lnSpc>
              <a:spcBef>
                <a:spcPts val="0"/>
              </a:spcBef>
            </a:pPr>
            <a:r>
              <a:rPr lang="fr-FR" sz="2400" dirty="0">
                <a:solidFill>
                  <a:srgbClr val="212529"/>
                </a:solidFill>
                <a:latin typeface="Arial Narrow" panose="020B0606020202030204" pitchFamily="34" charset="0"/>
              </a:rPr>
              <a:t>Ses valeurs et ses passions ;</a:t>
            </a:r>
          </a:p>
          <a:p>
            <a:pPr marL="685800" lvl="2">
              <a:lnSpc>
                <a:spcPct val="100000"/>
              </a:lnSpc>
              <a:spcBef>
                <a:spcPts val="0"/>
              </a:spcBef>
            </a:pPr>
            <a:r>
              <a:rPr lang="fr-FR" sz="2400" dirty="0">
                <a:solidFill>
                  <a:srgbClr val="212529"/>
                </a:solidFill>
                <a:latin typeface="Arial Narrow" panose="020B0606020202030204" pitchFamily="34" charset="0"/>
              </a:rPr>
              <a:t>Son équipe managériale,  </a:t>
            </a:r>
          </a:p>
          <a:p>
            <a:pPr marL="685800" lvl="2">
              <a:lnSpc>
                <a:spcPct val="100000"/>
              </a:lnSpc>
              <a:spcBef>
                <a:spcPts val="0"/>
              </a:spcBef>
            </a:pPr>
            <a:r>
              <a:rPr lang="fr-FR" sz="2400" dirty="0">
                <a:solidFill>
                  <a:srgbClr val="212529"/>
                </a:solidFill>
                <a:latin typeface="Arial Narrow" panose="020B0606020202030204" pitchFamily="34" charset="0"/>
              </a:rPr>
              <a:t>Les compétences clés des collaborateurs de l’organisation ;</a:t>
            </a:r>
          </a:p>
          <a:p>
            <a:pPr marL="685800" lvl="2">
              <a:lnSpc>
                <a:spcPct val="100000"/>
              </a:lnSpc>
              <a:spcBef>
                <a:spcPts val="0"/>
              </a:spcBef>
            </a:pPr>
            <a:r>
              <a:rPr lang="fr-FR" sz="2400" dirty="0">
                <a:solidFill>
                  <a:srgbClr val="212529"/>
                </a:solidFill>
                <a:latin typeface="Arial Narrow" panose="020B0606020202030204" pitchFamily="34" charset="0"/>
              </a:rPr>
              <a:t>Les ressources externes utilisées pour combler d’éventuelles lacunes (juridiques, comptables…) ;</a:t>
            </a:r>
          </a:p>
          <a:p>
            <a:pPr marL="685800" lvl="2">
              <a:lnSpc>
                <a:spcPct val="100000"/>
              </a:lnSpc>
              <a:spcBef>
                <a:spcPts val="0"/>
              </a:spcBef>
            </a:pPr>
            <a:r>
              <a:rPr lang="fr-CH" sz="2400" dirty="0">
                <a:solidFill>
                  <a:srgbClr val="212529"/>
                </a:solidFill>
                <a:latin typeface="Arial Narrow" panose="020B0606020202030204" pitchFamily="34" charset="0"/>
              </a:rPr>
              <a:t>Le mode de gestion, les politiques de rémunération et la structure de management</a:t>
            </a:r>
            <a:endParaRPr lang="fr-FR" sz="2400" dirty="0">
              <a:solidFill>
                <a:srgbClr val="212529"/>
              </a:solidFill>
              <a:latin typeface="Arial Narrow" panose="020B0606020202030204" pitchFamily="34" charset="0"/>
            </a:endParaRPr>
          </a:p>
        </p:txBody>
      </p:sp>
      <p:pic>
        <p:nvPicPr>
          <p:cNvPr id="2" name="Image 1">
            <a:extLst>
              <a:ext uri="{FF2B5EF4-FFF2-40B4-BE49-F238E27FC236}">
                <a16:creationId xmlns:a16="http://schemas.microsoft.com/office/drawing/2014/main" id="{8BC511AC-5C0A-7B3E-D4CD-76AC27AB17BE}"/>
              </a:ext>
            </a:extLst>
          </p:cNvPr>
          <p:cNvPicPr>
            <a:picLocks noChangeAspect="1"/>
          </p:cNvPicPr>
          <p:nvPr/>
        </p:nvPicPr>
        <p:blipFill rotWithShape="1">
          <a:blip r:embed="rId2"/>
          <a:srcRect l="40366"/>
          <a:stretch/>
        </p:blipFill>
        <p:spPr>
          <a:xfrm>
            <a:off x="7072313" y="1799919"/>
            <a:ext cx="5119686" cy="4829176"/>
          </a:xfrm>
          <a:prstGeom prst="rect">
            <a:avLst/>
          </a:prstGeom>
        </p:spPr>
      </p:pic>
    </p:spTree>
    <p:extLst>
      <p:ext uri="{BB962C8B-B14F-4D97-AF65-F5344CB8AC3E}">
        <p14:creationId xmlns:p14="http://schemas.microsoft.com/office/powerpoint/2010/main" val="1081191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307298"/>
            <a:ext cx="10515600" cy="11535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sz="60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Module 6</a:t>
            </a:r>
            <a:r>
              <a:rPr lang="fr-FR" sz="6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a:t>
            </a:r>
            <a:r>
              <a:rPr lang="fr-FR" sz="60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 Objectif de la séance</a:t>
            </a:r>
          </a:p>
        </p:txBody>
      </p:sp>
      <p:sp>
        <p:nvSpPr>
          <p:cNvPr id="3" name="Espace réservé du contenu 2">
            <a:extLst>
              <a:ext uri="{FF2B5EF4-FFF2-40B4-BE49-F238E27FC236}">
                <a16:creationId xmlns:a16="http://schemas.microsoft.com/office/drawing/2014/main" id="{A9E008B0-C9AE-7043-82AF-A79F43E43976}"/>
              </a:ext>
            </a:extLst>
          </p:cNvPr>
          <p:cNvSpPr txBox="1">
            <a:spLocks/>
          </p:cNvSpPr>
          <p:nvPr/>
        </p:nvSpPr>
        <p:spPr>
          <a:xfrm>
            <a:off x="469787" y="1808021"/>
            <a:ext cx="7274038" cy="4864241"/>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FR" sz="3200" b="1" dirty="0">
                <a:effectLst/>
                <a:latin typeface="Arial Narrow" panose="020B0606020202030204" pitchFamily="34" charset="0"/>
                <a:ea typeface="Calibri" panose="020F0502020204030204" pitchFamily="34" charset="0"/>
                <a:cs typeface="Times New Roman" panose="02020603050405020304" pitchFamily="18" charset="0"/>
              </a:rPr>
              <a:t>D’ici la fin de la séance, les participants auront :</a:t>
            </a:r>
          </a:p>
          <a:p>
            <a:pPr lvl="0">
              <a:spcBef>
                <a:spcPts val="0"/>
              </a:spcBef>
              <a:spcAft>
                <a:spcPts val="800"/>
              </a:spcAft>
            </a:pPr>
            <a:r>
              <a:rPr lang="fr-FR" sz="3200" dirty="0">
                <a:latin typeface="Arial Narrow" panose="020B0606020202030204" pitchFamily="34" charset="0"/>
              </a:rPr>
              <a:t>Replacé la gestion de projet au cœur du développement de leur association</a:t>
            </a:r>
          </a:p>
          <a:p>
            <a:pPr lvl="0">
              <a:spcBef>
                <a:spcPts val="0"/>
              </a:spcBef>
              <a:spcAft>
                <a:spcPts val="800"/>
              </a:spcAft>
            </a:pPr>
            <a:r>
              <a:rPr lang="fr-FR" sz="3200" dirty="0">
                <a:latin typeface="Arial Narrow" panose="020B0606020202030204" pitchFamily="34" charset="0"/>
              </a:rPr>
              <a:t>Acquis les outils simples pour élaborer des projets pertinents par rapport à la vision, à la mission et à l’approche d’intervention de leur association</a:t>
            </a:r>
          </a:p>
          <a:p>
            <a:pPr lvl="0">
              <a:spcBef>
                <a:spcPts val="0"/>
              </a:spcBef>
              <a:spcAft>
                <a:spcPts val="800"/>
              </a:spcAft>
            </a:pPr>
            <a:r>
              <a:rPr lang="fr-FR" sz="3200" dirty="0">
                <a:latin typeface="Arial Narrow" panose="020B0606020202030204" pitchFamily="34" charset="0"/>
              </a:rPr>
              <a:t>Explorer les arcanes de la réalisation, d’un projet du début à la clôture</a:t>
            </a:r>
          </a:p>
        </p:txBody>
      </p:sp>
      <p:pic>
        <p:nvPicPr>
          <p:cNvPr id="2" name="Image 1">
            <a:extLst>
              <a:ext uri="{FF2B5EF4-FFF2-40B4-BE49-F238E27FC236}">
                <a16:creationId xmlns:a16="http://schemas.microsoft.com/office/drawing/2014/main" id="{6A3285E2-2CC6-82F8-B7D2-4B26DF3F87C5}"/>
              </a:ext>
            </a:extLst>
          </p:cNvPr>
          <p:cNvPicPr>
            <a:picLocks noChangeAspect="1"/>
          </p:cNvPicPr>
          <p:nvPr/>
        </p:nvPicPr>
        <p:blipFill>
          <a:blip r:embed="rId2"/>
          <a:stretch>
            <a:fillRect/>
          </a:stretch>
        </p:blipFill>
        <p:spPr>
          <a:xfrm>
            <a:off x="7523545" y="1808022"/>
            <a:ext cx="4363656" cy="4864240"/>
          </a:xfrm>
          <a:prstGeom prst="rect">
            <a:avLst/>
          </a:prstGeom>
        </p:spPr>
      </p:pic>
    </p:spTree>
    <p:extLst>
      <p:ext uri="{BB962C8B-B14F-4D97-AF65-F5344CB8AC3E}">
        <p14:creationId xmlns:p14="http://schemas.microsoft.com/office/powerpoint/2010/main" val="3663622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6.2 :  </a:t>
            </a:r>
          </a:p>
          <a:p>
            <a:pPr lvl="0" algn="ctr">
              <a:lnSpc>
                <a:spcPct val="100000"/>
              </a:lnSpc>
              <a:spcBef>
                <a:spcPts val="0"/>
              </a:spcBef>
            </a:pPr>
            <a:r>
              <a:rPr lang="fr-FR" sz="2800" b="1" dirty="0">
                <a:solidFill>
                  <a:schemeClr val="bg1"/>
                </a:solidFill>
                <a:latin typeface="Arial Narrow" panose="020B0606020202030204" pitchFamily="34" charset="0"/>
              </a:rPr>
              <a:t>Elaboration des projets : </a:t>
            </a:r>
          </a:p>
          <a:p>
            <a:pPr lvl="0" algn="ctr">
              <a:lnSpc>
                <a:spcPct val="100000"/>
              </a:lnSpc>
              <a:spcBef>
                <a:spcPts val="0"/>
              </a:spcBef>
            </a:pPr>
            <a:r>
              <a:rPr lang="fr-FR" sz="4000" b="1" dirty="0">
                <a:solidFill>
                  <a:schemeClr val="bg1"/>
                </a:solidFill>
                <a:latin typeface="Arial Narrow" panose="020B0606020202030204" pitchFamily="34" charset="0"/>
              </a:rPr>
              <a:t>Quelques Formats modèles : Plan d’affaires (6/7)</a:t>
            </a:r>
          </a:p>
          <a:p>
            <a:pPr lvl="0" algn="ctr">
              <a:lnSpc>
                <a:spcPct val="100000"/>
              </a:lnSpc>
              <a:spcBef>
                <a:spcPts val="0"/>
              </a:spcBef>
            </a:pPr>
            <a:r>
              <a:rPr lang="fr-FR" sz="4000" b="1" dirty="0">
                <a:solidFill>
                  <a:schemeClr val="bg1"/>
                </a:solidFill>
                <a:latin typeface="Arial Narrow" panose="020B0606020202030204" pitchFamily="34" charset="0"/>
              </a:rPr>
              <a:t>Les </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21" y="1799919"/>
            <a:ext cx="7874196" cy="48291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fr-FR" sz="3200" b="1" dirty="0">
                <a:solidFill>
                  <a:srgbClr val="212529"/>
                </a:solidFill>
                <a:latin typeface="Arial Narrow" panose="020B0606020202030204" pitchFamily="34" charset="0"/>
              </a:rPr>
              <a:t>Les besoins et les gaps à combler</a:t>
            </a:r>
          </a:p>
          <a:p>
            <a:pPr marL="685800" lvl="2">
              <a:lnSpc>
                <a:spcPct val="100000"/>
              </a:lnSpc>
              <a:spcBef>
                <a:spcPts val="0"/>
              </a:spcBef>
            </a:pPr>
            <a:r>
              <a:rPr lang="fr-CH" sz="2400" dirty="0">
                <a:solidFill>
                  <a:srgbClr val="212529"/>
                </a:solidFill>
                <a:latin typeface="Arial Narrow" panose="020B0606020202030204" pitchFamily="34" charset="0"/>
              </a:rPr>
              <a:t>Matériels</a:t>
            </a:r>
            <a:endParaRPr lang="fr-FR" sz="2400" dirty="0">
              <a:solidFill>
                <a:srgbClr val="212529"/>
              </a:solidFill>
              <a:latin typeface="Arial Narrow" panose="020B0606020202030204" pitchFamily="34" charset="0"/>
            </a:endParaRPr>
          </a:p>
          <a:p>
            <a:pPr marL="685800" lvl="2">
              <a:lnSpc>
                <a:spcPct val="100000"/>
              </a:lnSpc>
              <a:spcBef>
                <a:spcPts val="0"/>
              </a:spcBef>
            </a:pPr>
            <a:r>
              <a:rPr lang="fr-CH" sz="2400" dirty="0">
                <a:solidFill>
                  <a:srgbClr val="212529"/>
                </a:solidFill>
                <a:latin typeface="Arial Narrow" panose="020B0606020202030204" pitchFamily="34" charset="0"/>
              </a:rPr>
              <a:t>Infrastructure</a:t>
            </a:r>
            <a:endParaRPr lang="fr-FR" sz="2400" dirty="0">
              <a:solidFill>
                <a:srgbClr val="212529"/>
              </a:solidFill>
              <a:latin typeface="Arial Narrow" panose="020B0606020202030204" pitchFamily="34" charset="0"/>
            </a:endParaRPr>
          </a:p>
          <a:p>
            <a:pPr marL="685800" lvl="2">
              <a:lnSpc>
                <a:spcPct val="100000"/>
              </a:lnSpc>
              <a:spcBef>
                <a:spcPts val="0"/>
              </a:spcBef>
            </a:pPr>
            <a:r>
              <a:rPr lang="fr-CH" sz="2400" dirty="0">
                <a:solidFill>
                  <a:srgbClr val="212529"/>
                </a:solidFill>
                <a:latin typeface="Arial Narrow" panose="020B0606020202030204" pitchFamily="34" charset="0"/>
              </a:rPr>
              <a:t>Equipements</a:t>
            </a:r>
            <a:endParaRPr lang="fr-FR" sz="2400" dirty="0">
              <a:solidFill>
                <a:srgbClr val="212529"/>
              </a:solidFill>
              <a:latin typeface="Arial Narrow" panose="020B0606020202030204" pitchFamily="34" charset="0"/>
            </a:endParaRPr>
          </a:p>
          <a:p>
            <a:pPr marL="685800" lvl="2">
              <a:lnSpc>
                <a:spcPct val="100000"/>
              </a:lnSpc>
              <a:spcBef>
                <a:spcPts val="0"/>
              </a:spcBef>
            </a:pPr>
            <a:r>
              <a:rPr lang="fr-CH" sz="2400" dirty="0">
                <a:solidFill>
                  <a:srgbClr val="212529"/>
                </a:solidFill>
                <a:latin typeface="Arial Narrow" panose="020B0606020202030204" pitchFamily="34" charset="0"/>
              </a:rPr>
              <a:t>Force de travail / compétences</a:t>
            </a:r>
            <a:endParaRPr lang="fr-FR" sz="2400" dirty="0">
              <a:solidFill>
                <a:srgbClr val="212529"/>
              </a:solidFill>
              <a:latin typeface="Arial Narrow" panose="020B0606020202030204" pitchFamily="34" charset="0"/>
            </a:endParaRPr>
          </a:p>
          <a:p>
            <a:pPr marL="685800" lvl="2">
              <a:lnSpc>
                <a:spcPct val="100000"/>
              </a:lnSpc>
              <a:spcBef>
                <a:spcPts val="0"/>
              </a:spcBef>
            </a:pPr>
            <a:r>
              <a:rPr lang="fr-CH" sz="2400" dirty="0">
                <a:solidFill>
                  <a:srgbClr val="212529"/>
                </a:solidFill>
                <a:latin typeface="Arial Narrow" panose="020B0606020202030204" pitchFamily="34" charset="0"/>
              </a:rPr>
              <a:t>Services / prestations externes</a:t>
            </a:r>
          </a:p>
          <a:p>
            <a:pPr marL="685800" lvl="2">
              <a:lnSpc>
                <a:spcPct val="100000"/>
              </a:lnSpc>
              <a:spcBef>
                <a:spcPts val="0"/>
              </a:spcBef>
            </a:pPr>
            <a:r>
              <a:rPr lang="fr-CH" sz="2400" dirty="0">
                <a:solidFill>
                  <a:srgbClr val="212529"/>
                </a:solidFill>
                <a:latin typeface="Arial Narrow" panose="020B0606020202030204" pitchFamily="34" charset="0"/>
              </a:rPr>
              <a:t>Finances</a:t>
            </a:r>
          </a:p>
          <a:p>
            <a:pPr marL="0" lvl="1" indent="0">
              <a:lnSpc>
                <a:spcPct val="100000"/>
              </a:lnSpc>
              <a:spcBef>
                <a:spcPts val="0"/>
              </a:spcBef>
              <a:buNone/>
            </a:pPr>
            <a:r>
              <a:rPr lang="fr-CH" b="1" dirty="0">
                <a:solidFill>
                  <a:srgbClr val="212529"/>
                </a:solidFill>
                <a:latin typeface="Arial Narrow" panose="020B0606020202030204" pitchFamily="34" charset="0"/>
              </a:rPr>
              <a:t>Comment procéder ?</a:t>
            </a:r>
            <a:endParaRPr lang="fr-FR" b="1" dirty="0">
              <a:solidFill>
                <a:srgbClr val="212529"/>
              </a:solidFill>
              <a:latin typeface="Arial Narrow" panose="020B0606020202030204" pitchFamily="34" charset="0"/>
            </a:endParaRPr>
          </a:p>
          <a:p>
            <a:pPr marL="685800" lvl="2">
              <a:lnSpc>
                <a:spcPct val="100000"/>
              </a:lnSpc>
              <a:spcBef>
                <a:spcPts val="0"/>
              </a:spcBef>
            </a:pPr>
            <a:r>
              <a:rPr lang="fr-CH" sz="2400" dirty="0">
                <a:solidFill>
                  <a:srgbClr val="212529"/>
                </a:solidFill>
                <a:latin typeface="Arial Narrow" panose="020B0606020202030204" pitchFamily="34" charset="0"/>
              </a:rPr>
              <a:t>Présentez vos besoins pour permettre à votre organisation de cheminer à travers votre projet, vers sa vision du futur.</a:t>
            </a:r>
            <a:endParaRPr lang="fr-FR" sz="2400" dirty="0">
              <a:solidFill>
                <a:srgbClr val="212529"/>
              </a:solidFill>
              <a:latin typeface="Arial Narrow" panose="020B0606020202030204" pitchFamily="34" charset="0"/>
            </a:endParaRPr>
          </a:p>
          <a:p>
            <a:pPr marL="685800" lvl="2">
              <a:lnSpc>
                <a:spcPct val="100000"/>
              </a:lnSpc>
              <a:spcBef>
                <a:spcPts val="0"/>
              </a:spcBef>
            </a:pPr>
            <a:r>
              <a:rPr lang="fr-CH" sz="2400" dirty="0">
                <a:solidFill>
                  <a:srgbClr val="212529"/>
                </a:solidFill>
                <a:latin typeface="Arial Narrow" panose="020B0606020202030204" pitchFamily="34" charset="0"/>
              </a:rPr>
              <a:t>Soyez clair et précis sur vos demandes et vos apports</a:t>
            </a:r>
          </a:p>
          <a:p>
            <a:pPr marL="685800" lvl="2">
              <a:lnSpc>
                <a:spcPct val="100000"/>
              </a:lnSpc>
              <a:spcBef>
                <a:spcPts val="0"/>
              </a:spcBef>
            </a:pPr>
            <a:r>
              <a:rPr lang="fr-CH" sz="2400" dirty="0">
                <a:solidFill>
                  <a:srgbClr val="212529"/>
                </a:solidFill>
                <a:latin typeface="Arial Narrow" panose="020B0606020202030204" pitchFamily="34" charset="0"/>
              </a:rPr>
              <a:t>Indiquez comment vous comptez satisfaire vos autres besoins.</a:t>
            </a:r>
            <a:endParaRPr lang="fr-FR" sz="2400" dirty="0">
              <a:solidFill>
                <a:srgbClr val="212529"/>
              </a:solidFill>
              <a:latin typeface="Arial Narrow" panose="020B0606020202030204" pitchFamily="34" charset="0"/>
            </a:endParaRPr>
          </a:p>
        </p:txBody>
      </p:sp>
      <p:pic>
        <p:nvPicPr>
          <p:cNvPr id="2" name="Image 1">
            <a:extLst>
              <a:ext uri="{FF2B5EF4-FFF2-40B4-BE49-F238E27FC236}">
                <a16:creationId xmlns:a16="http://schemas.microsoft.com/office/drawing/2014/main" id="{4A26FCEA-5266-A6D2-45B9-23512B9985FD}"/>
              </a:ext>
            </a:extLst>
          </p:cNvPr>
          <p:cNvPicPr>
            <a:picLocks noChangeAspect="1"/>
          </p:cNvPicPr>
          <p:nvPr/>
        </p:nvPicPr>
        <p:blipFill>
          <a:blip r:embed="rId2"/>
          <a:stretch>
            <a:fillRect/>
          </a:stretch>
        </p:blipFill>
        <p:spPr>
          <a:xfrm>
            <a:off x="8283416" y="1799918"/>
            <a:ext cx="3499364" cy="4829176"/>
          </a:xfrm>
          <a:prstGeom prst="rect">
            <a:avLst/>
          </a:prstGeom>
        </p:spPr>
      </p:pic>
    </p:spTree>
    <p:extLst>
      <p:ext uri="{BB962C8B-B14F-4D97-AF65-F5344CB8AC3E}">
        <p14:creationId xmlns:p14="http://schemas.microsoft.com/office/powerpoint/2010/main" val="1982262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F0E5237-6D00-5469-1E75-39233721540B}"/>
              </a:ext>
            </a:extLst>
          </p:cNvPr>
          <p:cNvPicPr>
            <a:picLocks noChangeAspect="1"/>
          </p:cNvPicPr>
          <p:nvPr/>
        </p:nvPicPr>
        <p:blipFill>
          <a:blip r:embed="rId2"/>
          <a:stretch>
            <a:fillRect/>
          </a:stretch>
        </p:blipFill>
        <p:spPr>
          <a:xfrm>
            <a:off x="6215063" y="1771653"/>
            <a:ext cx="5567716" cy="4914594"/>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6.2 :  </a:t>
            </a:r>
          </a:p>
          <a:p>
            <a:pPr lvl="0" algn="ctr">
              <a:lnSpc>
                <a:spcPct val="100000"/>
              </a:lnSpc>
              <a:spcBef>
                <a:spcPts val="0"/>
              </a:spcBef>
            </a:pPr>
            <a:r>
              <a:rPr lang="fr-FR" sz="2800" b="1" dirty="0">
                <a:solidFill>
                  <a:schemeClr val="bg1"/>
                </a:solidFill>
                <a:latin typeface="Arial Narrow" panose="020B0606020202030204" pitchFamily="34" charset="0"/>
              </a:rPr>
              <a:t>Elaboration des projets : </a:t>
            </a:r>
          </a:p>
          <a:p>
            <a:pPr lvl="0" algn="ctr">
              <a:lnSpc>
                <a:spcPct val="100000"/>
              </a:lnSpc>
              <a:spcBef>
                <a:spcPts val="0"/>
              </a:spcBef>
            </a:pPr>
            <a:r>
              <a:rPr lang="fr-FR" sz="4000" b="1" dirty="0">
                <a:solidFill>
                  <a:schemeClr val="bg1"/>
                </a:solidFill>
                <a:latin typeface="Arial Narrow" panose="020B0606020202030204" pitchFamily="34" charset="0"/>
              </a:rPr>
              <a:t>Quelques Formats modèles : Plan d’affaires (7/7)</a:t>
            </a:r>
          </a:p>
          <a:p>
            <a:pPr lvl="0" algn="ctr">
              <a:lnSpc>
                <a:spcPct val="100000"/>
              </a:lnSpc>
              <a:spcBef>
                <a:spcPts val="0"/>
              </a:spcBef>
            </a:pPr>
            <a:r>
              <a:rPr lang="fr-FR" sz="4000" b="1" dirty="0">
                <a:solidFill>
                  <a:schemeClr val="bg1"/>
                </a:solidFill>
                <a:latin typeface="Arial Narrow" panose="020B0606020202030204" pitchFamily="34" charset="0"/>
              </a:rPr>
              <a:t>Les </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21" y="1771653"/>
            <a:ext cx="6005868" cy="4914594"/>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fr-FR" sz="3200" b="1" dirty="0">
                <a:solidFill>
                  <a:srgbClr val="212529"/>
                </a:solidFill>
                <a:latin typeface="Arial Narrow" panose="020B0606020202030204" pitchFamily="34" charset="0"/>
              </a:rPr>
              <a:t>Annexes : </a:t>
            </a:r>
            <a:r>
              <a:rPr lang="fr-CH" sz="3200" b="1" dirty="0">
                <a:solidFill>
                  <a:srgbClr val="212529"/>
                </a:solidFill>
                <a:latin typeface="Arial Narrow" panose="020B0606020202030204" pitchFamily="34" charset="0"/>
              </a:rPr>
              <a:t>Utilisez cette partie pour compléter les informations (selon les besoins de compréhension)</a:t>
            </a:r>
          </a:p>
          <a:p>
            <a:pPr marL="685800" lvl="2">
              <a:lnSpc>
                <a:spcPct val="100000"/>
              </a:lnSpc>
              <a:spcBef>
                <a:spcPts val="0"/>
              </a:spcBef>
            </a:pPr>
            <a:r>
              <a:rPr lang="fr-CH" sz="3200" dirty="0">
                <a:solidFill>
                  <a:srgbClr val="212529"/>
                </a:solidFill>
                <a:latin typeface="Arial Narrow" panose="020B0606020202030204" pitchFamily="34" charset="0"/>
              </a:rPr>
              <a:t>les plans financiers, </a:t>
            </a:r>
          </a:p>
          <a:p>
            <a:pPr marL="685800" lvl="2">
              <a:lnSpc>
                <a:spcPct val="100000"/>
              </a:lnSpc>
              <a:spcBef>
                <a:spcPts val="0"/>
              </a:spcBef>
            </a:pPr>
            <a:r>
              <a:rPr lang="fr-CH" sz="3200" dirty="0">
                <a:solidFill>
                  <a:srgbClr val="212529"/>
                </a:solidFill>
                <a:latin typeface="Arial Narrow" panose="020B0606020202030204" pitchFamily="34" charset="0"/>
              </a:rPr>
              <a:t>les calendriers des étapes, </a:t>
            </a:r>
          </a:p>
          <a:p>
            <a:pPr marL="685800" lvl="2">
              <a:lnSpc>
                <a:spcPct val="100000"/>
              </a:lnSpc>
              <a:spcBef>
                <a:spcPts val="0"/>
              </a:spcBef>
            </a:pPr>
            <a:r>
              <a:rPr lang="fr-CH" sz="3200" dirty="0">
                <a:solidFill>
                  <a:srgbClr val="212529"/>
                </a:solidFill>
                <a:latin typeface="Arial Narrow" panose="020B0606020202030204" pitchFamily="34" charset="0"/>
              </a:rPr>
              <a:t>les échéanciers, </a:t>
            </a:r>
          </a:p>
          <a:p>
            <a:pPr marL="685800" lvl="2">
              <a:lnSpc>
                <a:spcPct val="100000"/>
              </a:lnSpc>
              <a:spcBef>
                <a:spcPts val="0"/>
              </a:spcBef>
            </a:pPr>
            <a:r>
              <a:rPr lang="fr-CH" sz="3200" dirty="0">
                <a:solidFill>
                  <a:srgbClr val="212529"/>
                </a:solidFill>
                <a:latin typeface="Arial Narrow" panose="020B0606020202030204" pitchFamily="34" charset="0"/>
              </a:rPr>
              <a:t>les curriculums vitae, </a:t>
            </a:r>
          </a:p>
          <a:p>
            <a:pPr marL="685800" lvl="2">
              <a:lnSpc>
                <a:spcPct val="100000"/>
              </a:lnSpc>
              <a:spcBef>
                <a:spcPts val="0"/>
              </a:spcBef>
            </a:pPr>
            <a:r>
              <a:rPr lang="fr-CH" sz="3200" dirty="0">
                <a:solidFill>
                  <a:srgbClr val="212529"/>
                </a:solidFill>
                <a:latin typeface="Arial Narrow" panose="020B0606020202030204" pitchFamily="34" charset="0"/>
              </a:rPr>
              <a:t>les brevets, </a:t>
            </a:r>
          </a:p>
          <a:p>
            <a:pPr marL="685800" lvl="2">
              <a:lnSpc>
                <a:spcPct val="100000"/>
              </a:lnSpc>
              <a:spcBef>
                <a:spcPts val="0"/>
              </a:spcBef>
            </a:pPr>
            <a:r>
              <a:rPr lang="fr-CH" sz="3200" dirty="0">
                <a:solidFill>
                  <a:srgbClr val="212529"/>
                </a:solidFill>
                <a:latin typeface="Arial Narrow" panose="020B0606020202030204" pitchFamily="34" charset="0"/>
              </a:rPr>
              <a:t>les photos significatives</a:t>
            </a:r>
          </a:p>
          <a:p>
            <a:pPr marL="685800" lvl="2">
              <a:lnSpc>
                <a:spcPct val="100000"/>
              </a:lnSpc>
              <a:spcBef>
                <a:spcPts val="0"/>
              </a:spcBef>
            </a:pPr>
            <a:r>
              <a:rPr lang="fr-CH" sz="3200" dirty="0">
                <a:solidFill>
                  <a:srgbClr val="212529"/>
                </a:solidFill>
                <a:latin typeface="Arial Narrow" panose="020B0606020202030204" pitchFamily="34" charset="0"/>
              </a:rPr>
              <a:t>Etc. </a:t>
            </a:r>
          </a:p>
          <a:p>
            <a:pPr marL="228600" lvl="1">
              <a:lnSpc>
                <a:spcPct val="100000"/>
              </a:lnSpc>
              <a:spcBef>
                <a:spcPts val="0"/>
              </a:spcBef>
            </a:pPr>
            <a:endParaRPr lang="fr-FR" sz="3200" dirty="0">
              <a:solidFill>
                <a:srgbClr val="212529"/>
              </a:solidFill>
              <a:latin typeface="Arial Narrow" panose="020B0606020202030204" pitchFamily="34" charset="0"/>
            </a:endParaRPr>
          </a:p>
        </p:txBody>
      </p:sp>
    </p:spTree>
    <p:extLst>
      <p:ext uri="{BB962C8B-B14F-4D97-AF65-F5344CB8AC3E}">
        <p14:creationId xmlns:p14="http://schemas.microsoft.com/office/powerpoint/2010/main" val="277100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6.2 :  </a:t>
            </a:r>
          </a:p>
          <a:p>
            <a:pPr lvl="0" algn="ctr">
              <a:lnSpc>
                <a:spcPct val="100000"/>
              </a:lnSpc>
              <a:spcBef>
                <a:spcPts val="0"/>
              </a:spcBef>
            </a:pPr>
            <a:r>
              <a:rPr lang="fr-FR" sz="2800" b="1" dirty="0">
                <a:solidFill>
                  <a:schemeClr val="bg1"/>
                </a:solidFill>
                <a:latin typeface="Arial Narrow" panose="020B0606020202030204" pitchFamily="34" charset="0"/>
              </a:rPr>
              <a:t>Elaboration des projets : </a:t>
            </a:r>
          </a:p>
          <a:p>
            <a:pPr lvl="0" algn="ctr">
              <a:lnSpc>
                <a:spcPct val="100000"/>
              </a:lnSpc>
              <a:spcBef>
                <a:spcPts val="0"/>
              </a:spcBef>
            </a:pPr>
            <a:r>
              <a:rPr lang="fr-FR" sz="4000" b="1" dirty="0">
                <a:solidFill>
                  <a:schemeClr val="bg1"/>
                </a:solidFill>
                <a:latin typeface="Arial Narrow" panose="020B0606020202030204" pitchFamily="34" charset="0"/>
              </a:rPr>
              <a:t>Quelques Formats modèles : Etude de Faisabilité (1/2)</a:t>
            </a:r>
          </a:p>
          <a:p>
            <a:pPr lvl="0" algn="ctr">
              <a:lnSpc>
                <a:spcPct val="100000"/>
              </a:lnSpc>
              <a:spcBef>
                <a:spcPts val="0"/>
              </a:spcBef>
            </a:pPr>
            <a:r>
              <a:rPr lang="fr-FR" sz="4000" b="1" dirty="0">
                <a:solidFill>
                  <a:schemeClr val="bg1"/>
                </a:solidFill>
                <a:latin typeface="Arial Narrow" panose="020B0606020202030204" pitchFamily="34" charset="0"/>
              </a:rPr>
              <a:t>Les </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20" y="1911033"/>
            <a:ext cx="6777394" cy="4535817"/>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0"/>
              </a:spcBef>
            </a:pPr>
            <a:r>
              <a:rPr lang="fr-FR" sz="2800" dirty="0">
                <a:solidFill>
                  <a:srgbClr val="212529"/>
                </a:solidFill>
                <a:latin typeface="Arial Narrow" panose="020B0606020202030204" pitchFamily="34" charset="0"/>
              </a:rPr>
              <a:t>Une étude de faisabilité est le résultat de la même analyse qui aboutit à un plan d’affaire</a:t>
            </a:r>
          </a:p>
          <a:p>
            <a:pPr marL="228600" lvl="1">
              <a:lnSpc>
                <a:spcPct val="100000"/>
              </a:lnSpc>
              <a:spcBef>
                <a:spcPts val="0"/>
              </a:spcBef>
            </a:pPr>
            <a:r>
              <a:rPr lang="fr-FR" sz="2800" dirty="0">
                <a:solidFill>
                  <a:srgbClr val="212529"/>
                </a:solidFill>
                <a:latin typeface="Arial Narrow" panose="020B0606020202030204" pitchFamily="34" charset="0"/>
              </a:rPr>
              <a:t>Ce qu’elle a de plus, c’est qu’elle doit renseigner sur les chances de réussite du projet ou d’échec </a:t>
            </a:r>
          </a:p>
          <a:p>
            <a:pPr marL="228600" lvl="1">
              <a:lnSpc>
                <a:spcPct val="100000"/>
              </a:lnSpc>
              <a:spcBef>
                <a:spcPts val="0"/>
              </a:spcBef>
            </a:pPr>
            <a:r>
              <a:rPr lang="fr-FR" sz="2800" dirty="0">
                <a:solidFill>
                  <a:srgbClr val="212529"/>
                </a:solidFill>
                <a:latin typeface="Arial Narrow" panose="020B0606020202030204" pitchFamily="34" charset="0"/>
              </a:rPr>
              <a:t>Elle s’intéresse à plusieurs facteurs, à savoir : </a:t>
            </a:r>
          </a:p>
          <a:p>
            <a:pPr marL="685800" lvl="2">
              <a:lnSpc>
                <a:spcPct val="100000"/>
              </a:lnSpc>
              <a:spcBef>
                <a:spcPts val="0"/>
              </a:spcBef>
            </a:pPr>
            <a:r>
              <a:rPr lang="fr-FR" sz="2800" dirty="0">
                <a:solidFill>
                  <a:srgbClr val="212529"/>
                </a:solidFill>
                <a:latin typeface="Arial Narrow" panose="020B0606020202030204" pitchFamily="34" charset="0"/>
              </a:rPr>
              <a:t>Facteurs économiques et financiers</a:t>
            </a:r>
          </a:p>
          <a:p>
            <a:pPr marL="685800" lvl="2">
              <a:lnSpc>
                <a:spcPct val="100000"/>
              </a:lnSpc>
              <a:spcBef>
                <a:spcPts val="0"/>
              </a:spcBef>
            </a:pPr>
            <a:r>
              <a:rPr lang="fr-FR" sz="2800" dirty="0">
                <a:solidFill>
                  <a:srgbClr val="212529"/>
                </a:solidFill>
                <a:latin typeface="Arial Narrow" panose="020B0606020202030204" pitchFamily="34" charset="0"/>
              </a:rPr>
              <a:t>Facteurs technologiques</a:t>
            </a:r>
          </a:p>
          <a:p>
            <a:pPr marL="685800" lvl="2">
              <a:lnSpc>
                <a:spcPct val="100000"/>
              </a:lnSpc>
              <a:spcBef>
                <a:spcPts val="0"/>
              </a:spcBef>
            </a:pPr>
            <a:r>
              <a:rPr lang="fr-FR" sz="2800" dirty="0">
                <a:solidFill>
                  <a:srgbClr val="212529"/>
                </a:solidFill>
                <a:latin typeface="Arial Narrow" panose="020B0606020202030204" pitchFamily="34" charset="0"/>
              </a:rPr>
              <a:t>Facteurs opérationnels et organisationnels</a:t>
            </a:r>
          </a:p>
          <a:p>
            <a:pPr marL="685800" lvl="2">
              <a:lnSpc>
                <a:spcPct val="100000"/>
              </a:lnSpc>
              <a:spcBef>
                <a:spcPts val="0"/>
              </a:spcBef>
            </a:pPr>
            <a:r>
              <a:rPr lang="fr-FR" sz="2800" dirty="0">
                <a:solidFill>
                  <a:srgbClr val="212529"/>
                </a:solidFill>
                <a:latin typeface="Arial Narrow" panose="020B0606020202030204" pitchFamily="34" charset="0"/>
              </a:rPr>
              <a:t>Facteurs juridiques</a:t>
            </a:r>
          </a:p>
          <a:p>
            <a:pPr marL="685800" lvl="2">
              <a:lnSpc>
                <a:spcPct val="100000"/>
              </a:lnSpc>
              <a:spcBef>
                <a:spcPts val="0"/>
              </a:spcBef>
            </a:pPr>
            <a:r>
              <a:rPr lang="fr-FR" sz="2800" dirty="0">
                <a:solidFill>
                  <a:srgbClr val="212529"/>
                </a:solidFill>
                <a:latin typeface="Arial Narrow" panose="020B0606020202030204" pitchFamily="34" charset="0"/>
              </a:rPr>
              <a:t>Facteurs commerciaux</a:t>
            </a:r>
          </a:p>
        </p:txBody>
      </p:sp>
      <p:pic>
        <p:nvPicPr>
          <p:cNvPr id="2" name="Image 1">
            <a:extLst>
              <a:ext uri="{FF2B5EF4-FFF2-40B4-BE49-F238E27FC236}">
                <a16:creationId xmlns:a16="http://schemas.microsoft.com/office/drawing/2014/main" id="{813C2873-522C-F3F6-96AE-57F358A04EF9}"/>
              </a:ext>
            </a:extLst>
          </p:cNvPr>
          <p:cNvPicPr>
            <a:picLocks noChangeAspect="1"/>
          </p:cNvPicPr>
          <p:nvPr/>
        </p:nvPicPr>
        <p:blipFill>
          <a:blip r:embed="rId2"/>
          <a:stretch>
            <a:fillRect/>
          </a:stretch>
        </p:blipFill>
        <p:spPr>
          <a:xfrm>
            <a:off x="7137830" y="1911033"/>
            <a:ext cx="4602879" cy="4535817"/>
          </a:xfrm>
          <a:prstGeom prst="rect">
            <a:avLst/>
          </a:prstGeom>
        </p:spPr>
      </p:pic>
    </p:spTree>
    <p:extLst>
      <p:ext uri="{BB962C8B-B14F-4D97-AF65-F5344CB8AC3E}">
        <p14:creationId xmlns:p14="http://schemas.microsoft.com/office/powerpoint/2010/main" val="558838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6.2 :  </a:t>
            </a:r>
          </a:p>
          <a:p>
            <a:pPr lvl="0" algn="ctr">
              <a:lnSpc>
                <a:spcPct val="100000"/>
              </a:lnSpc>
              <a:spcBef>
                <a:spcPts val="0"/>
              </a:spcBef>
            </a:pPr>
            <a:r>
              <a:rPr lang="fr-FR" sz="2800" b="1" dirty="0">
                <a:solidFill>
                  <a:schemeClr val="bg1"/>
                </a:solidFill>
                <a:latin typeface="Arial Narrow" panose="020B0606020202030204" pitchFamily="34" charset="0"/>
              </a:rPr>
              <a:t>Elaboration des projets : </a:t>
            </a:r>
          </a:p>
          <a:p>
            <a:pPr lvl="0" algn="ctr">
              <a:lnSpc>
                <a:spcPct val="100000"/>
              </a:lnSpc>
              <a:spcBef>
                <a:spcPts val="0"/>
              </a:spcBef>
            </a:pPr>
            <a:r>
              <a:rPr lang="fr-FR" sz="4000" b="1" dirty="0">
                <a:solidFill>
                  <a:schemeClr val="bg1"/>
                </a:solidFill>
                <a:latin typeface="Arial Narrow" panose="020B0606020202030204" pitchFamily="34" charset="0"/>
              </a:rPr>
              <a:t>Quelques Formats modèles : Etude de Faisabilité (2/2)</a:t>
            </a:r>
          </a:p>
          <a:p>
            <a:pPr lvl="0" algn="ctr">
              <a:lnSpc>
                <a:spcPct val="100000"/>
              </a:lnSpc>
              <a:spcBef>
                <a:spcPts val="0"/>
              </a:spcBef>
            </a:pPr>
            <a:r>
              <a:rPr lang="fr-FR" sz="4000" b="1" dirty="0">
                <a:solidFill>
                  <a:schemeClr val="bg1"/>
                </a:solidFill>
                <a:latin typeface="Arial Narrow" panose="020B0606020202030204" pitchFamily="34" charset="0"/>
              </a:rPr>
              <a:t>Les </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19" y="1957088"/>
            <a:ext cx="6891693" cy="4535568"/>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0"/>
              </a:spcBef>
            </a:pPr>
            <a:r>
              <a:rPr lang="fr-FR" sz="2800" dirty="0">
                <a:solidFill>
                  <a:srgbClr val="212529"/>
                </a:solidFill>
                <a:latin typeface="Arial Narrow" panose="020B0606020202030204" pitchFamily="34" charset="0"/>
              </a:rPr>
              <a:t>Elle procède des étapes suivantes : </a:t>
            </a:r>
          </a:p>
          <a:p>
            <a:pPr marL="685800" lvl="2">
              <a:lnSpc>
                <a:spcPct val="100000"/>
              </a:lnSpc>
              <a:spcBef>
                <a:spcPts val="0"/>
              </a:spcBef>
            </a:pPr>
            <a:r>
              <a:rPr lang="fr-FR" sz="2800" dirty="0">
                <a:solidFill>
                  <a:srgbClr val="212529"/>
                </a:solidFill>
                <a:latin typeface="Arial Narrow" panose="020B0606020202030204" pitchFamily="34" charset="0"/>
              </a:rPr>
              <a:t>Etape 1: Identifier des objectifs précis</a:t>
            </a:r>
          </a:p>
          <a:p>
            <a:pPr marL="685800" lvl="2">
              <a:lnSpc>
                <a:spcPct val="100000"/>
              </a:lnSpc>
              <a:spcBef>
                <a:spcPts val="0"/>
              </a:spcBef>
            </a:pPr>
            <a:r>
              <a:rPr lang="fr-FR" sz="2800" dirty="0">
                <a:solidFill>
                  <a:srgbClr val="212529"/>
                </a:solidFill>
                <a:latin typeface="Arial Narrow" panose="020B0606020202030204" pitchFamily="34" charset="0"/>
              </a:rPr>
              <a:t>Etape 2 : Etudiez l’environnement du projet</a:t>
            </a:r>
          </a:p>
          <a:p>
            <a:pPr marL="685800" lvl="2">
              <a:lnSpc>
                <a:spcPct val="100000"/>
              </a:lnSpc>
              <a:spcBef>
                <a:spcPts val="0"/>
              </a:spcBef>
            </a:pPr>
            <a:r>
              <a:rPr lang="fr-FR" sz="2800" dirty="0">
                <a:solidFill>
                  <a:srgbClr val="212529"/>
                </a:solidFill>
                <a:latin typeface="Arial Narrow" panose="020B0606020202030204" pitchFamily="34" charset="0"/>
              </a:rPr>
              <a:t>Etape 3 : Déterminez les besoins et le budget</a:t>
            </a:r>
          </a:p>
          <a:p>
            <a:pPr marL="685800" lvl="2">
              <a:lnSpc>
                <a:spcPct val="100000"/>
              </a:lnSpc>
              <a:spcBef>
                <a:spcPts val="0"/>
              </a:spcBef>
            </a:pPr>
            <a:r>
              <a:rPr lang="fr-FR" sz="2800" dirty="0">
                <a:solidFill>
                  <a:srgbClr val="212529"/>
                </a:solidFill>
                <a:latin typeface="Arial Narrow" panose="020B0606020202030204" pitchFamily="34" charset="0"/>
              </a:rPr>
              <a:t>Etape 4 : Calculez le RSI/ ROI du projet</a:t>
            </a:r>
          </a:p>
          <a:p>
            <a:pPr marL="685800" lvl="2">
              <a:lnSpc>
                <a:spcPct val="100000"/>
              </a:lnSpc>
              <a:spcBef>
                <a:spcPts val="0"/>
              </a:spcBef>
            </a:pPr>
            <a:r>
              <a:rPr lang="fr-FR" sz="2800" dirty="0">
                <a:solidFill>
                  <a:srgbClr val="212529"/>
                </a:solidFill>
                <a:latin typeface="Arial Narrow" panose="020B0606020202030204" pitchFamily="34" charset="0"/>
              </a:rPr>
              <a:t>Etape 5 : Créer plusieurs scénarios</a:t>
            </a:r>
          </a:p>
          <a:p>
            <a:pPr marL="685800" lvl="2">
              <a:lnSpc>
                <a:spcPct val="100000"/>
              </a:lnSpc>
              <a:spcBef>
                <a:spcPts val="0"/>
              </a:spcBef>
            </a:pPr>
            <a:r>
              <a:rPr lang="fr-FR" sz="2800" dirty="0">
                <a:solidFill>
                  <a:srgbClr val="212529"/>
                </a:solidFill>
                <a:latin typeface="Arial Narrow" panose="020B0606020202030204" pitchFamily="34" charset="0"/>
              </a:rPr>
              <a:t>Etape 6 : Optez pour le scénario idéal et passez aux étapes suivantes</a:t>
            </a:r>
          </a:p>
          <a:p>
            <a:pPr marL="228600" lvl="1">
              <a:lnSpc>
                <a:spcPct val="100000"/>
              </a:lnSpc>
              <a:spcBef>
                <a:spcPts val="0"/>
              </a:spcBef>
            </a:pPr>
            <a:r>
              <a:rPr lang="fr-FR" sz="2800" dirty="0">
                <a:solidFill>
                  <a:srgbClr val="212529"/>
                </a:solidFill>
                <a:latin typeface="Arial Narrow" panose="020B0606020202030204" pitchFamily="34" charset="0"/>
              </a:rPr>
              <a:t>Elle doit se situer au tout début du projet, et informer la décision de continuer ou pas</a:t>
            </a:r>
          </a:p>
        </p:txBody>
      </p:sp>
      <p:pic>
        <p:nvPicPr>
          <p:cNvPr id="2" name="Image 1">
            <a:extLst>
              <a:ext uri="{FF2B5EF4-FFF2-40B4-BE49-F238E27FC236}">
                <a16:creationId xmlns:a16="http://schemas.microsoft.com/office/drawing/2014/main" id="{078C8D97-C783-2E77-A213-B8FBD7BCC38D}"/>
              </a:ext>
            </a:extLst>
          </p:cNvPr>
          <p:cNvPicPr>
            <a:picLocks noChangeAspect="1"/>
          </p:cNvPicPr>
          <p:nvPr/>
        </p:nvPicPr>
        <p:blipFill rotWithShape="1">
          <a:blip r:embed="rId2"/>
          <a:srcRect r="39100"/>
          <a:stretch/>
        </p:blipFill>
        <p:spPr>
          <a:xfrm>
            <a:off x="7229472" y="1957087"/>
            <a:ext cx="4603602" cy="4535568"/>
          </a:xfrm>
          <a:prstGeom prst="rect">
            <a:avLst/>
          </a:prstGeom>
        </p:spPr>
      </p:pic>
    </p:spTree>
    <p:extLst>
      <p:ext uri="{BB962C8B-B14F-4D97-AF65-F5344CB8AC3E}">
        <p14:creationId xmlns:p14="http://schemas.microsoft.com/office/powerpoint/2010/main" val="688794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6.3 :  </a:t>
            </a:r>
          </a:p>
          <a:p>
            <a:pPr lvl="0" algn="ctr">
              <a:lnSpc>
                <a:spcPct val="100000"/>
              </a:lnSpc>
              <a:spcBef>
                <a:spcPts val="0"/>
              </a:spcBef>
            </a:pPr>
            <a:r>
              <a:rPr lang="fr-FR" b="1" dirty="0">
                <a:solidFill>
                  <a:schemeClr val="bg1"/>
                </a:solidFill>
                <a:latin typeface="Arial Narrow" panose="020B0606020202030204" pitchFamily="34" charset="0"/>
              </a:rPr>
              <a:t>Réalisation des projets, rapportage et clôture (1/4)</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21" y="1785631"/>
            <a:ext cx="6888562" cy="48291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fr-FR" sz="2800" b="1" i="0" dirty="0">
                <a:solidFill>
                  <a:srgbClr val="212529"/>
                </a:solidFill>
                <a:effectLst/>
                <a:latin typeface="Arial Narrow" panose="020B0606020202030204" pitchFamily="34" charset="0"/>
              </a:rPr>
              <a:t>Travaux de groupe : (Trois salles virtuelles)</a:t>
            </a:r>
          </a:p>
          <a:p>
            <a:pPr marL="228600" lvl="1">
              <a:lnSpc>
                <a:spcPct val="100000"/>
              </a:lnSpc>
              <a:spcBef>
                <a:spcPts val="0"/>
              </a:spcBef>
            </a:pPr>
            <a:r>
              <a:rPr lang="fr-FR" sz="2200" b="1" i="0" dirty="0">
                <a:solidFill>
                  <a:srgbClr val="212529"/>
                </a:solidFill>
                <a:effectLst/>
                <a:latin typeface="Arial Narrow" panose="020B0606020202030204" pitchFamily="34" charset="0"/>
              </a:rPr>
              <a:t>Groupe 1 : Eléments à surveiller au cours de la réalisation</a:t>
            </a:r>
          </a:p>
          <a:p>
            <a:pPr marL="685800" lvl="2">
              <a:lnSpc>
                <a:spcPct val="100000"/>
              </a:lnSpc>
              <a:spcBef>
                <a:spcPts val="0"/>
              </a:spcBef>
            </a:pPr>
            <a:r>
              <a:rPr lang="fr-FR" sz="2200" dirty="0">
                <a:solidFill>
                  <a:srgbClr val="212529"/>
                </a:solidFill>
                <a:latin typeface="Arial Narrow" panose="020B0606020202030204" pitchFamily="34" charset="0"/>
              </a:rPr>
              <a:t>Quels sont les risques ou défis potentiels ?</a:t>
            </a:r>
            <a:endParaRPr lang="fr-FR" sz="2200" i="0" dirty="0">
              <a:solidFill>
                <a:srgbClr val="212529"/>
              </a:solidFill>
              <a:effectLst/>
              <a:latin typeface="Arial Narrow" panose="020B0606020202030204" pitchFamily="34" charset="0"/>
            </a:endParaRPr>
          </a:p>
          <a:p>
            <a:pPr marL="685800" lvl="2">
              <a:lnSpc>
                <a:spcPct val="100000"/>
              </a:lnSpc>
              <a:spcBef>
                <a:spcPts val="0"/>
              </a:spcBef>
            </a:pPr>
            <a:r>
              <a:rPr lang="fr-FR" sz="2200" i="0" dirty="0">
                <a:solidFill>
                  <a:srgbClr val="212529"/>
                </a:solidFill>
                <a:effectLst/>
                <a:latin typeface="Arial Narrow" panose="020B0606020202030204" pitchFamily="34" charset="0"/>
              </a:rPr>
              <a:t>Quels sont selon vous les éléments à surveiller au </a:t>
            </a:r>
            <a:r>
              <a:rPr lang="fr-FR" sz="2200" dirty="0">
                <a:solidFill>
                  <a:srgbClr val="212529"/>
                </a:solidFill>
                <a:latin typeface="Arial Narrow" panose="020B0606020202030204" pitchFamily="34" charset="0"/>
              </a:rPr>
              <a:t>c</a:t>
            </a:r>
            <a:r>
              <a:rPr lang="fr-FR" sz="2200" i="0" dirty="0">
                <a:solidFill>
                  <a:srgbClr val="212529"/>
                </a:solidFill>
                <a:effectLst/>
                <a:latin typeface="Arial Narrow" panose="020B0606020202030204" pitchFamily="34" charset="0"/>
              </a:rPr>
              <a:t>ours de la réalisation du projet ?</a:t>
            </a:r>
          </a:p>
          <a:p>
            <a:pPr marL="228600" lvl="1">
              <a:lnSpc>
                <a:spcPct val="100000"/>
              </a:lnSpc>
              <a:spcBef>
                <a:spcPts val="0"/>
              </a:spcBef>
            </a:pPr>
            <a:r>
              <a:rPr lang="fr-FR" sz="2200" b="1" i="0" dirty="0">
                <a:solidFill>
                  <a:srgbClr val="212529"/>
                </a:solidFill>
                <a:effectLst/>
                <a:latin typeface="Arial Narrow" panose="020B0606020202030204" pitchFamily="34" charset="0"/>
              </a:rPr>
              <a:t>Groupe 2 : Comment rapporter le suivi de la mise en œuvre</a:t>
            </a:r>
          </a:p>
          <a:p>
            <a:pPr marL="685800" lvl="2">
              <a:lnSpc>
                <a:spcPct val="100000"/>
              </a:lnSpc>
              <a:spcBef>
                <a:spcPts val="0"/>
              </a:spcBef>
            </a:pPr>
            <a:r>
              <a:rPr lang="fr-FR" sz="2200" i="0" dirty="0">
                <a:solidFill>
                  <a:srgbClr val="212529"/>
                </a:solidFill>
                <a:effectLst/>
                <a:latin typeface="Arial Narrow" panose="020B0606020202030204" pitchFamily="34" charset="0"/>
              </a:rPr>
              <a:t>Quand produire des rapports au cours de la réalisation du projet ? </a:t>
            </a:r>
          </a:p>
          <a:p>
            <a:pPr marL="685800" lvl="2">
              <a:lnSpc>
                <a:spcPct val="100000"/>
              </a:lnSpc>
              <a:spcBef>
                <a:spcPts val="0"/>
              </a:spcBef>
            </a:pPr>
            <a:r>
              <a:rPr lang="fr-FR" sz="2200" i="0" dirty="0">
                <a:solidFill>
                  <a:srgbClr val="212529"/>
                </a:solidFill>
                <a:effectLst/>
                <a:latin typeface="Arial Narrow" panose="020B0606020202030204" pitchFamily="34" charset="0"/>
              </a:rPr>
              <a:t>A qui sont destinés les rapports ?</a:t>
            </a:r>
          </a:p>
          <a:p>
            <a:pPr marL="685800" lvl="2">
              <a:lnSpc>
                <a:spcPct val="100000"/>
              </a:lnSpc>
              <a:spcBef>
                <a:spcPts val="0"/>
              </a:spcBef>
            </a:pPr>
            <a:r>
              <a:rPr lang="fr-FR" sz="2200" i="0" dirty="0">
                <a:solidFill>
                  <a:srgbClr val="212529"/>
                </a:solidFill>
                <a:effectLst/>
                <a:latin typeface="Arial Narrow" panose="020B0606020202030204" pitchFamily="34" charset="0"/>
              </a:rPr>
              <a:t>Quels doivent être les contenus des rapports ?</a:t>
            </a:r>
          </a:p>
          <a:p>
            <a:pPr marL="228600" lvl="1">
              <a:lnSpc>
                <a:spcPct val="100000"/>
              </a:lnSpc>
              <a:spcBef>
                <a:spcPts val="0"/>
              </a:spcBef>
            </a:pPr>
            <a:r>
              <a:rPr lang="fr-FR" sz="2200" b="1" dirty="0">
                <a:solidFill>
                  <a:srgbClr val="212529"/>
                </a:solidFill>
                <a:latin typeface="Arial Narrow" panose="020B0606020202030204" pitchFamily="34" charset="0"/>
              </a:rPr>
              <a:t>Groupe 3 : Comment clôturer un projet ?</a:t>
            </a:r>
          </a:p>
          <a:p>
            <a:pPr marL="685800" lvl="2">
              <a:lnSpc>
                <a:spcPct val="100000"/>
              </a:lnSpc>
              <a:spcBef>
                <a:spcPts val="0"/>
              </a:spcBef>
            </a:pPr>
            <a:r>
              <a:rPr lang="fr-FR" sz="2200" i="0" dirty="0">
                <a:solidFill>
                  <a:srgbClr val="212529"/>
                </a:solidFill>
                <a:effectLst/>
                <a:latin typeface="Arial Narrow" panose="020B0606020202030204" pitchFamily="34" charset="0"/>
              </a:rPr>
              <a:t>Qu’est-ce qui détermine la fin d’un projet ?</a:t>
            </a:r>
          </a:p>
          <a:p>
            <a:pPr marL="685800" lvl="2">
              <a:lnSpc>
                <a:spcPct val="100000"/>
              </a:lnSpc>
              <a:spcBef>
                <a:spcPts val="0"/>
              </a:spcBef>
            </a:pPr>
            <a:r>
              <a:rPr lang="fr-FR" sz="2200" dirty="0">
                <a:solidFill>
                  <a:srgbClr val="212529"/>
                </a:solidFill>
                <a:latin typeface="Arial Narrow" panose="020B0606020202030204" pitchFamily="34" charset="0"/>
              </a:rPr>
              <a:t>Que faut-il faire pour clôturer un projet ? </a:t>
            </a:r>
          </a:p>
          <a:p>
            <a:pPr marL="685800" lvl="2">
              <a:lnSpc>
                <a:spcPct val="100000"/>
              </a:lnSpc>
              <a:spcBef>
                <a:spcPts val="0"/>
              </a:spcBef>
            </a:pPr>
            <a:r>
              <a:rPr lang="fr-FR" sz="2200" i="0" dirty="0">
                <a:solidFill>
                  <a:srgbClr val="212529"/>
                </a:solidFill>
                <a:effectLst/>
                <a:latin typeface="Arial Narrow" panose="020B0606020202030204" pitchFamily="34" charset="0"/>
              </a:rPr>
              <a:t>Que deviennent les reliquats des ressources mobilisés ?</a:t>
            </a:r>
          </a:p>
        </p:txBody>
      </p:sp>
      <p:pic>
        <p:nvPicPr>
          <p:cNvPr id="2" name="Image 1">
            <a:extLst>
              <a:ext uri="{FF2B5EF4-FFF2-40B4-BE49-F238E27FC236}">
                <a16:creationId xmlns:a16="http://schemas.microsoft.com/office/drawing/2014/main" id="{EBC482CC-40C6-5479-B4F6-DEF79F237A7F}"/>
              </a:ext>
            </a:extLst>
          </p:cNvPr>
          <p:cNvPicPr>
            <a:picLocks noChangeAspect="1"/>
          </p:cNvPicPr>
          <p:nvPr/>
        </p:nvPicPr>
        <p:blipFill>
          <a:blip r:embed="rId2"/>
          <a:stretch>
            <a:fillRect/>
          </a:stretch>
        </p:blipFill>
        <p:spPr>
          <a:xfrm>
            <a:off x="7297783" y="2669782"/>
            <a:ext cx="4446680" cy="3330968"/>
          </a:xfrm>
          <a:prstGeom prst="rect">
            <a:avLst/>
          </a:prstGeom>
        </p:spPr>
      </p:pic>
    </p:spTree>
    <p:extLst>
      <p:ext uri="{BB962C8B-B14F-4D97-AF65-F5344CB8AC3E}">
        <p14:creationId xmlns:p14="http://schemas.microsoft.com/office/powerpoint/2010/main" val="3160247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C348E3E-437C-7FC9-A9A8-91EC850686D6}"/>
              </a:ext>
            </a:extLst>
          </p:cNvPr>
          <p:cNvPicPr>
            <a:picLocks noChangeAspect="1"/>
          </p:cNvPicPr>
          <p:nvPr/>
        </p:nvPicPr>
        <p:blipFill rotWithShape="1">
          <a:blip r:embed="rId2"/>
          <a:srcRect l="47314"/>
          <a:stretch/>
        </p:blipFill>
        <p:spPr>
          <a:xfrm>
            <a:off x="8038011" y="1785631"/>
            <a:ext cx="3994155" cy="4829175"/>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6.3 :  </a:t>
            </a:r>
          </a:p>
          <a:p>
            <a:pPr lvl="0" algn="ctr">
              <a:lnSpc>
                <a:spcPct val="100000"/>
              </a:lnSpc>
              <a:spcBef>
                <a:spcPts val="0"/>
              </a:spcBef>
            </a:pPr>
            <a:r>
              <a:rPr lang="fr-FR" b="1" dirty="0">
                <a:solidFill>
                  <a:schemeClr val="bg1"/>
                </a:solidFill>
                <a:latin typeface="Arial Narrow" panose="020B0606020202030204" pitchFamily="34" charset="0"/>
              </a:rPr>
              <a:t>Réalisation des projets, rapportage et clôture (2/4)</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20" y="1785631"/>
            <a:ext cx="7628791" cy="48291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fr-FR" sz="2200" b="1" i="0" dirty="0">
                <a:solidFill>
                  <a:srgbClr val="212529"/>
                </a:solidFill>
                <a:effectLst/>
                <a:latin typeface="Arial Narrow" panose="020B0606020202030204" pitchFamily="34" charset="0"/>
              </a:rPr>
              <a:t>Eléments à surveiller au cours de la réalisation du projet</a:t>
            </a:r>
          </a:p>
          <a:p>
            <a:pPr marL="228600" lvl="1">
              <a:lnSpc>
                <a:spcPct val="100000"/>
              </a:lnSpc>
              <a:spcBef>
                <a:spcPts val="0"/>
              </a:spcBef>
            </a:pPr>
            <a:r>
              <a:rPr lang="fr-FR" sz="2000" b="1" dirty="0">
                <a:solidFill>
                  <a:srgbClr val="212529"/>
                </a:solidFill>
                <a:latin typeface="Arial Narrow" panose="020B0606020202030204" pitchFamily="34" charset="0"/>
              </a:rPr>
              <a:t>Quels sont les risques ou défis potentiels ?</a:t>
            </a:r>
          </a:p>
          <a:p>
            <a:pPr marL="685800" lvl="2">
              <a:lnSpc>
                <a:spcPct val="100000"/>
              </a:lnSpc>
              <a:spcBef>
                <a:spcPts val="0"/>
              </a:spcBef>
            </a:pPr>
            <a:r>
              <a:rPr lang="fr-FR" dirty="0">
                <a:solidFill>
                  <a:srgbClr val="212529"/>
                </a:solidFill>
                <a:latin typeface="Arial Narrow" panose="020B0606020202030204" pitchFamily="34" charset="0"/>
              </a:rPr>
              <a:t>Changement dans le contexte général par rapport à la situation lors de la conception (Crises politiques, désastres naturels et/ ou humains</a:t>
            </a:r>
          </a:p>
          <a:p>
            <a:pPr marL="685800" lvl="2">
              <a:lnSpc>
                <a:spcPct val="100000"/>
              </a:lnSpc>
              <a:spcBef>
                <a:spcPts val="0"/>
              </a:spcBef>
            </a:pPr>
            <a:r>
              <a:rPr lang="fr-FR" dirty="0">
                <a:solidFill>
                  <a:srgbClr val="212529"/>
                </a:solidFill>
                <a:latin typeface="Arial Narrow" panose="020B0606020202030204" pitchFamily="34" charset="0"/>
              </a:rPr>
              <a:t>Perte des compétences clés du projet (Turnover)</a:t>
            </a:r>
          </a:p>
          <a:p>
            <a:pPr marL="685800" lvl="2">
              <a:lnSpc>
                <a:spcPct val="100000"/>
              </a:lnSpc>
              <a:spcBef>
                <a:spcPts val="0"/>
              </a:spcBef>
            </a:pPr>
            <a:r>
              <a:rPr lang="fr-FR" dirty="0">
                <a:solidFill>
                  <a:srgbClr val="212529"/>
                </a:solidFill>
                <a:latin typeface="Arial Narrow" panose="020B0606020202030204" pitchFamily="34" charset="0"/>
              </a:rPr>
              <a:t>Promesses de subventions non tenues</a:t>
            </a:r>
          </a:p>
          <a:p>
            <a:pPr marL="685800" lvl="2">
              <a:lnSpc>
                <a:spcPct val="100000"/>
              </a:lnSpc>
              <a:spcBef>
                <a:spcPts val="0"/>
              </a:spcBef>
            </a:pPr>
            <a:r>
              <a:rPr lang="fr-FR" dirty="0">
                <a:solidFill>
                  <a:srgbClr val="212529"/>
                </a:solidFill>
                <a:latin typeface="Arial Narrow" panose="020B0606020202030204" pitchFamily="34" charset="0"/>
              </a:rPr>
              <a:t>Manque d’engagement des membres</a:t>
            </a:r>
          </a:p>
          <a:p>
            <a:pPr marL="228600" lvl="1">
              <a:lnSpc>
                <a:spcPct val="100000"/>
              </a:lnSpc>
              <a:spcBef>
                <a:spcPts val="0"/>
              </a:spcBef>
            </a:pPr>
            <a:r>
              <a:rPr lang="fr-FR" sz="2000" b="1" dirty="0">
                <a:solidFill>
                  <a:srgbClr val="212529"/>
                </a:solidFill>
                <a:latin typeface="Arial Narrow" panose="020B0606020202030204" pitchFamily="34" charset="0"/>
              </a:rPr>
              <a:t>Quels sont les éléments à surveiller au cours de la réalisation du projet ?</a:t>
            </a:r>
          </a:p>
          <a:p>
            <a:pPr marL="685800" lvl="2">
              <a:lnSpc>
                <a:spcPct val="100000"/>
              </a:lnSpc>
              <a:spcBef>
                <a:spcPts val="0"/>
              </a:spcBef>
            </a:pPr>
            <a:r>
              <a:rPr lang="fr-FR" dirty="0">
                <a:solidFill>
                  <a:srgbClr val="212529"/>
                </a:solidFill>
                <a:latin typeface="Arial Narrow" panose="020B0606020202030204" pitchFamily="34" charset="0"/>
              </a:rPr>
              <a:t>L’adéquation entre les ressources humaines existantes et les besoins</a:t>
            </a:r>
          </a:p>
          <a:p>
            <a:pPr marL="685800" lvl="2">
              <a:lnSpc>
                <a:spcPct val="100000"/>
              </a:lnSpc>
              <a:spcBef>
                <a:spcPts val="0"/>
              </a:spcBef>
            </a:pPr>
            <a:r>
              <a:rPr lang="fr-FR" dirty="0">
                <a:solidFill>
                  <a:srgbClr val="212529"/>
                </a:solidFill>
                <a:latin typeface="Arial Narrow" panose="020B0606020202030204" pitchFamily="34" charset="0"/>
              </a:rPr>
              <a:t>La disponibilité des fonds conformément aux prévisions</a:t>
            </a:r>
          </a:p>
          <a:p>
            <a:pPr marL="685800" lvl="2">
              <a:lnSpc>
                <a:spcPct val="100000"/>
              </a:lnSpc>
              <a:spcBef>
                <a:spcPts val="0"/>
              </a:spcBef>
            </a:pPr>
            <a:r>
              <a:rPr lang="fr-FR" dirty="0">
                <a:solidFill>
                  <a:srgbClr val="212529"/>
                </a:solidFill>
                <a:latin typeface="Arial Narrow" panose="020B0606020202030204" pitchFamily="34" charset="0"/>
              </a:rPr>
              <a:t>La nécessité de réajustement des ambitions, ou recadrage des activités prévues</a:t>
            </a:r>
          </a:p>
          <a:p>
            <a:pPr marL="685800" lvl="2">
              <a:lnSpc>
                <a:spcPct val="100000"/>
              </a:lnSpc>
              <a:spcBef>
                <a:spcPts val="0"/>
              </a:spcBef>
            </a:pPr>
            <a:r>
              <a:rPr lang="fr-FR" dirty="0">
                <a:solidFill>
                  <a:srgbClr val="212529"/>
                </a:solidFill>
                <a:latin typeface="Arial Narrow" panose="020B0606020202030204" pitchFamily="34" charset="0"/>
              </a:rPr>
              <a:t>Recherche de ressources additionnelles ou nouvelles</a:t>
            </a:r>
          </a:p>
          <a:p>
            <a:pPr marL="685800" lvl="2">
              <a:lnSpc>
                <a:spcPct val="100000"/>
              </a:lnSpc>
              <a:spcBef>
                <a:spcPts val="0"/>
              </a:spcBef>
            </a:pPr>
            <a:r>
              <a:rPr lang="fr-FR" dirty="0">
                <a:solidFill>
                  <a:srgbClr val="212529"/>
                </a:solidFill>
                <a:latin typeface="Arial Narrow" panose="020B0606020202030204" pitchFamily="34" charset="0"/>
              </a:rPr>
              <a:t>Les moyens de motivation des membres de l’association pour combler les gaps</a:t>
            </a:r>
          </a:p>
        </p:txBody>
      </p:sp>
    </p:spTree>
    <p:extLst>
      <p:ext uri="{BB962C8B-B14F-4D97-AF65-F5344CB8AC3E}">
        <p14:creationId xmlns:p14="http://schemas.microsoft.com/office/powerpoint/2010/main" val="2553860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24C1630-9DA9-8443-2443-2D5D88E903D3}"/>
              </a:ext>
            </a:extLst>
          </p:cNvPr>
          <p:cNvPicPr>
            <a:picLocks noChangeAspect="1"/>
          </p:cNvPicPr>
          <p:nvPr/>
        </p:nvPicPr>
        <p:blipFill rotWithShape="1">
          <a:blip r:embed="rId2"/>
          <a:srcRect r="18414"/>
          <a:stretch/>
        </p:blipFill>
        <p:spPr>
          <a:xfrm>
            <a:off x="6392897" y="1672045"/>
            <a:ext cx="5524965" cy="5078973"/>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6.3 :  </a:t>
            </a:r>
          </a:p>
          <a:p>
            <a:pPr lvl="0" algn="ctr">
              <a:lnSpc>
                <a:spcPct val="100000"/>
              </a:lnSpc>
              <a:spcBef>
                <a:spcPts val="0"/>
              </a:spcBef>
            </a:pPr>
            <a:r>
              <a:rPr lang="fr-FR" b="1" dirty="0">
                <a:solidFill>
                  <a:schemeClr val="bg1"/>
                </a:solidFill>
                <a:latin typeface="Arial Narrow" panose="020B0606020202030204" pitchFamily="34" charset="0"/>
              </a:rPr>
              <a:t>Réalisation des projets, rapportage et clôture (3/4)</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294916" y="1672046"/>
            <a:ext cx="7077429" cy="5078973"/>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fr-FR" sz="2200" b="1" i="0" dirty="0">
                <a:solidFill>
                  <a:srgbClr val="212529"/>
                </a:solidFill>
                <a:effectLst/>
                <a:latin typeface="Arial Narrow" panose="020B0606020202030204" pitchFamily="34" charset="0"/>
              </a:rPr>
              <a:t>Comment rapporter le suivi de la mise en œuvre</a:t>
            </a:r>
          </a:p>
          <a:p>
            <a:pPr marL="228600" lvl="1">
              <a:lnSpc>
                <a:spcPct val="100000"/>
              </a:lnSpc>
              <a:spcBef>
                <a:spcPts val="0"/>
              </a:spcBef>
            </a:pPr>
            <a:r>
              <a:rPr lang="fr-FR" sz="2000" dirty="0">
                <a:solidFill>
                  <a:srgbClr val="212529"/>
                </a:solidFill>
                <a:latin typeface="Arial Narrow" panose="020B0606020202030204" pitchFamily="34" charset="0"/>
              </a:rPr>
              <a:t>Quand produire des rapports au cours de la réalisation du projet ? </a:t>
            </a:r>
          </a:p>
          <a:p>
            <a:pPr marL="685800" lvl="2">
              <a:lnSpc>
                <a:spcPct val="100000"/>
              </a:lnSpc>
              <a:spcBef>
                <a:spcPts val="0"/>
              </a:spcBef>
            </a:pPr>
            <a:r>
              <a:rPr lang="fr-FR" dirty="0">
                <a:solidFill>
                  <a:srgbClr val="212529"/>
                </a:solidFill>
                <a:latin typeface="Arial Narrow" panose="020B0606020202030204" pitchFamily="34" charset="0"/>
              </a:rPr>
              <a:t>Rapports périodiques (mensuels ou trimestriels)</a:t>
            </a:r>
          </a:p>
          <a:p>
            <a:pPr marL="685800" lvl="2">
              <a:lnSpc>
                <a:spcPct val="100000"/>
              </a:lnSpc>
              <a:spcBef>
                <a:spcPts val="0"/>
              </a:spcBef>
            </a:pPr>
            <a:r>
              <a:rPr lang="fr-FR" dirty="0">
                <a:solidFill>
                  <a:srgbClr val="212529"/>
                </a:solidFill>
                <a:latin typeface="Arial Narrow" panose="020B0606020202030204" pitchFamily="34" charset="0"/>
              </a:rPr>
              <a:t>Rapport à mi-parcours et à la fin du projet</a:t>
            </a:r>
          </a:p>
          <a:p>
            <a:pPr marL="685800" lvl="2">
              <a:lnSpc>
                <a:spcPct val="100000"/>
              </a:lnSpc>
              <a:spcBef>
                <a:spcPts val="0"/>
              </a:spcBef>
            </a:pPr>
            <a:r>
              <a:rPr lang="fr-FR" dirty="0">
                <a:solidFill>
                  <a:srgbClr val="212529"/>
                </a:solidFill>
                <a:latin typeface="Arial Narrow" panose="020B0606020202030204" pitchFamily="34" charset="0"/>
              </a:rPr>
              <a:t>Rapports circonstanciés (Pour informer une opération de relations publiques)</a:t>
            </a:r>
          </a:p>
          <a:p>
            <a:pPr marL="228600" lvl="1">
              <a:lnSpc>
                <a:spcPct val="100000"/>
              </a:lnSpc>
              <a:spcBef>
                <a:spcPts val="0"/>
              </a:spcBef>
            </a:pPr>
            <a:r>
              <a:rPr lang="fr-FR" sz="2000" dirty="0">
                <a:solidFill>
                  <a:srgbClr val="212529"/>
                </a:solidFill>
                <a:latin typeface="Arial Narrow" panose="020B0606020202030204" pitchFamily="34" charset="0"/>
              </a:rPr>
              <a:t>A qui sont destinés les rapports ?</a:t>
            </a:r>
          </a:p>
          <a:p>
            <a:pPr marL="685800" lvl="2">
              <a:lnSpc>
                <a:spcPct val="100000"/>
              </a:lnSpc>
              <a:spcBef>
                <a:spcPts val="0"/>
              </a:spcBef>
            </a:pPr>
            <a:r>
              <a:rPr lang="fr-FR" dirty="0">
                <a:solidFill>
                  <a:srgbClr val="212529"/>
                </a:solidFill>
                <a:latin typeface="Arial Narrow" panose="020B0606020202030204" pitchFamily="34" charset="0"/>
              </a:rPr>
              <a:t>Rapports aux membres et au Conseil Exécutif</a:t>
            </a:r>
          </a:p>
          <a:p>
            <a:pPr marL="685800" lvl="2">
              <a:lnSpc>
                <a:spcPct val="100000"/>
              </a:lnSpc>
              <a:spcBef>
                <a:spcPts val="0"/>
              </a:spcBef>
            </a:pPr>
            <a:r>
              <a:rPr lang="fr-FR" dirty="0">
                <a:solidFill>
                  <a:srgbClr val="212529"/>
                </a:solidFill>
                <a:latin typeface="Arial Narrow" panose="020B0606020202030204" pitchFamily="34" charset="0"/>
              </a:rPr>
              <a:t>Rapports aux donateurs</a:t>
            </a:r>
          </a:p>
          <a:p>
            <a:pPr marL="685800" lvl="2">
              <a:lnSpc>
                <a:spcPct val="100000"/>
              </a:lnSpc>
              <a:spcBef>
                <a:spcPts val="0"/>
              </a:spcBef>
            </a:pPr>
            <a:r>
              <a:rPr lang="fr-FR" dirty="0">
                <a:solidFill>
                  <a:srgbClr val="212529"/>
                </a:solidFill>
                <a:latin typeface="Arial Narrow" panose="020B0606020202030204" pitchFamily="34" charset="0"/>
              </a:rPr>
              <a:t>Rapport de gestion des connaissances</a:t>
            </a:r>
          </a:p>
          <a:p>
            <a:pPr marL="228600" lvl="1">
              <a:lnSpc>
                <a:spcPct val="100000"/>
              </a:lnSpc>
              <a:spcBef>
                <a:spcPts val="0"/>
              </a:spcBef>
            </a:pPr>
            <a:r>
              <a:rPr lang="fr-FR" sz="2000" dirty="0">
                <a:solidFill>
                  <a:srgbClr val="212529"/>
                </a:solidFill>
                <a:latin typeface="Arial Narrow" panose="020B0606020202030204" pitchFamily="34" charset="0"/>
              </a:rPr>
              <a:t>Quels doivent être les contenus des rapports ?</a:t>
            </a:r>
          </a:p>
          <a:p>
            <a:pPr marL="685800" lvl="2">
              <a:lnSpc>
                <a:spcPct val="100000"/>
              </a:lnSpc>
              <a:spcBef>
                <a:spcPts val="0"/>
              </a:spcBef>
            </a:pPr>
            <a:r>
              <a:rPr lang="fr-FR" dirty="0">
                <a:solidFill>
                  <a:srgbClr val="212529"/>
                </a:solidFill>
                <a:latin typeface="Arial Narrow" panose="020B0606020202030204" pitchFamily="34" charset="0"/>
              </a:rPr>
              <a:t>Distinguer entre les rapports d’activités, les rapports de suivi évaluation et les rapports financiers</a:t>
            </a:r>
          </a:p>
          <a:p>
            <a:pPr marL="685800" lvl="2">
              <a:lnSpc>
                <a:spcPct val="100000"/>
              </a:lnSpc>
              <a:spcBef>
                <a:spcPts val="0"/>
              </a:spcBef>
            </a:pPr>
            <a:r>
              <a:rPr lang="fr-FR" dirty="0">
                <a:solidFill>
                  <a:srgbClr val="212529"/>
                </a:solidFill>
                <a:latin typeface="Arial Narrow" panose="020B0606020202030204" pitchFamily="34" charset="0"/>
              </a:rPr>
              <a:t>Prévoir des rapports en formes d’histoires à raconter pour produire les histoires à succès</a:t>
            </a:r>
          </a:p>
          <a:p>
            <a:pPr marL="685800" lvl="2">
              <a:lnSpc>
                <a:spcPct val="100000"/>
              </a:lnSpc>
              <a:spcBef>
                <a:spcPts val="0"/>
              </a:spcBef>
            </a:pPr>
            <a:r>
              <a:rPr lang="fr-FR" dirty="0">
                <a:solidFill>
                  <a:srgbClr val="212529"/>
                </a:solidFill>
                <a:latin typeface="Arial Narrow" panose="020B0606020202030204" pitchFamily="34" charset="0"/>
              </a:rPr>
              <a:t>Ne pas oublier les photos significatives des réalisations matérielles</a:t>
            </a:r>
          </a:p>
          <a:p>
            <a:pPr marL="685800" lvl="2">
              <a:lnSpc>
                <a:spcPct val="100000"/>
              </a:lnSpc>
              <a:spcBef>
                <a:spcPts val="0"/>
              </a:spcBef>
            </a:pPr>
            <a:endParaRPr lang="fr-FR" sz="1800" dirty="0">
              <a:solidFill>
                <a:srgbClr val="212529"/>
              </a:solidFill>
              <a:latin typeface="Arial Narrow" panose="020B0606020202030204" pitchFamily="34" charset="0"/>
            </a:endParaRPr>
          </a:p>
        </p:txBody>
      </p:sp>
    </p:spTree>
    <p:extLst>
      <p:ext uri="{BB962C8B-B14F-4D97-AF65-F5344CB8AC3E}">
        <p14:creationId xmlns:p14="http://schemas.microsoft.com/office/powerpoint/2010/main" val="316903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6.3 :  </a:t>
            </a:r>
          </a:p>
          <a:p>
            <a:pPr lvl="0" algn="ctr">
              <a:lnSpc>
                <a:spcPct val="100000"/>
              </a:lnSpc>
              <a:spcBef>
                <a:spcPts val="0"/>
              </a:spcBef>
            </a:pPr>
            <a:r>
              <a:rPr lang="fr-FR" b="1" dirty="0">
                <a:solidFill>
                  <a:schemeClr val="bg1"/>
                </a:solidFill>
                <a:latin typeface="Arial Narrow" panose="020B0606020202030204" pitchFamily="34" charset="0"/>
              </a:rPr>
              <a:t>Réalisation des projets, rapportage et clôture (4/4)</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21" y="1785631"/>
            <a:ext cx="7654916" cy="4515157"/>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fr-FR" sz="2200" b="1" dirty="0">
                <a:solidFill>
                  <a:srgbClr val="212529"/>
                </a:solidFill>
                <a:latin typeface="Arial Narrow" panose="020B0606020202030204" pitchFamily="34" charset="0"/>
              </a:rPr>
              <a:t>Comment clôturer un projet ?</a:t>
            </a:r>
          </a:p>
          <a:p>
            <a:pPr marL="228600" lvl="1">
              <a:lnSpc>
                <a:spcPct val="100000"/>
              </a:lnSpc>
              <a:spcBef>
                <a:spcPts val="0"/>
              </a:spcBef>
            </a:pPr>
            <a:r>
              <a:rPr lang="fr-FR" sz="2000" dirty="0">
                <a:solidFill>
                  <a:srgbClr val="212529"/>
                </a:solidFill>
                <a:latin typeface="Arial Narrow" panose="020B0606020202030204" pitchFamily="34" charset="0"/>
              </a:rPr>
              <a:t>Qu’est-ce qui détermine la fin d’un projet ?</a:t>
            </a:r>
          </a:p>
          <a:p>
            <a:pPr marL="685800" lvl="2">
              <a:lnSpc>
                <a:spcPct val="100000"/>
              </a:lnSpc>
              <a:spcBef>
                <a:spcPts val="0"/>
              </a:spcBef>
            </a:pPr>
            <a:r>
              <a:rPr lang="fr-FR" dirty="0">
                <a:solidFill>
                  <a:srgbClr val="212529"/>
                </a:solidFill>
                <a:latin typeface="Arial Narrow" panose="020B0606020202030204" pitchFamily="34" charset="0"/>
              </a:rPr>
              <a:t>La date prévue pour l’achèvement du projet</a:t>
            </a:r>
          </a:p>
          <a:p>
            <a:pPr marL="685800" lvl="2">
              <a:lnSpc>
                <a:spcPct val="100000"/>
              </a:lnSpc>
              <a:spcBef>
                <a:spcPts val="0"/>
              </a:spcBef>
            </a:pPr>
            <a:r>
              <a:rPr lang="fr-FR" dirty="0">
                <a:solidFill>
                  <a:srgbClr val="212529"/>
                </a:solidFill>
                <a:latin typeface="Arial Narrow" panose="020B0606020202030204" pitchFamily="34" charset="0"/>
              </a:rPr>
              <a:t>La fin du financement</a:t>
            </a:r>
          </a:p>
          <a:p>
            <a:pPr marL="685800" lvl="2">
              <a:lnSpc>
                <a:spcPct val="100000"/>
              </a:lnSpc>
              <a:spcBef>
                <a:spcPts val="0"/>
              </a:spcBef>
            </a:pPr>
            <a:r>
              <a:rPr lang="fr-FR" dirty="0">
                <a:solidFill>
                  <a:srgbClr val="212529"/>
                </a:solidFill>
                <a:latin typeface="Arial Narrow" panose="020B0606020202030204" pitchFamily="34" charset="0"/>
              </a:rPr>
              <a:t>La réalisation des objectifs annoncés et des résultats attendus</a:t>
            </a:r>
          </a:p>
          <a:p>
            <a:pPr marL="685800" lvl="2">
              <a:lnSpc>
                <a:spcPct val="100000"/>
              </a:lnSpc>
              <a:spcBef>
                <a:spcPts val="0"/>
              </a:spcBef>
            </a:pPr>
            <a:r>
              <a:rPr lang="fr-FR" dirty="0">
                <a:solidFill>
                  <a:srgbClr val="212529"/>
                </a:solidFill>
                <a:latin typeface="Arial Narrow" panose="020B0606020202030204" pitchFamily="34" charset="0"/>
              </a:rPr>
              <a:t>Le constat/ désir des bénéficiaires de mettre fin à la collaboration</a:t>
            </a:r>
          </a:p>
          <a:p>
            <a:pPr marL="228600" lvl="1">
              <a:lnSpc>
                <a:spcPct val="100000"/>
              </a:lnSpc>
              <a:spcBef>
                <a:spcPts val="0"/>
              </a:spcBef>
            </a:pPr>
            <a:r>
              <a:rPr lang="fr-FR" sz="2000" dirty="0">
                <a:solidFill>
                  <a:srgbClr val="212529"/>
                </a:solidFill>
                <a:latin typeface="Arial Narrow" panose="020B0606020202030204" pitchFamily="34" charset="0"/>
              </a:rPr>
              <a:t>Que faut-il faire pour clôturer un projet ? </a:t>
            </a:r>
          </a:p>
          <a:p>
            <a:pPr marL="685800" lvl="2">
              <a:lnSpc>
                <a:spcPct val="100000"/>
              </a:lnSpc>
              <a:spcBef>
                <a:spcPts val="0"/>
              </a:spcBef>
            </a:pPr>
            <a:r>
              <a:rPr lang="fr-FR" dirty="0">
                <a:solidFill>
                  <a:srgbClr val="212529"/>
                </a:solidFill>
                <a:latin typeface="Arial Narrow" panose="020B0606020202030204" pitchFamily="34" charset="0"/>
              </a:rPr>
              <a:t>Rendre publique le rapport de fin de projet y compris le rapport financier </a:t>
            </a:r>
          </a:p>
          <a:p>
            <a:pPr marL="685800" lvl="2">
              <a:lnSpc>
                <a:spcPct val="100000"/>
              </a:lnSpc>
              <a:spcBef>
                <a:spcPts val="0"/>
              </a:spcBef>
            </a:pPr>
            <a:r>
              <a:rPr lang="fr-FR" dirty="0">
                <a:solidFill>
                  <a:srgbClr val="212529"/>
                </a:solidFill>
                <a:latin typeface="Arial Narrow" panose="020B0606020202030204" pitchFamily="34" charset="0"/>
              </a:rPr>
              <a:t>Le partage des leçons apprises et des recommandations aux différents acteurs</a:t>
            </a:r>
          </a:p>
          <a:p>
            <a:pPr marL="228600" lvl="1">
              <a:lnSpc>
                <a:spcPct val="100000"/>
              </a:lnSpc>
              <a:spcBef>
                <a:spcPts val="0"/>
              </a:spcBef>
            </a:pPr>
            <a:r>
              <a:rPr lang="fr-FR" sz="2000" dirty="0">
                <a:solidFill>
                  <a:srgbClr val="212529"/>
                </a:solidFill>
                <a:latin typeface="Arial Narrow" panose="020B0606020202030204" pitchFamily="34" charset="0"/>
              </a:rPr>
              <a:t>Que deviennent les reliquats des ressources mobilisés ?</a:t>
            </a:r>
          </a:p>
          <a:p>
            <a:pPr marL="685800" lvl="2">
              <a:lnSpc>
                <a:spcPct val="100000"/>
              </a:lnSpc>
              <a:spcBef>
                <a:spcPts val="0"/>
              </a:spcBef>
            </a:pPr>
            <a:r>
              <a:rPr lang="fr-FR" dirty="0">
                <a:solidFill>
                  <a:srgbClr val="212529"/>
                </a:solidFill>
                <a:latin typeface="Arial Narrow" panose="020B0606020202030204" pitchFamily="34" charset="0"/>
              </a:rPr>
              <a:t>Toutes les ressources du projet (humaines, matérielles et financières) sont à restituer à l’association, aux donateurs ou à mettre à la disposition des acteurs identifiés par avance dans la convention de financement</a:t>
            </a:r>
          </a:p>
        </p:txBody>
      </p:sp>
      <p:pic>
        <p:nvPicPr>
          <p:cNvPr id="2" name="Image 1">
            <a:extLst>
              <a:ext uri="{FF2B5EF4-FFF2-40B4-BE49-F238E27FC236}">
                <a16:creationId xmlns:a16="http://schemas.microsoft.com/office/drawing/2014/main" id="{43F42282-FD9F-050A-D69E-A46FE2954EEE}"/>
              </a:ext>
            </a:extLst>
          </p:cNvPr>
          <p:cNvPicPr>
            <a:picLocks noChangeAspect="1"/>
          </p:cNvPicPr>
          <p:nvPr/>
        </p:nvPicPr>
        <p:blipFill rotWithShape="1">
          <a:blip r:embed="rId2"/>
          <a:srcRect l="25914" r="26430"/>
          <a:stretch/>
        </p:blipFill>
        <p:spPr>
          <a:xfrm>
            <a:off x="8064137" y="1785631"/>
            <a:ext cx="3827460" cy="4515157"/>
          </a:xfrm>
          <a:prstGeom prst="rect">
            <a:avLst/>
          </a:prstGeom>
        </p:spPr>
      </p:pic>
    </p:spTree>
    <p:extLst>
      <p:ext uri="{BB962C8B-B14F-4D97-AF65-F5344CB8AC3E}">
        <p14:creationId xmlns:p14="http://schemas.microsoft.com/office/powerpoint/2010/main" val="626359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400050"/>
            <a:ext cx="11864898" cy="914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sz="6600" b="1" dirty="0">
                <a:solidFill>
                  <a:schemeClr val="bg1"/>
                </a:solidFill>
                <a:latin typeface="Arial Narrow" panose="020B0606020202030204" pitchFamily="34" charset="0"/>
              </a:rPr>
              <a:t>CONCLUSION</a:t>
            </a:r>
          </a:p>
        </p:txBody>
      </p:sp>
      <p:sp>
        <p:nvSpPr>
          <p:cNvPr id="3" name="Espace réservé du contenu 2">
            <a:extLst>
              <a:ext uri="{FF2B5EF4-FFF2-40B4-BE49-F238E27FC236}">
                <a16:creationId xmlns:a16="http://schemas.microsoft.com/office/drawing/2014/main" id="{778DA5F3-A359-A615-5500-62D055B5EFC2}"/>
              </a:ext>
            </a:extLst>
          </p:cNvPr>
          <p:cNvSpPr txBox="1">
            <a:spLocks/>
          </p:cNvSpPr>
          <p:nvPr/>
        </p:nvSpPr>
        <p:spPr>
          <a:xfrm>
            <a:off x="314317" y="2114556"/>
            <a:ext cx="6772281" cy="4157659"/>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0"/>
              </a:spcBef>
            </a:pPr>
            <a:r>
              <a:rPr lang="fr-FR" sz="3000" dirty="0">
                <a:solidFill>
                  <a:srgbClr val="212529"/>
                </a:solidFill>
                <a:latin typeface="Arial Narrow" panose="020B0606020202030204" pitchFamily="34" charset="0"/>
              </a:rPr>
              <a:t>La conception, la réalisation et l’aboutissement d’un projet, est toujours une aventure passionnante</a:t>
            </a:r>
          </a:p>
          <a:p>
            <a:pPr marL="228600" lvl="1">
              <a:lnSpc>
                <a:spcPct val="100000"/>
              </a:lnSpc>
              <a:spcBef>
                <a:spcPts val="0"/>
              </a:spcBef>
            </a:pPr>
            <a:r>
              <a:rPr lang="fr-FR" sz="3000" dirty="0">
                <a:solidFill>
                  <a:srgbClr val="212529"/>
                </a:solidFill>
                <a:latin typeface="Arial Narrow" panose="020B0606020202030204" pitchFamily="34" charset="0"/>
              </a:rPr>
              <a:t>Chaque projet de votre Organisation constitue une pierre à l’édifice en construction </a:t>
            </a:r>
          </a:p>
          <a:p>
            <a:pPr marL="228600" lvl="1">
              <a:lnSpc>
                <a:spcPct val="100000"/>
              </a:lnSpc>
              <a:spcBef>
                <a:spcPts val="0"/>
              </a:spcBef>
            </a:pPr>
            <a:r>
              <a:rPr lang="fr-FR" sz="3000" dirty="0">
                <a:solidFill>
                  <a:srgbClr val="212529"/>
                </a:solidFill>
                <a:latin typeface="Arial Narrow" panose="020B0606020202030204" pitchFamily="34" charset="0"/>
              </a:rPr>
              <a:t>N’oubliez jamais que le fait d’avoir atteint la clôture du projet quel que soit sa taille, doit être célébré et que le crédit doit en être donné à l’équipe de projet</a:t>
            </a:r>
          </a:p>
        </p:txBody>
      </p:sp>
      <p:pic>
        <p:nvPicPr>
          <p:cNvPr id="6" name="Image 5">
            <a:extLst>
              <a:ext uri="{FF2B5EF4-FFF2-40B4-BE49-F238E27FC236}">
                <a16:creationId xmlns:a16="http://schemas.microsoft.com/office/drawing/2014/main" id="{B53145EE-6577-BA8F-DB00-FF63FD72DE0F}"/>
              </a:ext>
            </a:extLst>
          </p:cNvPr>
          <p:cNvPicPr>
            <a:picLocks noChangeAspect="1"/>
          </p:cNvPicPr>
          <p:nvPr/>
        </p:nvPicPr>
        <p:blipFill rotWithShape="1">
          <a:blip r:embed="rId2"/>
          <a:srcRect l="41258"/>
          <a:stretch/>
        </p:blipFill>
        <p:spPr>
          <a:xfrm>
            <a:off x="7086600" y="2114557"/>
            <a:ext cx="4884569" cy="4157658"/>
          </a:xfrm>
          <a:prstGeom prst="rect">
            <a:avLst/>
          </a:prstGeom>
        </p:spPr>
      </p:pic>
    </p:spTree>
    <p:extLst>
      <p:ext uri="{BB962C8B-B14F-4D97-AF65-F5344CB8AC3E}">
        <p14:creationId xmlns:p14="http://schemas.microsoft.com/office/powerpoint/2010/main" val="765553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307298"/>
            <a:ext cx="10515600" cy="11535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6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Structure et Plan de la séance</a:t>
            </a:r>
          </a:p>
          <a:p>
            <a:pPr lvl="0" algn="ctr">
              <a:lnSpc>
                <a:spcPct val="100000"/>
              </a:lnSpc>
              <a:spcBef>
                <a:spcPts val="0"/>
              </a:spcBef>
            </a:pPr>
            <a:endParaRPr lang="fr-FR" sz="28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14E17DF-43E5-EBD4-4685-92B5DB352E65}"/>
              </a:ext>
            </a:extLst>
          </p:cNvPr>
          <p:cNvSpPr txBox="1">
            <a:spLocks/>
          </p:cNvSpPr>
          <p:nvPr/>
        </p:nvSpPr>
        <p:spPr>
          <a:xfrm>
            <a:off x="542107" y="1947998"/>
            <a:ext cx="6730231" cy="449262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pPr>
            <a:r>
              <a:rPr lang="fr-FR" sz="4000" dirty="0">
                <a:latin typeface="Arial Narrow" panose="020B0606020202030204" pitchFamily="34" charset="0"/>
              </a:rPr>
              <a:t>Chapitre 6.1- Intérêt des projets dans le développement de l’association</a:t>
            </a:r>
          </a:p>
          <a:p>
            <a:pPr lvl="0">
              <a:lnSpc>
                <a:spcPct val="100000"/>
              </a:lnSpc>
              <a:spcBef>
                <a:spcPts val="0"/>
              </a:spcBef>
            </a:pPr>
            <a:r>
              <a:rPr lang="fr-FR" sz="4000" dirty="0">
                <a:latin typeface="Arial Narrow" panose="020B0606020202030204" pitchFamily="34" charset="0"/>
              </a:rPr>
              <a:t>Chapitre 6.2- Elaboration des projets : Modèle et formats</a:t>
            </a:r>
          </a:p>
          <a:p>
            <a:pPr lvl="0">
              <a:lnSpc>
                <a:spcPct val="100000"/>
              </a:lnSpc>
              <a:spcBef>
                <a:spcPts val="0"/>
              </a:spcBef>
            </a:pPr>
            <a:r>
              <a:rPr lang="fr-FR" sz="4000" dirty="0">
                <a:latin typeface="Arial Narrow" panose="020B0606020202030204" pitchFamily="34" charset="0"/>
              </a:rPr>
              <a:t>Chapitre 6.3- Réalisation des projets, rapportage et clôture</a:t>
            </a:r>
          </a:p>
        </p:txBody>
      </p:sp>
      <p:pic>
        <p:nvPicPr>
          <p:cNvPr id="2" name="Image 1">
            <a:extLst>
              <a:ext uri="{FF2B5EF4-FFF2-40B4-BE49-F238E27FC236}">
                <a16:creationId xmlns:a16="http://schemas.microsoft.com/office/drawing/2014/main" id="{EA55B2D4-CE9F-1589-A816-11C1BC108BA5}"/>
              </a:ext>
            </a:extLst>
          </p:cNvPr>
          <p:cNvPicPr>
            <a:picLocks noChangeAspect="1"/>
          </p:cNvPicPr>
          <p:nvPr/>
        </p:nvPicPr>
        <p:blipFill>
          <a:blip r:embed="rId2"/>
          <a:stretch>
            <a:fillRect/>
          </a:stretch>
        </p:blipFill>
        <p:spPr>
          <a:xfrm>
            <a:off x="6944810" y="1947999"/>
            <a:ext cx="4619559" cy="4602704"/>
          </a:xfrm>
          <a:prstGeom prst="rect">
            <a:avLst/>
          </a:prstGeom>
        </p:spPr>
      </p:pic>
    </p:spTree>
    <p:extLst>
      <p:ext uri="{BB962C8B-B14F-4D97-AF65-F5344CB8AC3E}">
        <p14:creationId xmlns:p14="http://schemas.microsoft.com/office/powerpoint/2010/main" val="1559679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6.1 :  </a:t>
            </a:r>
          </a:p>
          <a:p>
            <a:pPr lvl="0" algn="ctr">
              <a:lnSpc>
                <a:spcPct val="100000"/>
              </a:lnSpc>
              <a:spcBef>
                <a:spcPts val="0"/>
              </a:spcBef>
            </a:pPr>
            <a:r>
              <a:rPr lang="fr-FR" sz="3600" b="1" dirty="0">
                <a:solidFill>
                  <a:schemeClr val="bg1"/>
                </a:solidFill>
                <a:latin typeface="Arial Narrow" panose="020B0606020202030204" pitchFamily="34" charset="0"/>
              </a:rPr>
              <a:t>Intérêt des projets dans le développement </a:t>
            </a:r>
          </a:p>
          <a:p>
            <a:pPr lvl="0" algn="ctr">
              <a:lnSpc>
                <a:spcPct val="100000"/>
              </a:lnSpc>
              <a:spcBef>
                <a:spcPts val="0"/>
              </a:spcBef>
            </a:pPr>
            <a:r>
              <a:rPr lang="fr-FR" sz="3600" b="1" dirty="0">
                <a:solidFill>
                  <a:schemeClr val="bg1"/>
                </a:solidFill>
                <a:latin typeface="Arial Narrow" panose="020B0606020202030204" pitchFamily="34" charset="0"/>
              </a:rPr>
              <a:t>de l’association (1/2)</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21" y="1799919"/>
            <a:ext cx="6188955" cy="48291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0"/>
              </a:spcBef>
            </a:pPr>
            <a:r>
              <a:rPr lang="fr-FR" sz="2200" i="0" dirty="0">
                <a:solidFill>
                  <a:srgbClr val="212529"/>
                </a:solidFill>
                <a:effectLst/>
                <a:latin typeface="Arial Narrow" panose="020B0606020202030204" pitchFamily="34" charset="0"/>
              </a:rPr>
              <a:t>Dans les statuts de nos associations, nous avons un article qui définit les moyens à mettre en œuvre pour atteindre nos objectifs. Donnez quelques exemples de moyens d’actions</a:t>
            </a:r>
          </a:p>
          <a:p>
            <a:pPr marL="685800" lvl="2">
              <a:lnSpc>
                <a:spcPct val="100000"/>
              </a:lnSpc>
              <a:spcBef>
                <a:spcPts val="0"/>
              </a:spcBef>
            </a:pPr>
            <a:r>
              <a:rPr lang="fr-FR" sz="2200" dirty="0">
                <a:solidFill>
                  <a:srgbClr val="212529"/>
                </a:solidFill>
                <a:latin typeface="Arial Narrow" panose="020B0606020202030204" pitchFamily="34" charset="0"/>
              </a:rPr>
              <a:t>Les conférences et séminaires ;</a:t>
            </a:r>
          </a:p>
          <a:p>
            <a:pPr marL="685800" lvl="2">
              <a:lnSpc>
                <a:spcPct val="100000"/>
              </a:lnSpc>
              <a:spcBef>
                <a:spcPts val="0"/>
              </a:spcBef>
            </a:pPr>
            <a:r>
              <a:rPr lang="fr-FR" sz="2200" dirty="0">
                <a:solidFill>
                  <a:srgbClr val="212529"/>
                </a:solidFill>
                <a:latin typeface="Arial Narrow" panose="020B0606020202030204" pitchFamily="34" charset="0"/>
              </a:rPr>
              <a:t>Les expositions et salons ;</a:t>
            </a:r>
          </a:p>
          <a:p>
            <a:pPr marL="685800" lvl="2">
              <a:lnSpc>
                <a:spcPct val="100000"/>
              </a:lnSpc>
              <a:spcBef>
                <a:spcPts val="0"/>
              </a:spcBef>
            </a:pPr>
            <a:r>
              <a:rPr lang="fr-FR" sz="2200" dirty="0">
                <a:solidFill>
                  <a:srgbClr val="212529"/>
                </a:solidFill>
                <a:latin typeface="Arial Narrow" panose="020B0606020202030204" pitchFamily="34" charset="0"/>
              </a:rPr>
              <a:t>Les recherches et publications ;</a:t>
            </a:r>
          </a:p>
          <a:p>
            <a:pPr marL="685800" lvl="2">
              <a:lnSpc>
                <a:spcPct val="100000"/>
              </a:lnSpc>
              <a:spcBef>
                <a:spcPts val="0"/>
              </a:spcBef>
            </a:pPr>
            <a:r>
              <a:rPr lang="fr-FR" sz="2200" dirty="0">
                <a:solidFill>
                  <a:srgbClr val="212529"/>
                </a:solidFill>
                <a:latin typeface="Arial Narrow" panose="020B0606020202030204" pitchFamily="34" charset="0"/>
              </a:rPr>
              <a:t>Les voyages d'études ;</a:t>
            </a:r>
          </a:p>
          <a:p>
            <a:pPr marL="685800" lvl="2">
              <a:lnSpc>
                <a:spcPct val="100000"/>
              </a:lnSpc>
              <a:spcBef>
                <a:spcPts val="0"/>
              </a:spcBef>
            </a:pPr>
            <a:r>
              <a:rPr lang="fr-FR" sz="2200" dirty="0">
                <a:solidFill>
                  <a:srgbClr val="212529"/>
                </a:solidFill>
                <a:latin typeface="Arial Narrow" panose="020B0606020202030204" pitchFamily="34" charset="0"/>
              </a:rPr>
              <a:t>Les activités récréatives</a:t>
            </a:r>
          </a:p>
          <a:p>
            <a:pPr marL="685800" lvl="2">
              <a:lnSpc>
                <a:spcPct val="100000"/>
              </a:lnSpc>
              <a:spcBef>
                <a:spcPts val="0"/>
              </a:spcBef>
            </a:pPr>
            <a:r>
              <a:rPr lang="fr-FR" sz="2200" dirty="0">
                <a:solidFill>
                  <a:srgbClr val="212529"/>
                </a:solidFill>
                <a:latin typeface="Arial Narrow" panose="020B0606020202030204" pitchFamily="34" charset="0"/>
              </a:rPr>
              <a:t>Les activités génératrices de revenus (AGR).</a:t>
            </a:r>
          </a:p>
          <a:p>
            <a:pPr marL="228600" lvl="1">
              <a:lnSpc>
                <a:spcPct val="100000"/>
              </a:lnSpc>
              <a:spcBef>
                <a:spcPts val="0"/>
              </a:spcBef>
            </a:pPr>
            <a:r>
              <a:rPr lang="fr-FR" sz="2200" dirty="0">
                <a:solidFill>
                  <a:srgbClr val="212529"/>
                </a:solidFill>
                <a:latin typeface="Arial Narrow" panose="020B0606020202030204" pitchFamily="34" charset="0"/>
              </a:rPr>
              <a:t>La plupart de ces moyens d’actions sont des projets à concevoir, à planifier et à mettre en œuvre </a:t>
            </a:r>
          </a:p>
          <a:p>
            <a:pPr marL="228600" lvl="1">
              <a:lnSpc>
                <a:spcPct val="100000"/>
              </a:lnSpc>
              <a:spcBef>
                <a:spcPts val="0"/>
              </a:spcBef>
            </a:pPr>
            <a:r>
              <a:rPr lang="fr-FR" sz="2200" dirty="0">
                <a:solidFill>
                  <a:srgbClr val="212529"/>
                </a:solidFill>
                <a:latin typeface="Arial Narrow" panose="020B0606020202030204" pitchFamily="34" charset="0"/>
              </a:rPr>
              <a:t>En plus, les projets sont des moyens de mobiliser les membres pour donner un sens à leur adhésion</a:t>
            </a:r>
          </a:p>
        </p:txBody>
      </p:sp>
      <p:pic>
        <p:nvPicPr>
          <p:cNvPr id="2" name="Image 1">
            <a:extLst>
              <a:ext uri="{FF2B5EF4-FFF2-40B4-BE49-F238E27FC236}">
                <a16:creationId xmlns:a16="http://schemas.microsoft.com/office/drawing/2014/main" id="{146C8BE3-FE53-D98A-1397-88AE87B27E5D}"/>
              </a:ext>
            </a:extLst>
          </p:cNvPr>
          <p:cNvPicPr>
            <a:picLocks noChangeAspect="1"/>
          </p:cNvPicPr>
          <p:nvPr/>
        </p:nvPicPr>
        <p:blipFill rotWithShape="1">
          <a:blip r:embed="rId2"/>
          <a:srcRect l="6936" r="22701"/>
          <a:stretch/>
        </p:blipFill>
        <p:spPr>
          <a:xfrm>
            <a:off x="6598176" y="1799918"/>
            <a:ext cx="5094447" cy="4829175"/>
          </a:xfrm>
          <a:prstGeom prst="rect">
            <a:avLst/>
          </a:prstGeom>
        </p:spPr>
      </p:pic>
    </p:spTree>
    <p:extLst>
      <p:ext uri="{BB962C8B-B14F-4D97-AF65-F5344CB8AC3E}">
        <p14:creationId xmlns:p14="http://schemas.microsoft.com/office/powerpoint/2010/main" val="231974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85728"/>
            <a:ext cx="11864898" cy="15287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6.1 :  </a:t>
            </a:r>
          </a:p>
          <a:p>
            <a:pPr lvl="0" algn="ctr">
              <a:lnSpc>
                <a:spcPct val="100000"/>
              </a:lnSpc>
              <a:spcBef>
                <a:spcPts val="0"/>
              </a:spcBef>
            </a:pPr>
            <a:r>
              <a:rPr lang="fr-FR" sz="3600" b="1" dirty="0">
                <a:solidFill>
                  <a:schemeClr val="bg1"/>
                </a:solidFill>
                <a:latin typeface="Arial Narrow" panose="020B0606020202030204" pitchFamily="34" charset="0"/>
              </a:rPr>
              <a:t>Intérêt des projets dans le développement </a:t>
            </a:r>
          </a:p>
          <a:p>
            <a:pPr lvl="0" algn="ctr">
              <a:lnSpc>
                <a:spcPct val="100000"/>
              </a:lnSpc>
              <a:spcBef>
                <a:spcPts val="0"/>
              </a:spcBef>
            </a:pPr>
            <a:r>
              <a:rPr lang="fr-FR" sz="3600" b="1" dirty="0">
                <a:solidFill>
                  <a:schemeClr val="bg1"/>
                </a:solidFill>
                <a:latin typeface="Arial Narrow" panose="020B0606020202030204" pitchFamily="34" charset="0"/>
              </a:rPr>
              <a:t>de l’association (2/2)</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21" y="1799919"/>
            <a:ext cx="6188955" cy="48291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0"/>
              </a:spcBef>
            </a:pPr>
            <a:r>
              <a:rPr lang="fr-FR" sz="2200" i="0" dirty="0">
                <a:solidFill>
                  <a:srgbClr val="212529"/>
                </a:solidFill>
                <a:effectLst/>
                <a:latin typeface="Arial Narrow" panose="020B0606020202030204" pitchFamily="34" charset="0"/>
              </a:rPr>
              <a:t>Les projets sont/ doivent être inscrits dans les plans d’actions périodiques de l’association </a:t>
            </a:r>
          </a:p>
          <a:p>
            <a:pPr marL="228600" lvl="1">
              <a:lnSpc>
                <a:spcPct val="100000"/>
              </a:lnSpc>
              <a:spcBef>
                <a:spcPts val="0"/>
              </a:spcBef>
            </a:pPr>
            <a:r>
              <a:rPr lang="fr-FR" sz="2200" dirty="0">
                <a:solidFill>
                  <a:srgbClr val="212529"/>
                </a:solidFill>
                <a:latin typeface="Arial Narrow" panose="020B0606020202030204" pitchFamily="34" charset="0"/>
              </a:rPr>
              <a:t>Même les Assemblées générales (ou toutes autres réunions) doivent être considérées comme des projets au même titre que les AGR</a:t>
            </a:r>
          </a:p>
          <a:p>
            <a:pPr marL="228600" lvl="1">
              <a:lnSpc>
                <a:spcPct val="100000"/>
              </a:lnSpc>
              <a:spcBef>
                <a:spcPts val="0"/>
              </a:spcBef>
            </a:pPr>
            <a:r>
              <a:rPr lang="fr-FR" sz="2200" i="0" dirty="0">
                <a:solidFill>
                  <a:srgbClr val="212529"/>
                </a:solidFill>
                <a:effectLst/>
                <a:latin typeface="Arial Narrow" panose="020B0606020202030204" pitchFamily="34" charset="0"/>
              </a:rPr>
              <a:t>Chaque projet est</a:t>
            </a:r>
            <a:r>
              <a:rPr lang="fr-FR" sz="2200" dirty="0">
                <a:solidFill>
                  <a:srgbClr val="212529"/>
                </a:solidFill>
                <a:latin typeface="Arial Narrow" panose="020B0606020202030204" pitchFamily="34" charset="0"/>
              </a:rPr>
              <a:t>/ doit être confié à une commission de projet sur la base de Termes de Références (TDR) pour la commission (Même si, souvent ces TDR sont verbales)</a:t>
            </a:r>
          </a:p>
          <a:p>
            <a:pPr marL="228600" lvl="1">
              <a:lnSpc>
                <a:spcPct val="100000"/>
              </a:lnSpc>
              <a:spcBef>
                <a:spcPts val="0"/>
              </a:spcBef>
            </a:pPr>
            <a:r>
              <a:rPr lang="fr-FR" sz="2200" i="0" dirty="0">
                <a:solidFill>
                  <a:srgbClr val="212529"/>
                </a:solidFill>
                <a:effectLst/>
                <a:latin typeface="Arial Narrow" panose="020B0606020202030204" pitchFamily="34" charset="0"/>
              </a:rPr>
              <a:t>Le projet lui-même doit être écrit dans un format adéquat pour assurer une compréhension harmonisée de tous les acteurs</a:t>
            </a:r>
          </a:p>
          <a:p>
            <a:pPr marL="228600" lvl="1">
              <a:lnSpc>
                <a:spcPct val="100000"/>
              </a:lnSpc>
              <a:spcBef>
                <a:spcPts val="0"/>
              </a:spcBef>
            </a:pPr>
            <a:r>
              <a:rPr lang="fr-FR" sz="2200" dirty="0">
                <a:solidFill>
                  <a:srgbClr val="212529"/>
                </a:solidFill>
                <a:latin typeface="Arial Narrow" panose="020B0606020202030204" pitchFamily="34" charset="0"/>
              </a:rPr>
              <a:t>Tout projet doit être soutenu par un budget et se terminer avec un rapport d’activités et un bilan financier</a:t>
            </a:r>
            <a:endParaRPr lang="fr-FR" sz="2200" i="0" dirty="0">
              <a:solidFill>
                <a:srgbClr val="212529"/>
              </a:solidFill>
              <a:effectLst/>
              <a:latin typeface="Arial Narrow" panose="020B0606020202030204" pitchFamily="34" charset="0"/>
            </a:endParaRPr>
          </a:p>
        </p:txBody>
      </p:sp>
      <p:pic>
        <p:nvPicPr>
          <p:cNvPr id="2" name="Image 1">
            <a:extLst>
              <a:ext uri="{FF2B5EF4-FFF2-40B4-BE49-F238E27FC236}">
                <a16:creationId xmlns:a16="http://schemas.microsoft.com/office/drawing/2014/main" id="{E23A8F41-8D5B-21D2-DDCD-E46A397E5048}"/>
              </a:ext>
            </a:extLst>
          </p:cNvPr>
          <p:cNvPicPr>
            <a:picLocks noChangeAspect="1"/>
          </p:cNvPicPr>
          <p:nvPr/>
        </p:nvPicPr>
        <p:blipFill rotWithShape="1">
          <a:blip r:embed="rId2"/>
          <a:srcRect l="5862" r="21876"/>
          <a:stretch/>
        </p:blipFill>
        <p:spPr>
          <a:xfrm>
            <a:off x="6598176" y="1799919"/>
            <a:ext cx="5184603" cy="4829175"/>
          </a:xfrm>
          <a:prstGeom prst="rect">
            <a:avLst/>
          </a:prstGeom>
        </p:spPr>
      </p:pic>
    </p:spTree>
    <p:extLst>
      <p:ext uri="{BB962C8B-B14F-4D97-AF65-F5344CB8AC3E}">
        <p14:creationId xmlns:p14="http://schemas.microsoft.com/office/powerpoint/2010/main" val="3138568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6.2 :  </a:t>
            </a:r>
          </a:p>
          <a:p>
            <a:pPr lvl="0" algn="ctr">
              <a:lnSpc>
                <a:spcPct val="100000"/>
              </a:lnSpc>
              <a:spcBef>
                <a:spcPts val="0"/>
              </a:spcBef>
            </a:pPr>
            <a:r>
              <a:rPr lang="fr-FR" sz="4800" b="1" dirty="0">
                <a:solidFill>
                  <a:schemeClr val="bg1"/>
                </a:solidFill>
                <a:latin typeface="Arial Narrow" panose="020B0606020202030204" pitchFamily="34" charset="0"/>
              </a:rPr>
              <a:t>Elaboration des projets : Modèle et formats (1/4)</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21" y="1799919"/>
            <a:ext cx="6305904" cy="48291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0"/>
              </a:spcBef>
            </a:pPr>
            <a:r>
              <a:rPr lang="fr-FR" i="0" dirty="0">
                <a:solidFill>
                  <a:srgbClr val="212529"/>
                </a:solidFill>
                <a:effectLst/>
                <a:latin typeface="Arial Narrow" panose="020B0606020202030204" pitchFamily="34" charset="0"/>
              </a:rPr>
              <a:t>L’élaboration d’un projet peut avoir été fait par le Bureau, le secrétariat administratif ou confié à la commission de projet</a:t>
            </a:r>
          </a:p>
          <a:p>
            <a:pPr marL="228600" lvl="1">
              <a:lnSpc>
                <a:spcPct val="100000"/>
              </a:lnSpc>
              <a:spcBef>
                <a:spcPts val="0"/>
              </a:spcBef>
            </a:pPr>
            <a:r>
              <a:rPr lang="fr-FR" dirty="0">
                <a:solidFill>
                  <a:srgbClr val="212529"/>
                </a:solidFill>
                <a:latin typeface="Arial Narrow" panose="020B0606020202030204" pitchFamily="34" charset="0"/>
              </a:rPr>
              <a:t>Le choix du modèle de présentation varie suivant les situations et les destinations. On peut choisir entre :</a:t>
            </a:r>
          </a:p>
          <a:p>
            <a:pPr marL="685800" lvl="2">
              <a:lnSpc>
                <a:spcPct val="100000"/>
              </a:lnSpc>
              <a:spcBef>
                <a:spcPts val="0"/>
              </a:spcBef>
            </a:pPr>
            <a:r>
              <a:rPr lang="fr-FR" sz="2400" dirty="0">
                <a:solidFill>
                  <a:srgbClr val="212529"/>
                </a:solidFill>
                <a:latin typeface="Arial Narrow" panose="020B0606020202030204" pitchFamily="34" charset="0"/>
              </a:rPr>
              <a:t>Le modèle de Note conceptuelle ;</a:t>
            </a:r>
          </a:p>
          <a:p>
            <a:pPr marL="685800" lvl="2">
              <a:lnSpc>
                <a:spcPct val="100000"/>
              </a:lnSpc>
              <a:spcBef>
                <a:spcPts val="0"/>
              </a:spcBef>
            </a:pPr>
            <a:r>
              <a:rPr lang="fr-FR" sz="2400" dirty="0">
                <a:solidFill>
                  <a:srgbClr val="212529"/>
                </a:solidFill>
                <a:latin typeface="Arial Narrow" panose="020B0606020202030204" pitchFamily="34" charset="0"/>
              </a:rPr>
              <a:t>Le modèle de Termes de références (TDR) ;</a:t>
            </a:r>
          </a:p>
          <a:p>
            <a:pPr marL="685800" lvl="2">
              <a:lnSpc>
                <a:spcPct val="100000"/>
              </a:lnSpc>
              <a:spcBef>
                <a:spcPts val="0"/>
              </a:spcBef>
            </a:pPr>
            <a:r>
              <a:rPr lang="fr-FR" sz="2400" dirty="0">
                <a:solidFill>
                  <a:srgbClr val="212529"/>
                </a:solidFill>
                <a:latin typeface="Arial Narrow" panose="020B0606020202030204" pitchFamily="34" charset="0"/>
              </a:rPr>
              <a:t>Le modèle de Note de cadrage ;</a:t>
            </a:r>
          </a:p>
          <a:p>
            <a:pPr marL="685800" lvl="2">
              <a:lnSpc>
                <a:spcPct val="100000"/>
              </a:lnSpc>
              <a:spcBef>
                <a:spcPts val="0"/>
              </a:spcBef>
            </a:pPr>
            <a:r>
              <a:rPr lang="fr-FR" sz="2400" dirty="0">
                <a:solidFill>
                  <a:srgbClr val="212529"/>
                </a:solidFill>
                <a:latin typeface="Arial Narrow" panose="020B0606020202030204" pitchFamily="34" charset="0"/>
              </a:rPr>
              <a:t>Le modèle de Lettre de mission ;</a:t>
            </a:r>
          </a:p>
          <a:p>
            <a:pPr marL="685800" lvl="2">
              <a:lnSpc>
                <a:spcPct val="100000"/>
              </a:lnSpc>
              <a:spcBef>
                <a:spcPts val="0"/>
              </a:spcBef>
            </a:pPr>
            <a:r>
              <a:rPr lang="fr-FR" sz="2400" dirty="0">
                <a:solidFill>
                  <a:srgbClr val="212529"/>
                </a:solidFill>
                <a:latin typeface="Arial Narrow" panose="020B0606020202030204" pitchFamily="34" charset="0"/>
              </a:rPr>
              <a:t>Le modèle de Plan d’affaires (Business plan) ;</a:t>
            </a:r>
          </a:p>
          <a:p>
            <a:pPr marL="685800" lvl="2">
              <a:lnSpc>
                <a:spcPct val="100000"/>
              </a:lnSpc>
              <a:spcBef>
                <a:spcPts val="0"/>
              </a:spcBef>
            </a:pPr>
            <a:r>
              <a:rPr lang="fr-FR" sz="2400" dirty="0">
                <a:solidFill>
                  <a:srgbClr val="212529"/>
                </a:solidFill>
                <a:latin typeface="Arial Narrow" panose="020B0606020202030204" pitchFamily="34" charset="0"/>
              </a:rPr>
              <a:t>Le modèle d’Etude de faisabilité (Business case). </a:t>
            </a:r>
          </a:p>
          <a:p>
            <a:pPr marL="228600" lvl="1">
              <a:lnSpc>
                <a:spcPct val="100000"/>
              </a:lnSpc>
              <a:spcBef>
                <a:spcPts val="0"/>
              </a:spcBef>
            </a:pPr>
            <a:r>
              <a:rPr lang="fr-FR" i="0" dirty="0">
                <a:solidFill>
                  <a:srgbClr val="212529"/>
                </a:solidFill>
                <a:effectLst/>
                <a:latin typeface="Arial Narrow" panose="020B0606020202030204" pitchFamily="34" charset="0"/>
              </a:rPr>
              <a:t>Prenons quelques exemples :</a:t>
            </a:r>
          </a:p>
        </p:txBody>
      </p:sp>
      <p:pic>
        <p:nvPicPr>
          <p:cNvPr id="2" name="Image 1">
            <a:extLst>
              <a:ext uri="{FF2B5EF4-FFF2-40B4-BE49-F238E27FC236}">
                <a16:creationId xmlns:a16="http://schemas.microsoft.com/office/drawing/2014/main" id="{7977C1F0-6038-4AE2-8F42-5D02789213F3}"/>
              </a:ext>
            </a:extLst>
          </p:cNvPr>
          <p:cNvPicPr>
            <a:picLocks noChangeAspect="1"/>
          </p:cNvPicPr>
          <p:nvPr/>
        </p:nvPicPr>
        <p:blipFill rotWithShape="1">
          <a:blip r:embed="rId2"/>
          <a:srcRect l="19892" r="21280"/>
          <a:stretch/>
        </p:blipFill>
        <p:spPr>
          <a:xfrm>
            <a:off x="6770939" y="1799919"/>
            <a:ext cx="4965540" cy="4827048"/>
          </a:xfrm>
          <a:prstGeom prst="rect">
            <a:avLst/>
          </a:prstGeom>
        </p:spPr>
      </p:pic>
    </p:spTree>
    <p:extLst>
      <p:ext uri="{BB962C8B-B14F-4D97-AF65-F5344CB8AC3E}">
        <p14:creationId xmlns:p14="http://schemas.microsoft.com/office/powerpoint/2010/main" val="3542061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6.2 :  </a:t>
            </a:r>
          </a:p>
          <a:p>
            <a:pPr lvl="0" algn="ctr">
              <a:lnSpc>
                <a:spcPct val="100000"/>
              </a:lnSpc>
              <a:spcBef>
                <a:spcPts val="0"/>
              </a:spcBef>
            </a:pPr>
            <a:r>
              <a:rPr lang="fr-FR" sz="4800" b="1" dirty="0">
                <a:solidFill>
                  <a:schemeClr val="bg1"/>
                </a:solidFill>
                <a:latin typeface="Arial Narrow" panose="020B0606020202030204" pitchFamily="34" charset="0"/>
              </a:rPr>
              <a:t>Elaboration des projets : Modèle et formats (2/4)</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19" y="1799919"/>
            <a:ext cx="6934555" cy="48291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0"/>
              </a:spcBef>
            </a:pPr>
            <a:r>
              <a:rPr lang="fr-FR" sz="2200" b="1" i="0" dirty="0">
                <a:solidFill>
                  <a:srgbClr val="212529"/>
                </a:solidFill>
                <a:effectLst/>
                <a:latin typeface="Arial Narrow" panose="020B0606020202030204" pitchFamily="34" charset="0"/>
              </a:rPr>
              <a:t>Prenons quelques exemples : Dites-nous quels modèles conviennent le mieux pour les projets suivants :</a:t>
            </a:r>
          </a:p>
          <a:p>
            <a:pPr marL="914400" lvl="2" indent="-457200">
              <a:lnSpc>
                <a:spcPct val="100000"/>
              </a:lnSpc>
              <a:spcBef>
                <a:spcPts val="0"/>
              </a:spcBef>
              <a:buFont typeface="+mj-lt"/>
              <a:buAutoNum type="arabicPeriod"/>
            </a:pPr>
            <a:r>
              <a:rPr lang="fr-FR" sz="2200" dirty="0">
                <a:solidFill>
                  <a:srgbClr val="212529"/>
                </a:solidFill>
                <a:latin typeface="Arial Narrow" panose="020B0606020202030204" pitchFamily="34" charset="0"/>
              </a:rPr>
              <a:t>Organisation d’un salon de l’innovation médicale</a:t>
            </a:r>
          </a:p>
          <a:p>
            <a:pPr marL="914400" lvl="2" indent="-457200">
              <a:lnSpc>
                <a:spcPct val="100000"/>
              </a:lnSpc>
              <a:spcBef>
                <a:spcPts val="0"/>
              </a:spcBef>
              <a:buFont typeface="+mj-lt"/>
              <a:buAutoNum type="arabicPeriod"/>
            </a:pPr>
            <a:r>
              <a:rPr lang="fr-FR" sz="2200" i="0" dirty="0">
                <a:solidFill>
                  <a:srgbClr val="212529"/>
                </a:solidFill>
                <a:effectLst/>
                <a:latin typeface="Arial Narrow" panose="020B0606020202030204" pitchFamily="34" charset="0"/>
              </a:rPr>
              <a:t>Conférence de Haut N</a:t>
            </a:r>
            <a:r>
              <a:rPr lang="fr-FR" sz="2200" dirty="0">
                <a:solidFill>
                  <a:srgbClr val="212529"/>
                </a:solidFill>
                <a:latin typeface="Arial Narrow" panose="020B0606020202030204" pitchFamily="34" charset="0"/>
              </a:rPr>
              <a:t>iveau sur les Politiques de Santé</a:t>
            </a:r>
          </a:p>
          <a:p>
            <a:pPr marL="914400" lvl="2" indent="-457200">
              <a:lnSpc>
                <a:spcPct val="100000"/>
              </a:lnSpc>
              <a:spcBef>
                <a:spcPts val="0"/>
              </a:spcBef>
              <a:buFont typeface="+mj-lt"/>
              <a:buAutoNum type="arabicPeriod"/>
            </a:pPr>
            <a:r>
              <a:rPr lang="fr-FR" sz="2200" i="0" dirty="0">
                <a:solidFill>
                  <a:srgbClr val="212529"/>
                </a:solidFill>
                <a:effectLst/>
                <a:latin typeface="Arial Narrow" panose="020B0606020202030204" pitchFamily="34" charset="0"/>
              </a:rPr>
              <a:t>Installation d’un incinérateur</a:t>
            </a:r>
          </a:p>
          <a:p>
            <a:pPr marL="914400" lvl="2" indent="-457200">
              <a:lnSpc>
                <a:spcPct val="100000"/>
              </a:lnSpc>
              <a:spcBef>
                <a:spcPts val="0"/>
              </a:spcBef>
              <a:buFont typeface="+mj-lt"/>
              <a:buAutoNum type="arabicPeriod"/>
            </a:pPr>
            <a:r>
              <a:rPr lang="fr-FR" sz="2200" dirty="0">
                <a:solidFill>
                  <a:srgbClr val="212529"/>
                </a:solidFill>
                <a:latin typeface="Arial Narrow" panose="020B0606020202030204" pitchFamily="34" charset="0"/>
              </a:rPr>
              <a:t>Création d’une blanchisserie médicale</a:t>
            </a:r>
            <a:endParaRPr lang="fr-FR" sz="2200" i="0" dirty="0">
              <a:solidFill>
                <a:srgbClr val="212529"/>
              </a:solidFill>
              <a:effectLst/>
              <a:latin typeface="Arial Narrow" panose="020B0606020202030204" pitchFamily="34" charset="0"/>
            </a:endParaRPr>
          </a:p>
          <a:p>
            <a:pPr marL="914400" lvl="2" indent="-457200">
              <a:lnSpc>
                <a:spcPct val="100000"/>
              </a:lnSpc>
              <a:spcBef>
                <a:spcPts val="0"/>
              </a:spcBef>
              <a:buFont typeface="+mj-lt"/>
              <a:buAutoNum type="arabicPeriod"/>
            </a:pPr>
            <a:r>
              <a:rPr lang="fr-FR" sz="2200" dirty="0">
                <a:solidFill>
                  <a:srgbClr val="212529"/>
                </a:solidFill>
                <a:latin typeface="Arial Narrow" panose="020B0606020202030204" pitchFamily="34" charset="0"/>
              </a:rPr>
              <a:t>Création d’un bulletin de liaison de la Fédération</a:t>
            </a:r>
          </a:p>
          <a:p>
            <a:pPr marL="914400" lvl="2" indent="-457200">
              <a:lnSpc>
                <a:spcPct val="100000"/>
              </a:lnSpc>
              <a:spcBef>
                <a:spcPts val="0"/>
              </a:spcBef>
              <a:buFont typeface="+mj-lt"/>
              <a:buAutoNum type="arabicPeriod"/>
            </a:pPr>
            <a:r>
              <a:rPr lang="fr-FR" sz="2200" dirty="0">
                <a:solidFill>
                  <a:srgbClr val="212529"/>
                </a:solidFill>
                <a:latin typeface="Arial Narrow" panose="020B0606020202030204" pitchFamily="34" charset="0"/>
              </a:rPr>
              <a:t>P</a:t>
            </a:r>
            <a:r>
              <a:rPr lang="fr-FR" sz="2200" i="0" dirty="0">
                <a:solidFill>
                  <a:srgbClr val="212529"/>
                </a:solidFill>
                <a:effectLst/>
                <a:latin typeface="Arial Narrow" panose="020B0606020202030204" pitchFamily="34" charset="0"/>
              </a:rPr>
              <a:t>laidoyer sur l’accès gratuit aux soins de santé</a:t>
            </a:r>
          </a:p>
          <a:p>
            <a:pPr marL="914400" lvl="2" indent="-457200">
              <a:lnSpc>
                <a:spcPct val="100000"/>
              </a:lnSpc>
              <a:spcBef>
                <a:spcPts val="0"/>
              </a:spcBef>
              <a:buFont typeface="+mj-lt"/>
              <a:buAutoNum type="arabicPeriod"/>
            </a:pPr>
            <a:r>
              <a:rPr lang="fr-FR" sz="2200" dirty="0">
                <a:solidFill>
                  <a:srgbClr val="212529"/>
                </a:solidFill>
                <a:latin typeface="Arial Narrow" panose="020B0606020202030204" pitchFamily="34" charset="0"/>
              </a:rPr>
              <a:t>Opération de don de sang par les acteurs du secteur privé de la santé</a:t>
            </a:r>
          </a:p>
          <a:p>
            <a:pPr marL="914400" lvl="2" indent="-457200">
              <a:lnSpc>
                <a:spcPct val="100000"/>
              </a:lnSpc>
              <a:spcBef>
                <a:spcPts val="0"/>
              </a:spcBef>
              <a:buFont typeface="+mj-lt"/>
              <a:buAutoNum type="arabicPeriod"/>
            </a:pPr>
            <a:r>
              <a:rPr lang="fr-FR" sz="2200" i="0" dirty="0">
                <a:solidFill>
                  <a:srgbClr val="212529"/>
                </a:solidFill>
                <a:effectLst/>
                <a:latin typeface="Arial Narrow" panose="020B0606020202030204" pitchFamily="34" charset="0"/>
              </a:rPr>
              <a:t>Organisation d’une marche contre l’obésité</a:t>
            </a:r>
          </a:p>
          <a:p>
            <a:pPr marL="914400" lvl="2" indent="-457200">
              <a:lnSpc>
                <a:spcPct val="100000"/>
              </a:lnSpc>
              <a:spcBef>
                <a:spcPts val="0"/>
              </a:spcBef>
              <a:buFont typeface="+mj-lt"/>
              <a:buAutoNum type="arabicPeriod"/>
            </a:pPr>
            <a:r>
              <a:rPr lang="fr-FR" sz="2200" i="0" dirty="0">
                <a:solidFill>
                  <a:srgbClr val="212529"/>
                </a:solidFill>
                <a:effectLst/>
                <a:latin typeface="Arial Narrow" panose="020B0606020202030204" pitchFamily="34" charset="0"/>
              </a:rPr>
              <a:t>Organisation de l’AG virtuelle de la FOASPS</a:t>
            </a:r>
          </a:p>
          <a:p>
            <a:pPr marL="914400" lvl="2" indent="-457200">
              <a:lnSpc>
                <a:spcPct val="100000"/>
              </a:lnSpc>
              <a:spcBef>
                <a:spcPts val="0"/>
              </a:spcBef>
              <a:buFont typeface="+mj-lt"/>
              <a:buAutoNum type="arabicPeriod"/>
            </a:pPr>
            <a:r>
              <a:rPr lang="fr-FR" sz="2200" dirty="0">
                <a:solidFill>
                  <a:srgbClr val="212529"/>
                </a:solidFill>
                <a:latin typeface="Arial Narrow" panose="020B0606020202030204" pitchFamily="34" charset="0"/>
              </a:rPr>
              <a:t>Organisation d’un diner de fin d’année pour les membres</a:t>
            </a:r>
            <a:endParaRPr lang="fr-FR" sz="2200" i="0" dirty="0">
              <a:solidFill>
                <a:srgbClr val="212529"/>
              </a:solidFill>
              <a:effectLst/>
              <a:latin typeface="Arial Narrow" panose="020B0606020202030204" pitchFamily="34" charset="0"/>
            </a:endParaRPr>
          </a:p>
          <a:p>
            <a:pPr marL="228600" lvl="1">
              <a:lnSpc>
                <a:spcPct val="100000"/>
              </a:lnSpc>
              <a:spcBef>
                <a:spcPts val="0"/>
              </a:spcBef>
            </a:pPr>
            <a:r>
              <a:rPr lang="fr-FR" sz="2200" b="1" i="0" dirty="0">
                <a:solidFill>
                  <a:srgbClr val="212529"/>
                </a:solidFill>
                <a:effectLst/>
                <a:latin typeface="Arial Narrow" panose="020B0606020202030204" pitchFamily="34" charset="0"/>
              </a:rPr>
              <a:t>Donnez-nous les raisons de vos choix.</a:t>
            </a:r>
          </a:p>
        </p:txBody>
      </p:sp>
      <p:pic>
        <p:nvPicPr>
          <p:cNvPr id="2" name="Image 1">
            <a:extLst>
              <a:ext uri="{FF2B5EF4-FFF2-40B4-BE49-F238E27FC236}">
                <a16:creationId xmlns:a16="http://schemas.microsoft.com/office/drawing/2014/main" id="{7DA27C09-6B73-22F0-6A7D-8CC24E0A70BF}"/>
              </a:ext>
            </a:extLst>
          </p:cNvPr>
          <p:cNvPicPr>
            <a:picLocks noChangeAspect="1"/>
          </p:cNvPicPr>
          <p:nvPr/>
        </p:nvPicPr>
        <p:blipFill rotWithShape="1">
          <a:blip r:embed="rId2"/>
          <a:srcRect l="6545"/>
          <a:stretch/>
        </p:blipFill>
        <p:spPr>
          <a:xfrm>
            <a:off x="7343774" y="1799919"/>
            <a:ext cx="4513102" cy="4829174"/>
          </a:xfrm>
          <a:prstGeom prst="rect">
            <a:avLst/>
          </a:prstGeom>
        </p:spPr>
      </p:pic>
    </p:spTree>
    <p:extLst>
      <p:ext uri="{BB962C8B-B14F-4D97-AF65-F5344CB8AC3E}">
        <p14:creationId xmlns:p14="http://schemas.microsoft.com/office/powerpoint/2010/main" val="3449916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6.2 :  </a:t>
            </a:r>
          </a:p>
          <a:p>
            <a:pPr lvl="0" algn="ctr">
              <a:lnSpc>
                <a:spcPct val="100000"/>
              </a:lnSpc>
              <a:spcBef>
                <a:spcPts val="0"/>
              </a:spcBef>
            </a:pPr>
            <a:r>
              <a:rPr lang="fr-FR" sz="4800" b="1" dirty="0">
                <a:solidFill>
                  <a:schemeClr val="bg1"/>
                </a:solidFill>
                <a:latin typeface="Arial Narrow" panose="020B0606020202030204" pitchFamily="34" charset="0"/>
              </a:rPr>
              <a:t>Elaboration des projets : Modèle et formats (3/4)</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19" y="1799919"/>
            <a:ext cx="7137475" cy="48291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0"/>
              </a:spcBef>
            </a:pPr>
            <a:r>
              <a:rPr lang="fr-FR" sz="2200" dirty="0">
                <a:solidFill>
                  <a:srgbClr val="212529"/>
                </a:solidFill>
                <a:latin typeface="Arial Narrow" panose="020B0606020202030204" pitchFamily="34" charset="0"/>
              </a:rPr>
              <a:t>L</a:t>
            </a:r>
            <a:r>
              <a:rPr lang="fr-FR" sz="2200" i="0" dirty="0">
                <a:solidFill>
                  <a:srgbClr val="212529"/>
                </a:solidFill>
                <a:effectLst/>
                <a:latin typeface="Arial Narrow" panose="020B0606020202030204" pitchFamily="34" charset="0"/>
              </a:rPr>
              <a:t>es projets suivants peuvent se limiter à une l</a:t>
            </a:r>
            <a:r>
              <a:rPr lang="fr-FR" sz="2200" dirty="0">
                <a:solidFill>
                  <a:srgbClr val="212529"/>
                </a:solidFill>
                <a:latin typeface="Arial Narrow" panose="020B0606020202030204" pitchFamily="34" charset="0"/>
              </a:rPr>
              <a:t>ettre de mission, une note de cadrage, à une note conceptuelle, ou à des Termes de références (TDR) ;</a:t>
            </a:r>
            <a:endParaRPr lang="fr-FR" sz="2200" i="0" dirty="0">
              <a:solidFill>
                <a:srgbClr val="212529"/>
              </a:solidFill>
              <a:effectLst/>
              <a:latin typeface="Arial Narrow" panose="020B0606020202030204" pitchFamily="34" charset="0"/>
            </a:endParaRPr>
          </a:p>
          <a:p>
            <a:pPr marL="914400" lvl="2" indent="-457200">
              <a:lnSpc>
                <a:spcPct val="100000"/>
              </a:lnSpc>
              <a:spcBef>
                <a:spcPts val="0"/>
              </a:spcBef>
              <a:buFont typeface="+mj-lt"/>
              <a:buAutoNum type="arabicPeriod"/>
            </a:pPr>
            <a:r>
              <a:rPr lang="fr-FR" sz="2200" dirty="0">
                <a:solidFill>
                  <a:srgbClr val="212529"/>
                </a:solidFill>
                <a:latin typeface="Arial Narrow" panose="020B0606020202030204" pitchFamily="34" charset="0"/>
              </a:rPr>
              <a:t>Opération de don de sang par les acteurs du secteur privé de la santé</a:t>
            </a:r>
          </a:p>
          <a:p>
            <a:pPr marL="914400" lvl="2" indent="-457200">
              <a:lnSpc>
                <a:spcPct val="100000"/>
              </a:lnSpc>
              <a:spcBef>
                <a:spcPts val="0"/>
              </a:spcBef>
              <a:buFont typeface="+mj-lt"/>
              <a:buAutoNum type="arabicPeriod"/>
            </a:pPr>
            <a:r>
              <a:rPr lang="fr-FR" sz="2200" dirty="0">
                <a:solidFill>
                  <a:srgbClr val="212529"/>
                </a:solidFill>
                <a:latin typeface="Arial Narrow" panose="020B0606020202030204" pitchFamily="34" charset="0"/>
              </a:rPr>
              <a:t>Création d’un bulletin de liaison de la Fédération</a:t>
            </a:r>
          </a:p>
          <a:p>
            <a:pPr marL="914400" lvl="2" indent="-457200">
              <a:lnSpc>
                <a:spcPct val="100000"/>
              </a:lnSpc>
              <a:spcBef>
                <a:spcPts val="0"/>
              </a:spcBef>
              <a:buFont typeface="+mj-lt"/>
              <a:buAutoNum type="arabicPeriod"/>
            </a:pPr>
            <a:r>
              <a:rPr lang="fr-FR" sz="2200" dirty="0">
                <a:solidFill>
                  <a:srgbClr val="212529"/>
                </a:solidFill>
                <a:latin typeface="Arial Narrow" panose="020B0606020202030204" pitchFamily="34" charset="0"/>
              </a:rPr>
              <a:t>Organisation d’une marche contre l’obésité</a:t>
            </a:r>
          </a:p>
          <a:p>
            <a:pPr marL="914400" lvl="2" indent="-457200">
              <a:lnSpc>
                <a:spcPct val="100000"/>
              </a:lnSpc>
              <a:spcBef>
                <a:spcPts val="0"/>
              </a:spcBef>
              <a:buFont typeface="+mj-lt"/>
              <a:buAutoNum type="arabicPeriod"/>
            </a:pPr>
            <a:r>
              <a:rPr lang="fr-FR" sz="2200" dirty="0">
                <a:solidFill>
                  <a:srgbClr val="212529"/>
                </a:solidFill>
                <a:latin typeface="Arial Narrow" panose="020B0606020202030204" pitchFamily="34" charset="0"/>
              </a:rPr>
              <a:t>Plaidoyer sur l’accès gratuit aux soins de santé</a:t>
            </a:r>
          </a:p>
          <a:p>
            <a:pPr marL="914400" lvl="2" indent="-457200">
              <a:lnSpc>
                <a:spcPct val="100000"/>
              </a:lnSpc>
              <a:spcBef>
                <a:spcPts val="0"/>
              </a:spcBef>
              <a:buFont typeface="+mj-lt"/>
              <a:buAutoNum type="arabicPeriod"/>
            </a:pPr>
            <a:r>
              <a:rPr lang="fr-FR" sz="2200" dirty="0">
                <a:solidFill>
                  <a:srgbClr val="212529"/>
                </a:solidFill>
                <a:latin typeface="Arial Narrow" panose="020B0606020202030204" pitchFamily="34" charset="0"/>
              </a:rPr>
              <a:t>Organisation d’un diner de fin d’année pour les membres</a:t>
            </a:r>
          </a:p>
          <a:p>
            <a:pPr marL="228600" lvl="1">
              <a:lnSpc>
                <a:spcPct val="100000"/>
              </a:lnSpc>
              <a:spcBef>
                <a:spcPts val="0"/>
              </a:spcBef>
            </a:pPr>
            <a:r>
              <a:rPr lang="fr-FR" sz="2200" dirty="0">
                <a:solidFill>
                  <a:srgbClr val="212529"/>
                </a:solidFill>
                <a:latin typeface="Arial Narrow" panose="020B0606020202030204" pitchFamily="34" charset="0"/>
              </a:rPr>
              <a:t>Car il peut s’agir de projets dont l’objectif n’est pas de générer des ressources financières pour l’association, mais d’actions dont la mise en œuvre participe à l’objectif et à la mission de l’association</a:t>
            </a:r>
          </a:p>
          <a:p>
            <a:pPr marL="228600" lvl="1">
              <a:lnSpc>
                <a:spcPct val="100000"/>
              </a:lnSpc>
              <a:spcBef>
                <a:spcPts val="0"/>
              </a:spcBef>
            </a:pPr>
            <a:r>
              <a:rPr lang="fr-FR" sz="2200" dirty="0">
                <a:solidFill>
                  <a:srgbClr val="212529"/>
                </a:solidFill>
                <a:latin typeface="Arial Narrow" panose="020B0606020202030204" pitchFamily="34" charset="0"/>
              </a:rPr>
              <a:t>Par contre ces projets peuvent prévoir une recherche de sponsorisation ou de subventions à prévoir au budget</a:t>
            </a:r>
          </a:p>
        </p:txBody>
      </p:sp>
      <p:pic>
        <p:nvPicPr>
          <p:cNvPr id="2" name="Image 1">
            <a:extLst>
              <a:ext uri="{FF2B5EF4-FFF2-40B4-BE49-F238E27FC236}">
                <a16:creationId xmlns:a16="http://schemas.microsoft.com/office/drawing/2014/main" id="{047AA614-348E-D504-8A05-E6F2139B4436}"/>
              </a:ext>
            </a:extLst>
          </p:cNvPr>
          <p:cNvPicPr>
            <a:picLocks noChangeAspect="1"/>
          </p:cNvPicPr>
          <p:nvPr/>
        </p:nvPicPr>
        <p:blipFill rotWithShape="1">
          <a:blip r:embed="rId2"/>
          <a:srcRect l="26146" r="14064"/>
          <a:stretch/>
        </p:blipFill>
        <p:spPr>
          <a:xfrm>
            <a:off x="7546694" y="1799918"/>
            <a:ext cx="4328932" cy="4829175"/>
          </a:xfrm>
          <a:prstGeom prst="rect">
            <a:avLst/>
          </a:prstGeom>
        </p:spPr>
      </p:pic>
    </p:spTree>
    <p:extLst>
      <p:ext uri="{BB962C8B-B14F-4D97-AF65-F5344CB8AC3E}">
        <p14:creationId xmlns:p14="http://schemas.microsoft.com/office/powerpoint/2010/main" val="1128441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6.2 :  </a:t>
            </a:r>
          </a:p>
          <a:p>
            <a:pPr lvl="0" algn="ctr">
              <a:lnSpc>
                <a:spcPct val="100000"/>
              </a:lnSpc>
              <a:spcBef>
                <a:spcPts val="0"/>
              </a:spcBef>
            </a:pPr>
            <a:r>
              <a:rPr lang="fr-FR" sz="4800" b="1" dirty="0">
                <a:solidFill>
                  <a:schemeClr val="bg1"/>
                </a:solidFill>
                <a:latin typeface="Arial Narrow" panose="020B0606020202030204" pitchFamily="34" charset="0"/>
              </a:rPr>
              <a:t>Elaboration des projets : Modèle et formats (4/4)</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20" y="1799919"/>
            <a:ext cx="6963130" cy="48291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0"/>
              </a:spcBef>
            </a:pPr>
            <a:r>
              <a:rPr lang="fr-FR" sz="2200" dirty="0">
                <a:solidFill>
                  <a:srgbClr val="212529"/>
                </a:solidFill>
                <a:latin typeface="Arial Narrow" panose="020B0606020202030204" pitchFamily="34" charset="0"/>
              </a:rPr>
              <a:t>Les projets suivants ont besoin d’études de faisabilité (Business case) ou d’un plan d’affaires (Business plan) :</a:t>
            </a:r>
          </a:p>
          <a:p>
            <a:pPr marL="914400" lvl="2" indent="-457200">
              <a:lnSpc>
                <a:spcPct val="100000"/>
              </a:lnSpc>
              <a:spcBef>
                <a:spcPts val="0"/>
              </a:spcBef>
              <a:buFont typeface="+mj-lt"/>
              <a:buAutoNum type="arabicPeriod"/>
            </a:pPr>
            <a:r>
              <a:rPr lang="fr-FR" sz="2200" dirty="0">
                <a:solidFill>
                  <a:srgbClr val="212529"/>
                </a:solidFill>
                <a:latin typeface="Arial Narrow" panose="020B0606020202030204" pitchFamily="34" charset="0"/>
              </a:rPr>
              <a:t>Organisation d’un salon de l’innovation médicale</a:t>
            </a:r>
          </a:p>
          <a:p>
            <a:pPr marL="914400" lvl="2" indent="-457200">
              <a:lnSpc>
                <a:spcPct val="100000"/>
              </a:lnSpc>
              <a:spcBef>
                <a:spcPts val="0"/>
              </a:spcBef>
              <a:buFont typeface="+mj-lt"/>
              <a:buAutoNum type="arabicPeriod"/>
            </a:pPr>
            <a:r>
              <a:rPr lang="fr-FR" sz="2200" i="0" dirty="0">
                <a:solidFill>
                  <a:srgbClr val="212529"/>
                </a:solidFill>
                <a:effectLst/>
                <a:latin typeface="Arial Narrow" panose="020B0606020202030204" pitchFamily="34" charset="0"/>
              </a:rPr>
              <a:t>Conférence de Haut N</a:t>
            </a:r>
            <a:r>
              <a:rPr lang="fr-FR" sz="2200" dirty="0">
                <a:solidFill>
                  <a:srgbClr val="212529"/>
                </a:solidFill>
                <a:latin typeface="Arial Narrow" panose="020B0606020202030204" pitchFamily="34" charset="0"/>
              </a:rPr>
              <a:t>iveau sur les Politiques de Santé</a:t>
            </a:r>
          </a:p>
          <a:p>
            <a:pPr marL="914400" lvl="2" indent="-457200">
              <a:lnSpc>
                <a:spcPct val="100000"/>
              </a:lnSpc>
              <a:spcBef>
                <a:spcPts val="0"/>
              </a:spcBef>
              <a:buFont typeface="+mj-lt"/>
              <a:buAutoNum type="arabicPeriod"/>
            </a:pPr>
            <a:r>
              <a:rPr lang="fr-FR" sz="2200" i="0" dirty="0">
                <a:solidFill>
                  <a:srgbClr val="212529"/>
                </a:solidFill>
                <a:effectLst/>
                <a:latin typeface="Arial Narrow" panose="020B0606020202030204" pitchFamily="34" charset="0"/>
              </a:rPr>
              <a:t>Installation d’un incinérateur</a:t>
            </a:r>
          </a:p>
          <a:p>
            <a:pPr marL="914400" lvl="2" indent="-457200">
              <a:lnSpc>
                <a:spcPct val="100000"/>
              </a:lnSpc>
              <a:spcBef>
                <a:spcPts val="0"/>
              </a:spcBef>
              <a:buFont typeface="+mj-lt"/>
              <a:buAutoNum type="arabicPeriod"/>
            </a:pPr>
            <a:r>
              <a:rPr lang="fr-FR" sz="2200" dirty="0">
                <a:solidFill>
                  <a:srgbClr val="212529"/>
                </a:solidFill>
                <a:latin typeface="Arial Narrow" panose="020B0606020202030204" pitchFamily="34" charset="0"/>
              </a:rPr>
              <a:t>Création d’une blanchisserie médicale</a:t>
            </a:r>
            <a:endParaRPr lang="fr-FR" sz="2200" i="0" dirty="0">
              <a:solidFill>
                <a:srgbClr val="212529"/>
              </a:solidFill>
              <a:effectLst/>
              <a:latin typeface="Arial Narrow" panose="020B0606020202030204" pitchFamily="34" charset="0"/>
            </a:endParaRPr>
          </a:p>
          <a:p>
            <a:pPr marL="914400" lvl="2" indent="-457200">
              <a:lnSpc>
                <a:spcPct val="100000"/>
              </a:lnSpc>
              <a:spcBef>
                <a:spcPts val="0"/>
              </a:spcBef>
              <a:buFont typeface="+mj-lt"/>
              <a:buAutoNum type="arabicPeriod"/>
            </a:pPr>
            <a:r>
              <a:rPr lang="fr-FR" sz="2200" i="0" dirty="0">
                <a:solidFill>
                  <a:srgbClr val="212529"/>
                </a:solidFill>
                <a:effectLst/>
                <a:latin typeface="Arial Narrow" panose="020B0606020202030204" pitchFamily="34" charset="0"/>
              </a:rPr>
              <a:t>Organisation de l’AG virtuelle de la FOASPS</a:t>
            </a:r>
          </a:p>
          <a:p>
            <a:pPr marL="228600" lvl="1">
              <a:lnSpc>
                <a:spcPct val="100000"/>
              </a:lnSpc>
              <a:spcBef>
                <a:spcPts val="0"/>
              </a:spcBef>
            </a:pPr>
            <a:r>
              <a:rPr lang="fr-FR" sz="2200" dirty="0">
                <a:solidFill>
                  <a:srgbClr val="212529"/>
                </a:solidFill>
                <a:latin typeface="Arial Narrow" panose="020B0606020202030204" pitchFamily="34" charset="0"/>
              </a:rPr>
              <a:t>Il s’agit en effet de projets de grande envergure, qui exigent que l’association s’assure de leur réussite, non seulement pour son image, mais aussi pour ses finances. </a:t>
            </a:r>
          </a:p>
          <a:p>
            <a:pPr marL="228600" lvl="1">
              <a:lnSpc>
                <a:spcPct val="100000"/>
              </a:lnSpc>
              <a:spcBef>
                <a:spcPts val="0"/>
              </a:spcBef>
            </a:pPr>
            <a:r>
              <a:rPr lang="fr-FR" sz="2200" dirty="0">
                <a:solidFill>
                  <a:srgbClr val="212529"/>
                </a:solidFill>
                <a:latin typeface="Arial Narrow" panose="020B0606020202030204" pitchFamily="34" charset="0"/>
              </a:rPr>
              <a:t>Il est donc important de disposer d’une étude de marché, pour s’assurer qu’il y a une rentabilité économique et financière</a:t>
            </a:r>
          </a:p>
          <a:p>
            <a:pPr marL="228600" lvl="1">
              <a:lnSpc>
                <a:spcPct val="100000"/>
              </a:lnSpc>
              <a:spcBef>
                <a:spcPts val="0"/>
              </a:spcBef>
            </a:pPr>
            <a:r>
              <a:rPr lang="fr-FR" sz="2200" dirty="0">
                <a:solidFill>
                  <a:srgbClr val="212529"/>
                </a:solidFill>
                <a:latin typeface="Arial Narrow" panose="020B0606020202030204" pitchFamily="34" charset="0"/>
              </a:rPr>
              <a:t>Le budget doit s’assurer d’un équilibre à minima entre les recettes (y compris les subventions) et les dépenses </a:t>
            </a:r>
          </a:p>
          <a:p>
            <a:pPr marL="228600" lvl="1">
              <a:lnSpc>
                <a:spcPct val="100000"/>
              </a:lnSpc>
              <a:spcBef>
                <a:spcPts val="0"/>
              </a:spcBef>
            </a:pPr>
            <a:endParaRPr lang="fr-FR" sz="2200" dirty="0">
              <a:solidFill>
                <a:srgbClr val="212529"/>
              </a:solidFill>
              <a:latin typeface="Arial Narrow" panose="020B0606020202030204" pitchFamily="34" charset="0"/>
            </a:endParaRPr>
          </a:p>
        </p:txBody>
      </p:sp>
      <p:pic>
        <p:nvPicPr>
          <p:cNvPr id="2" name="Image 1">
            <a:extLst>
              <a:ext uri="{FF2B5EF4-FFF2-40B4-BE49-F238E27FC236}">
                <a16:creationId xmlns:a16="http://schemas.microsoft.com/office/drawing/2014/main" id="{DCF1A5E2-442F-F65B-2C52-A6B5B69F48BB}"/>
              </a:ext>
            </a:extLst>
          </p:cNvPr>
          <p:cNvPicPr>
            <a:picLocks noChangeAspect="1"/>
          </p:cNvPicPr>
          <p:nvPr/>
        </p:nvPicPr>
        <p:blipFill>
          <a:blip r:embed="rId2"/>
          <a:stretch>
            <a:fillRect/>
          </a:stretch>
        </p:blipFill>
        <p:spPr>
          <a:xfrm>
            <a:off x="7372349" y="1799918"/>
            <a:ext cx="4466987" cy="4829175"/>
          </a:xfrm>
          <a:prstGeom prst="rect">
            <a:avLst/>
          </a:prstGeom>
        </p:spPr>
      </p:pic>
    </p:spTree>
    <p:extLst>
      <p:ext uri="{BB962C8B-B14F-4D97-AF65-F5344CB8AC3E}">
        <p14:creationId xmlns:p14="http://schemas.microsoft.com/office/powerpoint/2010/main" val="411667471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TotalTime>
  <Words>2871</Words>
  <Application>Microsoft Office PowerPoint</Application>
  <PresentationFormat>Grand écran</PresentationFormat>
  <Paragraphs>350</Paragraphs>
  <Slides>28</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28</vt:i4>
      </vt:variant>
    </vt:vector>
  </HeadingPairs>
  <TitlesOfParts>
    <vt:vector size="32" baseType="lpstr">
      <vt:lpstr>Arial</vt:lpstr>
      <vt:lpstr>Arial Narrow</vt:lpstr>
      <vt:lpstr>Calibri</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Kofi Kumodzi</dc:creator>
  <cp:lastModifiedBy>Kofi Kumodzi</cp:lastModifiedBy>
  <cp:revision>45</cp:revision>
  <dcterms:modified xsi:type="dcterms:W3CDTF">2024-08-08T14:56:30Z</dcterms:modified>
</cp:coreProperties>
</file>