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284" r:id="rId5"/>
    <p:sldId id="287" r:id="rId6"/>
    <p:sldId id="285" r:id="rId7"/>
    <p:sldId id="288" r:id="rId8"/>
    <p:sldId id="289" r:id="rId9"/>
    <p:sldId id="290" r:id="rId10"/>
    <p:sldId id="291" r:id="rId11"/>
    <p:sldId id="297" r:id="rId12"/>
    <p:sldId id="292" r:id="rId13"/>
    <p:sldId id="293" r:id="rId14"/>
    <p:sldId id="294" r:id="rId15"/>
    <p:sldId id="295" r:id="rId16"/>
    <p:sldId id="298" r:id="rId17"/>
    <p:sldId id="299" r:id="rId18"/>
    <p:sldId id="301" r:id="rId19"/>
    <p:sldId id="302" r:id="rId20"/>
    <p:sldId id="303" r:id="rId21"/>
    <p:sldId id="304" r:id="rId22"/>
    <p:sldId id="296" r:id="rId23"/>
    <p:sldId id="305" r:id="rId24"/>
    <p:sldId id="286" r:id="rId25"/>
    <p:sldId id="306" r:id="rId26"/>
    <p:sldId id="307" r:id="rId27"/>
    <p:sldId id="308" r:id="rId28"/>
    <p:sldId id="309" r:id="rId29"/>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snapToGrid="0">
      <p:cViewPr varScale="1">
        <p:scale>
          <a:sx n="58" d="100"/>
          <a:sy n="58" d="100"/>
        </p:scale>
        <p:origin x="68" y="3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1908215"/>
          </a:xfrm>
          <a:prstGeom prst="rect">
            <a:avLst/>
          </a:prstGeom>
          <a:solidFill>
            <a:schemeClr val="accent5">
              <a:lumMod val="75000"/>
            </a:schemeClr>
          </a:solidFill>
        </p:spPr>
        <p:txBody>
          <a:bodyPr wrap="square" rtlCol="0">
            <a:spAutoFit/>
          </a:bodyPr>
          <a:lstStyle/>
          <a:p>
            <a:pPr algn="ctr"/>
            <a:r>
              <a:rPr lang="fr-FR" sz="3200" b="1" dirty="0">
                <a:solidFill>
                  <a:schemeClr val="bg1"/>
                </a:solidFill>
                <a:latin typeface="Arial Narrow" panose="020B0606020202030204" pitchFamily="34" charset="0"/>
              </a:rPr>
              <a:t>Module 6 : </a:t>
            </a:r>
          </a:p>
          <a:p>
            <a:pPr algn="ctr"/>
            <a:r>
              <a:rPr lang="fr-FR" sz="5400" b="1" dirty="0">
                <a:solidFill>
                  <a:schemeClr val="bg1"/>
                </a:solidFill>
                <a:latin typeface="Arial Narrow" panose="020B0606020202030204" pitchFamily="34" charset="0"/>
              </a:rPr>
              <a:t>Project Management</a:t>
            </a:r>
          </a:p>
          <a:p>
            <a:pPr algn="ctr"/>
            <a:r>
              <a:rPr lang="fr-FR" sz="3200" b="1" dirty="0">
                <a:solidFill>
                  <a:schemeClr val="bg1"/>
                </a:solidFill>
                <a:latin typeface="Arial Narrow" panose="020B0606020202030204" pitchFamily="34" charset="0"/>
              </a:rPr>
              <a:t>(Webinar 6)</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sample Formats: Concept Note (1/2)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5" y="1799919"/>
            <a:ext cx="3905604" cy="4829175"/>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latin typeface="Arial Narrow" panose="020B0606020202030204" pitchFamily="34" charset="0"/>
                <a:ea typeface="Times New Roman" panose="02020603050405020304" pitchFamily="18" charset="0"/>
              </a:rPr>
              <a:t>Project Title
Short description of the project
Disadvantaged group targeted by the project
Location or Development Site of the Project
Poverty issues targeted by the project
Project/Program Duration: Likely start of the project
Actors involved in implementation 
Project components 
Context
Problematic
Situation analysis: current solutions and limitations</a:t>
            </a:r>
            <a:endParaRPr lang="fr-FR" sz="20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1831FABD-EA73-798D-C306-5A809C4A0451}"/>
              </a:ext>
            </a:extLst>
          </p:cNvPr>
          <p:cNvSpPr txBox="1">
            <a:spLocks/>
          </p:cNvSpPr>
          <p:nvPr/>
        </p:nvSpPr>
        <p:spPr>
          <a:xfrm>
            <a:off x="7770045" y="1799918"/>
            <a:ext cx="4114800" cy="4829175"/>
          </a:xfrm>
          <a:prstGeom prst="rect">
            <a:avLst/>
          </a:prstGeom>
          <a:solidFill>
            <a:schemeClr val="accent1">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dirty="0">
                <a:latin typeface="Arial Narrow" panose="020B0606020202030204" pitchFamily="34" charset="0"/>
                <a:ea typeface="Times New Roman" panose="02020603050405020304" pitchFamily="18" charset="0"/>
              </a:rPr>
              <a:t>Past experiences of the Promoting Association
New or innovative approaches to the project
Changes or expected results of this project 
Measures to sustain the gain/ impact
Main project activities
Schedule of project phases
Project Performance Measurement Systems
Necessary technical skills, competencies and abilities
Estimated budget
Contribution from the various actors</a:t>
            </a:r>
            <a:endParaRPr lang="fr-FR" sz="2000"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7E87F5FA-433B-0452-2AD1-1C2E2F1C8E41}"/>
              </a:ext>
            </a:extLst>
          </p:cNvPr>
          <p:cNvPicPr>
            <a:picLocks noChangeAspect="1"/>
          </p:cNvPicPr>
          <p:nvPr/>
        </p:nvPicPr>
        <p:blipFill rotWithShape="1">
          <a:blip r:embed="rId2"/>
          <a:srcRect l="49567" r="5692"/>
          <a:stretch/>
        </p:blipFill>
        <p:spPr>
          <a:xfrm>
            <a:off x="4371971" y="1799918"/>
            <a:ext cx="3240912" cy="4829175"/>
          </a:xfrm>
          <a:prstGeom prst="rect">
            <a:avLst/>
          </a:prstGeom>
        </p:spPr>
      </p:pic>
    </p:spTree>
    <p:extLst>
      <p:ext uri="{BB962C8B-B14F-4D97-AF65-F5344CB8AC3E}">
        <p14:creationId xmlns:p14="http://schemas.microsoft.com/office/powerpoint/2010/main" val="125383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6.2 :  </a:t>
            </a:r>
          </a:p>
          <a:p>
            <a:pPr lvl="0" algn="ctr">
              <a:lnSpc>
                <a:spcPct val="100000"/>
              </a:lnSpc>
              <a:spcBef>
                <a:spcPts val="0"/>
              </a:spcBef>
            </a:pPr>
            <a:r>
              <a:rPr lang="fr-FR" sz="2800" b="1" dirty="0">
                <a:solidFill>
                  <a:schemeClr val="bg1"/>
                </a:solidFill>
                <a:latin typeface="Arial Narrow" panose="020B0606020202030204" pitchFamily="34" charset="0"/>
              </a:rPr>
              <a:t>Project </a:t>
            </a:r>
            <a:r>
              <a:rPr lang="fr-FR" sz="2800" b="1" dirty="0" err="1">
                <a:solidFill>
                  <a:schemeClr val="bg1"/>
                </a:solidFill>
                <a:latin typeface="Arial Narrow" panose="020B0606020202030204" pitchFamily="34" charset="0"/>
              </a:rPr>
              <a:t>development</a:t>
            </a:r>
            <a:r>
              <a:rPr lang="fr-FR" sz="2800" b="1" dirty="0">
                <a:solidFill>
                  <a:schemeClr val="bg1"/>
                </a:solidFill>
                <a:latin typeface="Arial Narrow" panose="020B0606020202030204" pitchFamily="34" charset="0"/>
              </a:rPr>
              <a:t>:</a:t>
            </a:r>
          </a:p>
          <a:p>
            <a:pPr lvl="0" algn="ctr">
              <a:lnSpc>
                <a:spcPct val="100000"/>
              </a:lnSpc>
              <a:spcBef>
                <a:spcPts val="0"/>
              </a:spcBef>
            </a:pPr>
            <a:r>
              <a:rPr lang="fr-FR" sz="4000" b="1" dirty="0" err="1">
                <a:solidFill>
                  <a:schemeClr val="bg1"/>
                </a:solidFill>
                <a:latin typeface="Arial Narrow" panose="020B0606020202030204" pitchFamily="34" charset="0"/>
              </a:rPr>
              <a:t>Some</a:t>
            </a:r>
            <a:r>
              <a:rPr lang="fr-FR" sz="4000" b="1" dirty="0">
                <a:solidFill>
                  <a:schemeClr val="bg1"/>
                </a:solidFill>
                <a:latin typeface="Arial Narrow" panose="020B0606020202030204" pitchFamily="34" charset="0"/>
              </a:rPr>
              <a:t> Model Formats: Concept Note (2/2)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4" y="1799919"/>
            <a:ext cx="11535134" cy="4829175"/>
          </a:xfrm>
          <a:prstGeom prst="rect">
            <a:avLst/>
          </a:prstGeom>
          <a:solidFill>
            <a:schemeClr val="accent4">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b="1" dirty="0">
                <a:latin typeface="Arial Narrow" panose="020B0606020202030204" pitchFamily="34" charset="0"/>
              </a:rPr>
              <a:t>TEN QUESTIONS TO BE ANSWERED IN THE PROJECT DESCRIPTION</a:t>
            </a:r>
            <a:endParaRPr lang="fr-FR" sz="2000" dirty="0">
              <a:effectLst/>
              <a:latin typeface="Arial Narrow" panose="020B0606020202030204" pitchFamily="34" charset="0"/>
              <a:ea typeface="Times New Roman" panose="02020603050405020304" pitchFamily="18" charset="0"/>
            </a:endParaRPr>
          </a:p>
          <a:p>
            <a:pPr marL="342900" lvl="0" indent="-342900">
              <a:lnSpc>
                <a:spcPct val="100000"/>
              </a:lnSpc>
              <a:spcBef>
                <a:spcPts val="0"/>
              </a:spcBef>
              <a:buFont typeface="+mj-lt"/>
              <a:buAutoNum type="arabicPeriod"/>
              <a:tabLst>
                <a:tab pos="228600" algn="l"/>
              </a:tabLst>
            </a:pPr>
            <a:r>
              <a:rPr lang="en-US" sz="1900" dirty="0">
                <a:latin typeface="Arial Narrow" panose="020B0606020202030204" pitchFamily="34" charset="0"/>
                <a:ea typeface="Times New Roman" panose="02020603050405020304" pitchFamily="18" charset="0"/>
              </a:rPr>
              <a:t>What is the poverty problem that the project will address? What are the root causes of this problem?
What are the project objectives?
Who are the target groups and how will they benefit from this project? How will this project contribute to reducing poverty/improving opportunities for target groups to help them become a real development actor? (For research projects, how this research will promote a better knowledge of the target group?
How will the target groups themselves participate in the conceptualization of the project?
Will the project contribute to addressing the root causes of the problems and concerns described above? How?
What are the innovations in the project? How does the project contrast with current approaches to solving problems?
What are the significant expected results after three years of project implementation? What major activities will be undertaken? Specify the levels of participation of the target groups in the implementation of each activity.
How will the project facilitate the development of partnerships, especially between the target groups and other institutions?
How will the project be continued in a sustainable way after the funding period? Will the project or individual project components be taken over by the target groups after the project period? What are these components and how will the target groups be prepared to take over?
How can the project be scaled up after the funding term and/or duplicated in regions or areas with similar conditions?</a:t>
            </a:r>
            <a:endParaRPr lang="fr-FR" sz="19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329506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sample Format: Terms of Reference</a:t>
            </a:r>
            <a:endParaRPr lang="fr-FR" sz="4000"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3805593" cy="4829175"/>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800" dirty="0">
                <a:solidFill>
                  <a:srgbClr val="212529"/>
                </a:solidFill>
                <a:latin typeface="Arial Narrow" panose="020B0606020202030204" pitchFamily="34" charset="0"/>
              </a:rPr>
              <a:t>Introduction
Background and rationale
Objectives (general, specific)
Project Description (Components, Key Activities)
Theory of Change
Tasks/ Mandate/ Missions of the various actors
Expected results</a:t>
            </a:r>
            <a:endParaRPr lang="fr-FR" sz="28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09DF4DD0-9142-4270-ED6E-77FFAA83768F}"/>
              </a:ext>
            </a:extLst>
          </p:cNvPr>
          <p:cNvSpPr txBox="1">
            <a:spLocks/>
          </p:cNvSpPr>
          <p:nvPr/>
        </p:nvSpPr>
        <p:spPr>
          <a:xfrm>
            <a:off x="7858125" y="1799919"/>
            <a:ext cx="3924655" cy="4829175"/>
          </a:xfrm>
          <a:prstGeom prst="rect">
            <a:avLst/>
          </a:prstGeom>
          <a:solidFill>
            <a:schemeClr val="accent6">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800" dirty="0">
                <a:solidFill>
                  <a:srgbClr val="212529"/>
                </a:solidFill>
                <a:latin typeface="Arial Narrow" panose="020B0606020202030204" pitchFamily="34" charset="0"/>
              </a:rPr>
              <a:t>Implementation Methodology or Approach 
Expected outputs
Logical framework
Monitoring and evaluation framework: Indicators 
Timeline
Anticipated budget and funding sources
Conclusion and call for TFPs</a:t>
            </a:r>
            <a:endParaRPr lang="fr-FR" sz="2800"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E9FBA830-49FA-29A7-57D9-78DD14A08AA5}"/>
              </a:ext>
            </a:extLst>
          </p:cNvPr>
          <p:cNvPicPr>
            <a:picLocks noChangeAspect="1"/>
          </p:cNvPicPr>
          <p:nvPr/>
        </p:nvPicPr>
        <p:blipFill rotWithShape="1">
          <a:blip r:embed="rId2"/>
          <a:srcRect l="17109" r="44355"/>
          <a:stretch/>
        </p:blipFill>
        <p:spPr>
          <a:xfrm>
            <a:off x="4414901" y="1799919"/>
            <a:ext cx="3305415" cy="4829176"/>
          </a:xfrm>
          <a:prstGeom prst="rect">
            <a:avLst/>
          </a:prstGeom>
        </p:spPr>
      </p:pic>
    </p:spTree>
    <p:extLst>
      <p:ext uri="{BB962C8B-B14F-4D97-AF65-F5344CB8AC3E}">
        <p14:creationId xmlns:p14="http://schemas.microsoft.com/office/powerpoint/2010/main" val="1714579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Template Formats: Framing Note</a:t>
            </a:r>
            <a:endParaRPr lang="fr-FR" sz="4000"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5059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600" b="1" dirty="0">
                <a:latin typeface="Arial Narrow" panose="020B0606020202030204" pitchFamily="34" charset="0"/>
                <a:ea typeface="Times New Roman" panose="02020603050405020304" pitchFamily="18" charset="0"/>
              </a:rPr>
              <a:t>Case of a mission to write a manual-guide and a training course in biomedical interviewing</a:t>
            </a:r>
            <a:endParaRPr lang="fr-FR" sz="2600" b="1" dirty="0">
              <a:effectLst/>
              <a:latin typeface="Arial Narrow" panose="020B0606020202030204" pitchFamily="34" charset="0"/>
              <a:ea typeface="Times New Roman" panose="02020603050405020304" pitchFamily="18" charset="0"/>
            </a:endParaRPr>
          </a:p>
          <a:p>
            <a:pPr marL="457200" indent="-457200" algn="just">
              <a:lnSpc>
                <a:spcPct val="100000"/>
              </a:lnSpc>
              <a:spcBef>
                <a:spcPts val="0"/>
              </a:spcBef>
              <a:buFont typeface="+mj-lt"/>
              <a:buAutoNum type="arabicPeriod"/>
            </a:pPr>
            <a:r>
              <a:rPr lang="en-US" sz="2600" dirty="0">
                <a:latin typeface="Arial Narrow" panose="020B0606020202030204" pitchFamily="34" charset="0"/>
                <a:ea typeface="Times New Roman" panose="02020603050405020304" pitchFamily="18" charset="0"/>
              </a:rPr>
              <a:t>Context of the intervention:
Mandate of the consultant trainer
Execution of the mission
Organization of the mission
</a:t>
            </a:r>
            <a:r>
              <a:rPr lang="en-US" sz="2600" dirty="0">
                <a:solidFill>
                  <a:srgbClr val="0000FF"/>
                </a:solidFill>
                <a:latin typeface="Arial Narrow" panose="020B0606020202030204" pitchFamily="34" charset="0"/>
                <a:ea typeface="Times New Roman" panose="02020603050405020304" pitchFamily="18" charset="0"/>
              </a:rPr>
              <a:t>Methodological pedagogical approach</a:t>
            </a:r>
            <a:r>
              <a:rPr lang="en-US" sz="2600" dirty="0">
                <a:latin typeface="Arial Narrow" panose="020B0606020202030204" pitchFamily="34" charset="0"/>
                <a:ea typeface="Times New Roman" panose="02020603050405020304" pitchFamily="18" charset="0"/>
              </a:rPr>
              <a:t>
Reporting requirements
Working language
Proposed dates
Qualifications of the Consultant Trainer
Mission timeline</a:t>
            </a:r>
            <a:endParaRPr lang="fr-FR" sz="2600" dirty="0">
              <a:effectLst/>
              <a:latin typeface="Arial Narrow" panose="020B060602020203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DA652E59-C6D3-69B9-FE48-5936A29A9DCD}"/>
              </a:ext>
            </a:extLst>
          </p:cNvPr>
          <p:cNvPicPr>
            <a:picLocks noChangeAspect="1"/>
          </p:cNvPicPr>
          <p:nvPr/>
        </p:nvPicPr>
        <p:blipFill rotWithShape="1">
          <a:blip r:embed="rId2"/>
          <a:srcRect l="43242"/>
          <a:stretch/>
        </p:blipFill>
        <p:spPr>
          <a:xfrm>
            <a:off x="6915150" y="1799918"/>
            <a:ext cx="4889727" cy="4829175"/>
          </a:xfrm>
          <a:prstGeom prst="rect">
            <a:avLst/>
          </a:prstGeom>
        </p:spPr>
      </p:pic>
    </p:spTree>
    <p:extLst>
      <p:ext uri="{BB962C8B-B14F-4D97-AF65-F5344CB8AC3E}">
        <p14:creationId xmlns:p14="http://schemas.microsoft.com/office/powerpoint/2010/main" val="304027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fr-FR" sz="4000" b="1" dirty="0" err="1">
                <a:solidFill>
                  <a:schemeClr val="bg1"/>
                </a:solidFill>
                <a:latin typeface="Arial Narrow" panose="020B0606020202030204" pitchFamily="34" charset="0"/>
              </a:rPr>
              <a:t>Some</a:t>
            </a:r>
            <a:r>
              <a:rPr lang="fr-FR" sz="4000" b="1" dirty="0">
                <a:solidFill>
                  <a:schemeClr val="bg1"/>
                </a:solidFill>
                <a:latin typeface="Arial Narrow" panose="020B0606020202030204" pitchFamily="34" charset="0"/>
              </a:rPr>
              <a:t> Model Formats: Engagement </a:t>
            </a:r>
            <a:r>
              <a:rPr lang="fr-FR" sz="4000" b="1" dirty="0" err="1">
                <a:solidFill>
                  <a:schemeClr val="bg1"/>
                </a:solidFill>
                <a:latin typeface="Arial Narrow" panose="020B0606020202030204" pitchFamily="34" charset="0"/>
              </a:rPr>
              <a:t>Letter</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2101" y="1718633"/>
            <a:ext cx="6963130" cy="493249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000" dirty="0">
                <a:solidFill>
                  <a:srgbClr val="212529"/>
                </a:solidFill>
                <a:latin typeface="Arial Narrow" panose="020B0606020202030204" pitchFamily="34" charset="0"/>
              </a:rPr>
              <a:t>The engagement letter is in fact a compressed formula of the terms of reference and the contract 
It is a suitable formula for entrusting small projects to a consultant or a project team
However, it must contain (non-exhaustively)</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The references of the person (individual or institution) who places the order
Definition of the recipient of the engagement letter
The description of the project and its main articulations
What is expected of the recipient, with the dates and the material and human resources made available to him/her
The source of the budget and the framework for budget implementation
The method and mechanisms of reporting</a:t>
            </a:r>
            <a:endParaRPr lang="fr-FR" sz="2000"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The client must sign the engagement letter. 
The recipient or their representative can sign it as well</a:t>
            </a:r>
            <a:endParaRPr lang="fr-FR" sz="20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277945D-9A63-80AF-BF06-C39E1B833032}"/>
              </a:ext>
            </a:extLst>
          </p:cNvPr>
          <p:cNvPicPr>
            <a:picLocks noChangeAspect="1"/>
          </p:cNvPicPr>
          <p:nvPr/>
        </p:nvPicPr>
        <p:blipFill rotWithShape="1">
          <a:blip r:embed="rId2"/>
          <a:srcRect l="19254" r="19860"/>
          <a:stretch/>
        </p:blipFill>
        <p:spPr>
          <a:xfrm>
            <a:off x="7295230" y="1709710"/>
            <a:ext cx="4604171" cy="5041310"/>
          </a:xfrm>
          <a:prstGeom prst="rect">
            <a:avLst/>
          </a:prstGeom>
        </p:spPr>
      </p:pic>
    </p:spTree>
    <p:extLst>
      <p:ext uri="{BB962C8B-B14F-4D97-AF65-F5344CB8AC3E}">
        <p14:creationId xmlns:p14="http://schemas.microsoft.com/office/powerpoint/2010/main" val="1144311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6.2 :  </a:t>
            </a:r>
          </a:p>
          <a:p>
            <a:pPr lvl="0" algn="ctr">
              <a:lnSpc>
                <a:spcPct val="100000"/>
              </a:lnSpc>
              <a:spcBef>
                <a:spcPts val="0"/>
              </a:spcBef>
            </a:pPr>
            <a:r>
              <a:rPr lang="fr-FR" sz="2800" b="1" dirty="0">
                <a:solidFill>
                  <a:schemeClr val="bg1"/>
                </a:solidFill>
                <a:latin typeface="Arial Narrow" panose="020B0606020202030204" pitchFamily="34" charset="0"/>
              </a:rPr>
              <a:t>Project </a:t>
            </a:r>
            <a:r>
              <a:rPr lang="fr-FR" sz="2800" b="1" dirty="0" err="1">
                <a:solidFill>
                  <a:schemeClr val="bg1"/>
                </a:solidFill>
                <a:latin typeface="Arial Narrow" panose="020B0606020202030204" pitchFamily="34" charset="0"/>
              </a:rPr>
              <a:t>development</a:t>
            </a:r>
            <a:r>
              <a:rPr lang="fr-FR" sz="2800" b="1" dirty="0">
                <a:solidFill>
                  <a:schemeClr val="bg1"/>
                </a:solidFill>
                <a:latin typeface="Arial Narrow" panose="020B0606020202030204" pitchFamily="34" charset="0"/>
              </a:rPr>
              <a: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(1/7)</a:t>
            </a:r>
            <a:endParaRPr lang="fr-FR" sz="4000"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663093"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700" dirty="0">
                <a:solidFill>
                  <a:srgbClr val="212529"/>
                </a:solidFill>
                <a:latin typeface="Arial Narrow" panose="020B0606020202030204" pitchFamily="34" charset="0"/>
              </a:rPr>
              <a:t>The business plan is a more comprehensive project document that falls under the jurisdiction of experts. But it still needs to be validated by the members of the Association. It is structured as follows:</a:t>
            </a:r>
            <a:endParaRPr lang="fr-FR" sz="2700" dirty="0">
              <a:solidFill>
                <a:srgbClr val="212529"/>
              </a:solidFill>
              <a:latin typeface="Arial Narrow" panose="020B0606020202030204" pitchFamily="34" charset="0"/>
            </a:endParaRPr>
          </a:p>
          <a:p>
            <a:pPr marL="228600" lvl="1">
              <a:lnSpc>
                <a:spcPct val="100000"/>
              </a:lnSpc>
              <a:spcBef>
                <a:spcPts val="0"/>
              </a:spcBef>
            </a:pPr>
            <a:r>
              <a:rPr lang="en-US" sz="2700" dirty="0">
                <a:solidFill>
                  <a:srgbClr val="212529"/>
                </a:solidFill>
                <a:latin typeface="Arial Narrow" panose="020B0606020202030204" pitchFamily="34" charset="0"/>
              </a:rPr>
              <a:t>Material Safety Data Sheet
The Business Plan
Strategy
Finance
Presentation of the sponsoring organization
Needs and gaps to be filled
Annexes</a:t>
            </a:r>
            <a:endParaRPr lang="fr-FR" sz="27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F4F4450A-38FA-85F2-6713-0C569B6F65B4}"/>
              </a:ext>
            </a:extLst>
          </p:cNvPr>
          <p:cNvPicPr>
            <a:picLocks noChangeAspect="1"/>
          </p:cNvPicPr>
          <p:nvPr/>
        </p:nvPicPr>
        <p:blipFill rotWithShape="1">
          <a:blip r:embed="rId2"/>
          <a:srcRect l="3708" r="38304"/>
          <a:stretch/>
        </p:blipFill>
        <p:spPr>
          <a:xfrm>
            <a:off x="7072312" y="1799919"/>
            <a:ext cx="4803313" cy="4829175"/>
          </a:xfrm>
          <a:prstGeom prst="rect">
            <a:avLst/>
          </a:prstGeom>
        </p:spPr>
      </p:pic>
    </p:spTree>
    <p:extLst>
      <p:ext uri="{BB962C8B-B14F-4D97-AF65-F5344CB8AC3E}">
        <p14:creationId xmlns:p14="http://schemas.microsoft.com/office/powerpoint/2010/main" val="4132203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(2/7)</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800225"/>
            <a:ext cx="6048730" cy="481488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300" b="1" dirty="0">
                <a:solidFill>
                  <a:srgbClr val="212529"/>
                </a:solidFill>
                <a:latin typeface="Arial Narrow" panose="020B0606020202030204" pitchFamily="34" charset="0"/>
              </a:rPr>
              <a:t>Material Safety Data Sheet (1 or 2 pages)</a:t>
            </a:r>
            <a:endParaRPr lang="fr-FR" sz="2300" b="1" dirty="0">
              <a:solidFill>
                <a:srgbClr val="212529"/>
              </a:solidFill>
              <a:latin typeface="Arial Narrow" panose="020B0606020202030204" pitchFamily="34" charset="0"/>
            </a:endParaRPr>
          </a:p>
          <a:p>
            <a:pPr marL="228600" lvl="1">
              <a:lnSpc>
                <a:spcPct val="100000"/>
              </a:lnSpc>
              <a:spcBef>
                <a:spcPts val="0"/>
              </a:spcBef>
            </a:pPr>
            <a:r>
              <a:rPr lang="en-US" sz="2300" dirty="0">
                <a:solidFill>
                  <a:srgbClr val="212529"/>
                </a:solidFill>
                <a:latin typeface="Arial Narrow" panose="020B0606020202030204" pitchFamily="34" charset="0"/>
              </a:rPr>
              <a:t>Project identity sheet (any information allowing you to have an idea of the project on one page)
Contact person (the respondent for more information)
Executive summary of the project (1/2 or 1 page)</a:t>
            </a:r>
            <a:endParaRPr lang="fr-FR" sz="2300" dirty="0">
              <a:solidFill>
                <a:srgbClr val="212529"/>
              </a:solidFill>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Instructions for the Executive Summary:
Base yourself on the structure of a pitch:
Introductory hook
Opportunities or problems of target audiences
Existing and competing solutions on the market
Your offer of solution
Its advantages
Your needs</a:t>
            </a:r>
            <a:endParaRPr lang="fr-FR" sz="22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1A458E8-072F-5AA3-F010-F40F8DE13418}"/>
              </a:ext>
            </a:extLst>
          </p:cNvPr>
          <p:cNvPicPr>
            <a:picLocks noChangeAspect="1"/>
          </p:cNvPicPr>
          <p:nvPr/>
        </p:nvPicPr>
        <p:blipFill rotWithShape="1">
          <a:blip r:embed="rId2"/>
          <a:srcRect l="18977" r="18499"/>
          <a:stretch/>
        </p:blipFill>
        <p:spPr>
          <a:xfrm>
            <a:off x="6457951" y="1881188"/>
            <a:ext cx="5406099" cy="4652962"/>
          </a:xfrm>
          <a:prstGeom prst="rect">
            <a:avLst/>
          </a:prstGeom>
        </p:spPr>
      </p:pic>
    </p:spTree>
    <p:extLst>
      <p:ext uri="{BB962C8B-B14F-4D97-AF65-F5344CB8AC3E}">
        <p14:creationId xmlns:p14="http://schemas.microsoft.com/office/powerpoint/2010/main" val="833220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FD75CA-6A1D-90DC-1523-E3D676FB43F3}"/>
              </a:ext>
            </a:extLst>
          </p:cNvPr>
          <p:cNvPicPr>
            <a:picLocks noChangeAspect="1"/>
          </p:cNvPicPr>
          <p:nvPr/>
        </p:nvPicPr>
        <p:blipFill>
          <a:blip r:embed="rId2"/>
          <a:stretch>
            <a:fillRect/>
          </a:stretch>
        </p:blipFill>
        <p:spPr>
          <a:xfrm>
            <a:off x="4814896" y="1807236"/>
            <a:ext cx="7042047" cy="4821857"/>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(3/7)</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9206" y="1799919"/>
            <a:ext cx="4134204" cy="4829175"/>
          </a:xfrm>
          <a:prstGeom prst="rect">
            <a:avLst/>
          </a:prstGeom>
          <a:noFill/>
          <a:ln w="28575">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2600" b="1" dirty="0">
                <a:solidFill>
                  <a:srgbClr val="212529"/>
                </a:solidFill>
                <a:latin typeface="Arial Narrow" panose="020B0606020202030204" pitchFamily="34" charset="0"/>
              </a:rPr>
              <a:t>The Business Plan</a:t>
            </a:r>
          </a:p>
          <a:p>
            <a:pPr marL="685800" lvl="2">
              <a:lnSpc>
                <a:spcPct val="100000"/>
              </a:lnSpc>
              <a:spcBef>
                <a:spcPts val="0"/>
              </a:spcBef>
            </a:pPr>
            <a:r>
              <a:rPr lang="en-US" sz="2600" dirty="0">
                <a:solidFill>
                  <a:srgbClr val="212529"/>
                </a:solidFill>
                <a:latin typeface="Arial Narrow" panose="020B0606020202030204" pitchFamily="34" charset="0"/>
              </a:rPr>
              <a:t>Context
Opportunity and target audiences
Market and segmentation
Key success factors
Competition
Service offer
Means of production
Distribution
Marketing, communication, promotion and sales</a:t>
            </a:r>
            <a:endParaRPr lang="fr-FR" sz="2600" dirty="0">
              <a:solidFill>
                <a:srgbClr val="212529"/>
              </a:solidFill>
              <a:latin typeface="Arial Narrow" panose="020B0606020202030204" pitchFamily="34" charset="0"/>
            </a:endParaRPr>
          </a:p>
        </p:txBody>
      </p:sp>
      <p:sp>
        <p:nvSpPr>
          <p:cNvPr id="2" name="Espace réservé du contenu 2">
            <a:extLst>
              <a:ext uri="{FF2B5EF4-FFF2-40B4-BE49-F238E27FC236}">
                <a16:creationId xmlns:a16="http://schemas.microsoft.com/office/drawing/2014/main" id="{4B197610-DEB2-FB95-E240-5A76E106FFCA}"/>
              </a:ext>
            </a:extLst>
          </p:cNvPr>
          <p:cNvSpPr txBox="1">
            <a:spLocks/>
          </p:cNvSpPr>
          <p:nvPr/>
        </p:nvSpPr>
        <p:spPr>
          <a:xfrm>
            <a:off x="4557712" y="1807236"/>
            <a:ext cx="2817665" cy="4829175"/>
          </a:xfrm>
          <a:prstGeom prst="rect">
            <a:avLst/>
          </a:prstGeom>
          <a:solidFill>
            <a:schemeClr val="bg1"/>
          </a:solidFill>
          <a:ln w="28575">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212529"/>
                </a:solidFill>
                <a:latin typeface="Arial Narrow" panose="020B0606020202030204" pitchFamily="34" charset="0"/>
              </a:rPr>
              <a:t>Strategy</a:t>
            </a:r>
          </a:p>
          <a:p>
            <a:pPr marL="685800" lvl="2">
              <a:lnSpc>
                <a:spcPct val="100000"/>
              </a:lnSpc>
              <a:spcBef>
                <a:spcPts val="0"/>
              </a:spcBef>
            </a:pPr>
            <a:r>
              <a:rPr lang="en-US" sz="2800" dirty="0">
                <a:solidFill>
                  <a:srgbClr val="212529"/>
                </a:solidFill>
                <a:latin typeface="Arial Narrow" panose="020B0606020202030204" pitchFamily="34" charset="0"/>
              </a:rPr>
              <a:t>State of play
Trends
SWOT analysis
Risk analysis
Vision of the future and strategy
Action plans and projects</a:t>
            </a:r>
            <a:endParaRPr lang="fr-FR" sz="28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944840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A58AFA1-821C-47E3-95DB-EE3584736E88}"/>
              </a:ext>
            </a:extLst>
          </p:cNvPr>
          <p:cNvPicPr>
            <a:picLocks noChangeAspect="1"/>
          </p:cNvPicPr>
          <p:nvPr/>
        </p:nvPicPr>
        <p:blipFill>
          <a:blip r:embed="rId2"/>
          <a:stretch>
            <a:fillRect/>
          </a:stretch>
        </p:blipFill>
        <p:spPr>
          <a:xfrm>
            <a:off x="5157788" y="1653891"/>
            <a:ext cx="7034213" cy="48291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(4/7)</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9390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200" b="1" dirty="0">
                <a:solidFill>
                  <a:srgbClr val="212529"/>
                </a:solidFill>
                <a:latin typeface="Arial Narrow" panose="020B0606020202030204" pitchFamily="34" charset="0"/>
              </a:rPr>
              <a:t>Finance</a:t>
            </a:r>
          </a:p>
          <a:p>
            <a:pPr marL="685800" lvl="2">
              <a:lnSpc>
                <a:spcPct val="100000"/>
              </a:lnSpc>
              <a:spcBef>
                <a:spcPts val="0"/>
              </a:spcBef>
              <a:spcAft>
                <a:spcPts val="600"/>
              </a:spcAft>
            </a:pPr>
            <a:r>
              <a:rPr lang="en-US" sz="2400" dirty="0">
                <a:solidFill>
                  <a:srgbClr val="212529"/>
                </a:solidFill>
                <a:latin typeface="Arial Narrow" panose="020B0606020202030204" pitchFamily="34" charset="0"/>
              </a:rPr>
              <a:t>Assumptions and scenarios used (Consistent with income streams, financial projections)
Key figures: The financial plan must take into account:</a:t>
            </a:r>
            <a:endParaRPr lang="fr-CH" sz="2400" dirty="0">
              <a:solidFill>
                <a:srgbClr val="212529"/>
              </a:solidFill>
              <a:latin typeface="Arial Narrow" panose="020B0606020202030204" pitchFamily="34" charset="0"/>
            </a:endParaRPr>
          </a:p>
          <a:p>
            <a:pPr marL="1143000" lvl="3">
              <a:lnSpc>
                <a:spcPct val="100000"/>
              </a:lnSpc>
              <a:spcBef>
                <a:spcPts val="0"/>
              </a:spcBef>
            </a:pPr>
            <a:r>
              <a:rPr lang="en-US" sz="2400" dirty="0">
                <a:solidFill>
                  <a:srgbClr val="212529"/>
                </a:solidFill>
                <a:latin typeface="Arial Narrow" panose="020B0606020202030204" pitchFamily="34" charset="0"/>
              </a:rPr>
              <a:t>The evolution of sales;
The evolution of revenues;
The evolution of direct charges;
The evolution of fixed costs;
Investments;
The necessary financial contributions, their repayment and the payment of interest;
Cash.</a:t>
            </a:r>
            <a:endParaRPr lang="fr-FR" sz="24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1171976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6.2 :  </a:t>
            </a:r>
          </a:p>
          <a:p>
            <a:pPr lvl="0" algn="ctr">
              <a:lnSpc>
                <a:spcPct val="100000"/>
              </a:lnSpc>
              <a:spcBef>
                <a:spcPts val="0"/>
              </a:spcBef>
            </a:pPr>
            <a:r>
              <a:rPr lang="fr-FR" sz="2800" b="1" dirty="0">
                <a:solidFill>
                  <a:schemeClr val="bg1"/>
                </a:solidFill>
                <a:latin typeface="Arial Narrow" panose="020B0606020202030204" pitchFamily="34" charset="0"/>
              </a:rPr>
              <a:t>Project </a:t>
            </a:r>
            <a:r>
              <a:rPr lang="fr-FR" sz="2800" b="1" dirty="0" err="1">
                <a:solidFill>
                  <a:schemeClr val="bg1"/>
                </a:solidFill>
                <a:latin typeface="Arial Narrow" panose="020B0606020202030204" pitchFamily="34" charset="0"/>
              </a:rPr>
              <a:t>development</a:t>
            </a:r>
            <a:r>
              <a:rPr lang="fr-FR" sz="2800" b="1" dirty="0">
                <a:solidFill>
                  <a:schemeClr val="bg1"/>
                </a:solidFill>
                <a:latin typeface="Arial Narrow" panose="020B0606020202030204" pitchFamily="34" charset="0"/>
              </a:rPr>
              <a: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(5/7)</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663093"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212529"/>
                </a:solidFill>
                <a:latin typeface="Arial Narrow" panose="020B0606020202030204" pitchFamily="34" charset="0"/>
              </a:rPr>
              <a:t>Presentation of the promoting organization, through its human resources (Teams and skills):</a:t>
            </a:r>
            <a:endParaRPr lang="fr-FR" sz="2800" b="1" dirty="0">
              <a:solidFill>
                <a:srgbClr val="212529"/>
              </a:solidFill>
              <a:latin typeface="Arial Narrow" panose="020B0606020202030204" pitchFamily="34" charset="0"/>
            </a:endParaRPr>
          </a:p>
          <a:p>
            <a:pPr marL="685800" lvl="2">
              <a:lnSpc>
                <a:spcPct val="100000"/>
              </a:lnSpc>
              <a:spcBef>
                <a:spcPts val="0"/>
              </a:spcBef>
            </a:pPr>
            <a:r>
              <a:rPr lang="en-US" sz="2600" dirty="0">
                <a:solidFill>
                  <a:srgbClr val="212529"/>
                </a:solidFill>
                <a:latin typeface="Arial Narrow" panose="020B0606020202030204" pitchFamily="34" charset="0"/>
              </a:rPr>
              <a:t>Its founders and partners, their motivations
Its values and passions;
Its management team,  
The key skills of the organization's employees;
External resources used to fill any gaps (legal, accounting, etc.);
Management method, remuneration policies and management structure</a:t>
            </a:r>
            <a:endParaRPr lang="fr-FR" sz="26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8BC511AC-5C0A-7B3E-D4CD-76AC27AB17BE}"/>
              </a:ext>
            </a:extLst>
          </p:cNvPr>
          <p:cNvPicPr>
            <a:picLocks noChangeAspect="1"/>
          </p:cNvPicPr>
          <p:nvPr/>
        </p:nvPicPr>
        <p:blipFill rotWithShape="1">
          <a:blip r:embed="rId2"/>
          <a:srcRect l="40366"/>
          <a:stretch/>
        </p:blipFill>
        <p:spPr>
          <a:xfrm>
            <a:off x="7072313" y="1799919"/>
            <a:ext cx="5119686" cy="4829176"/>
          </a:xfrm>
          <a:prstGeom prst="rect">
            <a:avLst/>
          </a:prstGeom>
        </p:spPr>
      </p:pic>
    </p:spTree>
    <p:extLst>
      <p:ext uri="{BB962C8B-B14F-4D97-AF65-F5344CB8AC3E}">
        <p14:creationId xmlns:p14="http://schemas.microsoft.com/office/powerpoint/2010/main" val="108119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6</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69787" y="1808021"/>
            <a:ext cx="7274038" cy="4864241"/>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300" b="1" dirty="0">
                <a:latin typeface="Arial Narrow" panose="020B0606020202030204" pitchFamily="34" charset="0"/>
                <a:ea typeface="Calibri" panose="020F0502020204030204" pitchFamily="34" charset="0"/>
                <a:cs typeface="Times New Roman" panose="02020603050405020304" pitchFamily="18" charset="0"/>
              </a:rPr>
              <a:t>By the end of the session, participants will have:</a:t>
            </a:r>
            <a:endParaRPr lang="fr-FR" sz="3300" b="1" dirty="0">
              <a:effectLst/>
              <a:latin typeface="Arial Narrow" panose="020B0606020202030204" pitchFamily="34" charset="0"/>
              <a:ea typeface="Calibri" panose="020F0502020204030204" pitchFamily="34" charset="0"/>
              <a:cs typeface="Times New Roman" panose="02020603050405020304" pitchFamily="18" charset="0"/>
            </a:endParaRPr>
          </a:p>
          <a:p>
            <a:pPr lvl="0">
              <a:spcBef>
                <a:spcPts val="0"/>
              </a:spcBef>
              <a:spcAft>
                <a:spcPts val="800"/>
              </a:spcAft>
            </a:pPr>
            <a:r>
              <a:rPr lang="en-US" sz="3300" dirty="0">
                <a:latin typeface="Arial Narrow" panose="020B0606020202030204" pitchFamily="34" charset="0"/>
              </a:rPr>
              <a:t>Put project management at the heart of the development of their association
Acquired the simple tools to develop projects that are relevant to their association's vision, mission and approach to intervention
Explored the mysteries of filmmaking, from a project start to closing</a:t>
            </a:r>
            <a:endParaRPr lang="fr-FR" sz="3300" dirty="0">
              <a:latin typeface="Arial Narrow" panose="020B0606020202030204" pitchFamily="34" charset="0"/>
            </a:endParaRPr>
          </a:p>
        </p:txBody>
      </p:sp>
      <p:pic>
        <p:nvPicPr>
          <p:cNvPr id="2" name="Image 1">
            <a:extLst>
              <a:ext uri="{FF2B5EF4-FFF2-40B4-BE49-F238E27FC236}">
                <a16:creationId xmlns:a16="http://schemas.microsoft.com/office/drawing/2014/main" id="{6A3285E2-2CC6-82F8-B7D2-4B26DF3F87C5}"/>
              </a:ext>
            </a:extLst>
          </p:cNvPr>
          <p:cNvPicPr>
            <a:picLocks noChangeAspect="1"/>
          </p:cNvPicPr>
          <p:nvPr/>
        </p:nvPicPr>
        <p:blipFill>
          <a:blip r:embed="rId2"/>
          <a:stretch>
            <a:fillRect/>
          </a:stretch>
        </p:blipFill>
        <p:spPr>
          <a:xfrm>
            <a:off x="7743825" y="1808022"/>
            <a:ext cx="4143376" cy="4864240"/>
          </a:xfrm>
          <a:prstGeom prst="rect">
            <a:avLst/>
          </a:prstGeom>
        </p:spPr>
      </p:pic>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6.2 :  </a:t>
            </a:r>
          </a:p>
          <a:p>
            <a:pPr lvl="0" algn="ctr">
              <a:lnSpc>
                <a:spcPct val="100000"/>
              </a:lnSpc>
              <a:spcBef>
                <a:spcPts val="0"/>
              </a:spcBef>
            </a:pPr>
            <a:r>
              <a:rPr lang="fr-FR" sz="2800" b="1" dirty="0">
                <a:solidFill>
                  <a:schemeClr val="bg1"/>
                </a:solidFill>
                <a:latin typeface="Arial Narrow" panose="020B0606020202030204" pitchFamily="34" charset="0"/>
              </a:rPr>
              <a:t>Project </a:t>
            </a:r>
            <a:r>
              <a:rPr lang="fr-FR" sz="2800" b="1" dirty="0" err="1">
                <a:solidFill>
                  <a:schemeClr val="bg1"/>
                </a:solidFill>
                <a:latin typeface="Arial Narrow" panose="020B0606020202030204" pitchFamily="34" charset="0"/>
              </a:rPr>
              <a:t>development</a:t>
            </a:r>
            <a:r>
              <a:rPr lang="fr-FR" sz="2800" b="1" dirty="0">
                <a:solidFill>
                  <a:schemeClr val="bg1"/>
                </a:solidFill>
                <a:latin typeface="Arial Narrow" panose="020B0606020202030204" pitchFamily="34" charset="0"/>
              </a:rPr>
              <a: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(6/7)</a:t>
            </a:r>
            <a:endParaRPr lang="fr-FR" sz="4000"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7874196"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200" b="1" dirty="0">
                <a:solidFill>
                  <a:srgbClr val="212529"/>
                </a:solidFill>
                <a:latin typeface="Arial Narrow" panose="020B0606020202030204" pitchFamily="34" charset="0"/>
              </a:rPr>
              <a:t>Needs and gaps to be filled</a:t>
            </a:r>
            <a:endParaRPr lang="fr-FR" sz="3200" b="1" dirty="0">
              <a:solidFill>
                <a:srgbClr val="212529"/>
              </a:solidFill>
              <a:latin typeface="Arial Narrow" panose="020B0606020202030204" pitchFamily="34" charset="0"/>
            </a:endParaRPr>
          </a:p>
          <a:p>
            <a:pPr marL="685800" lvl="2">
              <a:lnSpc>
                <a:spcPct val="100000"/>
              </a:lnSpc>
              <a:spcBef>
                <a:spcPts val="0"/>
              </a:spcBef>
            </a:pPr>
            <a:r>
              <a:rPr lang="en-US" sz="2400" dirty="0">
                <a:solidFill>
                  <a:srgbClr val="212529"/>
                </a:solidFill>
                <a:latin typeface="Arial Narrow" panose="020B0606020202030204" pitchFamily="34" charset="0"/>
              </a:rPr>
              <a:t>Materials
Infrastructure
Equipment
Workforce / skills
External services / benefits
Finance</a:t>
            </a:r>
            <a:endParaRPr lang="fr-CH" b="1" dirty="0">
              <a:solidFill>
                <a:srgbClr val="212529"/>
              </a:solidFill>
              <a:latin typeface="Arial Narrow" panose="020B0606020202030204" pitchFamily="34" charset="0"/>
            </a:endParaRPr>
          </a:p>
          <a:p>
            <a:pPr marL="0" lvl="1" indent="0">
              <a:lnSpc>
                <a:spcPct val="100000"/>
              </a:lnSpc>
              <a:spcBef>
                <a:spcPts val="0"/>
              </a:spcBef>
              <a:buNone/>
            </a:pPr>
            <a:r>
              <a:rPr lang="fr-CH" b="1" dirty="0">
                <a:solidFill>
                  <a:srgbClr val="212529"/>
                </a:solidFill>
                <a:latin typeface="Arial Narrow" panose="020B0606020202030204" pitchFamily="34" charset="0"/>
              </a:rPr>
              <a:t>How to </a:t>
            </a:r>
            <a:r>
              <a:rPr lang="fr-CH" b="1" dirty="0" err="1">
                <a:solidFill>
                  <a:srgbClr val="212529"/>
                </a:solidFill>
                <a:latin typeface="Arial Narrow" panose="020B0606020202030204" pitchFamily="34" charset="0"/>
              </a:rPr>
              <a:t>proceed</a:t>
            </a:r>
            <a:r>
              <a:rPr lang="fr-CH" b="1" dirty="0">
                <a:solidFill>
                  <a:srgbClr val="212529"/>
                </a:solidFill>
                <a:latin typeface="Arial Narrow" panose="020B0606020202030204" pitchFamily="34" charset="0"/>
              </a:rPr>
              <a:t>?</a:t>
            </a:r>
            <a:endParaRPr lang="fr-CH" sz="2400" dirty="0">
              <a:solidFill>
                <a:srgbClr val="212529"/>
              </a:solidFill>
              <a:latin typeface="Arial Narrow" panose="020B0606020202030204" pitchFamily="34" charset="0"/>
            </a:endParaRPr>
          </a:p>
          <a:p>
            <a:pPr marL="685800" lvl="2">
              <a:lnSpc>
                <a:spcPct val="100000"/>
              </a:lnSpc>
              <a:spcBef>
                <a:spcPts val="0"/>
              </a:spcBef>
            </a:pPr>
            <a:r>
              <a:rPr lang="en-US" sz="2400" dirty="0">
                <a:solidFill>
                  <a:srgbClr val="212529"/>
                </a:solidFill>
                <a:latin typeface="Arial Narrow" panose="020B0606020202030204" pitchFamily="34" charset="0"/>
              </a:rPr>
              <a:t>Present your needs to allow your organization to move through your project, towards its vision of the future.
Be clear and precise about your requests and contributions
Indicate how you plan to meet your other needs.</a:t>
            </a:r>
            <a:endParaRPr lang="fr-FR" sz="24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A26FCEA-5266-A6D2-45B9-23512B9985FD}"/>
              </a:ext>
            </a:extLst>
          </p:cNvPr>
          <p:cNvPicPr>
            <a:picLocks noChangeAspect="1"/>
          </p:cNvPicPr>
          <p:nvPr/>
        </p:nvPicPr>
        <p:blipFill>
          <a:blip r:embed="rId2"/>
          <a:stretch>
            <a:fillRect/>
          </a:stretch>
        </p:blipFill>
        <p:spPr>
          <a:xfrm>
            <a:off x="8283416" y="1799918"/>
            <a:ext cx="3499364" cy="4829176"/>
          </a:xfrm>
          <a:prstGeom prst="rect">
            <a:avLst/>
          </a:prstGeom>
        </p:spPr>
      </p:pic>
    </p:spTree>
    <p:extLst>
      <p:ext uri="{BB962C8B-B14F-4D97-AF65-F5344CB8AC3E}">
        <p14:creationId xmlns:p14="http://schemas.microsoft.com/office/powerpoint/2010/main" val="1982262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0E5237-6D00-5469-1E75-39233721540B}"/>
              </a:ext>
            </a:extLst>
          </p:cNvPr>
          <p:cNvPicPr>
            <a:picLocks noChangeAspect="1"/>
          </p:cNvPicPr>
          <p:nvPr/>
        </p:nvPicPr>
        <p:blipFill>
          <a:blip r:embed="rId2"/>
          <a:stretch>
            <a:fillRect/>
          </a:stretch>
        </p:blipFill>
        <p:spPr>
          <a:xfrm>
            <a:off x="6402352" y="1771653"/>
            <a:ext cx="5567716" cy="4914594"/>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6.2 :  </a:t>
            </a:r>
          </a:p>
          <a:p>
            <a:pPr lvl="0" algn="ctr">
              <a:lnSpc>
                <a:spcPct val="100000"/>
              </a:lnSpc>
              <a:spcBef>
                <a:spcPts val="0"/>
              </a:spcBef>
            </a:pPr>
            <a:r>
              <a:rPr lang="fr-FR" sz="2800" b="1" dirty="0">
                <a:solidFill>
                  <a:schemeClr val="bg1"/>
                </a:solidFill>
                <a:latin typeface="Arial Narrow" panose="020B0606020202030204" pitchFamily="34" charset="0"/>
              </a:rPr>
              <a:t>Project </a:t>
            </a:r>
            <a:r>
              <a:rPr lang="fr-FR" sz="2800" b="1" dirty="0" err="1">
                <a:solidFill>
                  <a:schemeClr val="bg1"/>
                </a:solidFill>
                <a:latin typeface="Arial Narrow" panose="020B0606020202030204" pitchFamily="34" charset="0"/>
              </a:rPr>
              <a:t>development</a:t>
            </a:r>
            <a:r>
              <a:rPr lang="fr-FR" sz="2800" b="1" dirty="0">
                <a:solidFill>
                  <a:schemeClr val="bg1"/>
                </a:solidFill>
                <a:latin typeface="Arial Narrow" panose="020B0606020202030204" pitchFamily="34" charset="0"/>
              </a:rPr>
              <a:t>:</a:t>
            </a:r>
          </a:p>
          <a:p>
            <a:pPr lvl="0" algn="ctr">
              <a:lnSpc>
                <a:spcPct val="100000"/>
              </a:lnSpc>
              <a:spcBef>
                <a:spcPts val="0"/>
              </a:spcBef>
            </a:pPr>
            <a:r>
              <a:rPr lang="en-US" sz="4000" b="1" dirty="0">
                <a:solidFill>
                  <a:schemeClr val="bg1"/>
                </a:solidFill>
                <a:latin typeface="Arial Narrow" panose="020B0606020202030204" pitchFamily="34" charset="0"/>
              </a:rPr>
              <a:t>Some Template Formats: Business Plan (7/7)</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71653"/>
            <a:ext cx="6267001" cy="491459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200" b="1" dirty="0">
                <a:solidFill>
                  <a:srgbClr val="212529"/>
                </a:solidFill>
                <a:latin typeface="Arial Narrow" panose="020B0606020202030204" pitchFamily="34" charset="0"/>
              </a:rPr>
              <a:t>Appendices: Use this part to complete the information (as needed for understanding)</a:t>
            </a:r>
            <a:endParaRPr lang="fr-CH" sz="3200" b="1" dirty="0">
              <a:solidFill>
                <a:srgbClr val="212529"/>
              </a:solidFill>
              <a:latin typeface="Arial Narrow" panose="020B0606020202030204" pitchFamily="34" charset="0"/>
            </a:endParaRPr>
          </a:p>
          <a:p>
            <a:pPr marL="685800" lvl="2">
              <a:lnSpc>
                <a:spcPct val="100000"/>
              </a:lnSpc>
              <a:spcBef>
                <a:spcPts val="0"/>
              </a:spcBef>
            </a:pPr>
            <a:r>
              <a:rPr lang="en-US" sz="3200" dirty="0">
                <a:solidFill>
                  <a:srgbClr val="212529"/>
                </a:solidFill>
                <a:latin typeface="Arial Narrow" panose="020B0606020202030204" pitchFamily="34" charset="0"/>
              </a:rPr>
              <a:t>financial plans, 
the schedules of the project phases, 
timelines, 
resumes, 
patents, 
Meaningful photos
Etc.</a:t>
            </a:r>
            <a:endParaRPr lang="fr-FR" sz="32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277100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Model Formats: Feasibility Study (1/2)</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911033"/>
            <a:ext cx="6777394" cy="453581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dirty="0">
                <a:solidFill>
                  <a:srgbClr val="212529"/>
                </a:solidFill>
                <a:latin typeface="Arial Narrow" panose="020B0606020202030204" pitchFamily="34" charset="0"/>
              </a:rPr>
              <a:t>A feasibility study is the result of the same analysis that results in a business plan
What it adds is to provide information on the chances of success or failure of the project 
It is interested in several factors, namely:</a:t>
            </a:r>
            <a:r>
              <a:rPr lang="fr-FR" dirty="0">
                <a:solidFill>
                  <a:srgbClr val="212529"/>
                </a:solidFill>
                <a:latin typeface="Arial Narrow" panose="020B0606020202030204" pitchFamily="34" charset="0"/>
              </a:rPr>
              <a:t> </a:t>
            </a:r>
          </a:p>
          <a:p>
            <a:pPr marL="685800" lvl="2">
              <a:lnSpc>
                <a:spcPct val="100000"/>
              </a:lnSpc>
              <a:spcBef>
                <a:spcPts val="0"/>
              </a:spcBef>
            </a:pPr>
            <a:r>
              <a:rPr lang="en-US" sz="2400" dirty="0">
                <a:solidFill>
                  <a:srgbClr val="212529"/>
                </a:solidFill>
                <a:latin typeface="Arial Narrow" panose="020B0606020202030204" pitchFamily="34" charset="0"/>
              </a:rPr>
              <a:t>Economic and financial factors
Technological factors
Operational and organizational factors
Legal Factors
Business Factors</a:t>
            </a:r>
          </a:p>
          <a:p>
            <a:pPr marL="228600" lvl="1">
              <a:lnSpc>
                <a:spcPct val="100000"/>
              </a:lnSpc>
              <a:spcBef>
                <a:spcPts val="0"/>
              </a:spcBef>
            </a:pPr>
            <a:r>
              <a:rPr lang="en-US" dirty="0">
                <a:solidFill>
                  <a:srgbClr val="212529"/>
                </a:solidFill>
                <a:latin typeface="Arial Narrow" panose="020B0606020202030204" pitchFamily="34" charset="0"/>
              </a:rPr>
              <a:t>NB: A project may be economically viable and not financially viable</a:t>
            </a:r>
            <a:endParaRPr lang="fr-FR"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813C2873-522C-F3F6-96AE-57F358A04EF9}"/>
              </a:ext>
            </a:extLst>
          </p:cNvPr>
          <p:cNvPicPr>
            <a:picLocks noChangeAspect="1"/>
          </p:cNvPicPr>
          <p:nvPr/>
        </p:nvPicPr>
        <p:blipFill>
          <a:blip r:embed="rId2"/>
          <a:stretch>
            <a:fillRect/>
          </a:stretch>
        </p:blipFill>
        <p:spPr>
          <a:xfrm>
            <a:off x="7137830" y="1911033"/>
            <a:ext cx="4602879" cy="4535817"/>
          </a:xfrm>
          <a:prstGeom prst="rect">
            <a:avLst/>
          </a:prstGeom>
        </p:spPr>
      </p:pic>
    </p:spTree>
    <p:extLst>
      <p:ext uri="{BB962C8B-B14F-4D97-AF65-F5344CB8AC3E}">
        <p14:creationId xmlns:p14="http://schemas.microsoft.com/office/powerpoint/2010/main" val="55883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2800" b="1" dirty="0">
                <a:solidFill>
                  <a:schemeClr val="bg1"/>
                </a:solidFill>
                <a:latin typeface="Arial Narrow" panose="020B0606020202030204" pitchFamily="34" charset="0"/>
              </a:rPr>
              <a:t>Project development:</a:t>
            </a:r>
          </a:p>
          <a:p>
            <a:pPr lvl="0" algn="ctr">
              <a:lnSpc>
                <a:spcPct val="100000"/>
              </a:lnSpc>
              <a:spcBef>
                <a:spcPts val="0"/>
              </a:spcBef>
            </a:pPr>
            <a:r>
              <a:rPr lang="en-US" sz="4000" b="1" dirty="0">
                <a:solidFill>
                  <a:schemeClr val="bg1"/>
                </a:solidFill>
                <a:latin typeface="Arial Narrow" panose="020B0606020202030204" pitchFamily="34" charset="0"/>
              </a:rPr>
              <a:t>Some Model Formats: Feasibility Study (2/2)</a:t>
            </a:r>
            <a:r>
              <a:rPr lang="fr-FR" sz="4000" b="1" dirty="0">
                <a:solidFill>
                  <a:schemeClr val="bg1"/>
                </a:solidFill>
                <a:latin typeface="Arial Narrow" panose="020B0606020202030204" pitchFamily="34" charset="0"/>
              </a:rPr>
              <a:t> </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19" y="1957088"/>
            <a:ext cx="6891693" cy="453556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800" dirty="0">
                <a:solidFill>
                  <a:srgbClr val="212529"/>
                </a:solidFill>
                <a:latin typeface="Arial Narrow" panose="020B0606020202030204" pitchFamily="34" charset="0"/>
              </a:rPr>
              <a:t>It proceeds from the following steps:</a:t>
            </a:r>
            <a:endParaRPr lang="fr-FR" sz="2800" dirty="0">
              <a:solidFill>
                <a:srgbClr val="212529"/>
              </a:solidFill>
              <a:latin typeface="Arial Narrow" panose="020B0606020202030204" pitchFamily="34" charset="0"/>
            </a:endParaRPr>
          </a:p>
          <a:p>
            <a:pPr marL="685800" lvl="2">
              <a:lnSpc>
                <a:spcPct val="100000"/>
              </a:lnSpc>
              <a:spcBef>
                <a:spcPts val="0"/>
              </a:spcBef>
            </a:pPr>
            <a:r>
              <a:rPr lang="en-US" sz="2800" dirty="0">
                <a:solidFill>
                  <a:srgbClr val="212529"/>
                </a:solidFill>
                <a:latin typeface="Arial Narrow" panose="020B0606020202030204" pitchFamily="34" charset="0"/>
              </a:rPr>
              <a:t>Step 1: Identify specific objectives
Step 2: Study the project environment
Step 3: Determine the needs and budget
Step 4: Calculate the ROI of the project
Step 5: Create multiple scenarios
Step 6: Choose the ideal scenario and move on to the next steps</a:t>
            </a:r>
            <a:endParaRPr lang="fr-FR" sz="2800" dirty="0">
              <a:solidFill>
                <a:srgbClr val="212529"/>
              </a:solidFill>
              <a:latin typeface="Arial Narrow" panose="020B0606020202030204" pitchFamily="34" charset="0"/>
            </a:endParaRPr>
          </a:p>
          <a:p>
            <a:pPr marL="228600" lvl="1">
              <a:lnSpc>
                <a:spcPct val="100000"/>
              </a:lnSpc>
              <a:spcBef>
                <a:spcPts val="0"/>
              </a:spcBef>
            </a:pPr>
            <a:r>
              <a:rPr lang="en-US" sz="2800" dirty="0">
                <a:solidFill>
                  <a:srgbClr val="212529"/>
                </a:solidFill>
                <a:latin typeface="Arial Narrow" panose="020B0606020202030204" pitchFamily="34" charset="0"/>
              </a:rPr>
              <a:t>It must be at the very beginning of the project, and inform the decision to continue or not</a:t>
            </a:r>
            <a:endParaRPr lang="fr-FR" sz="28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078C8D97-C783-2E77-A213-B8FBD7BCC38D}"/>
              </a:ext>
            </a:extLst>
          </p:cNvPr>
          <p:cNvPicPr>
            <a:picLocks noChangeAspect="1"/>
          </p:cNvPicPr>
          <p:nvPr/>
        </p:nvPicPr>
        <p:blipFill rotWithShape="1">
          <a:blip r:embed="rId2"/>
          <a:srcRect r="39100"/>
          <a:stretch/>
        </p:blipFill>
        <p:spPr>
          <a:xfrm>
            <a:off x="7229472" y="1957087"/>
            <a:ext cx="4603602" cy="4535568"/>
          </a:xfrm>
          <a:prstGeom prst="rect">
            <a:avLst/>
          </a:prstGeom>
        </p:spPr>
      </p:pic>
    </p:spTree>
    <p:extLst>
      <p:ext uri="{BB962C8B-B14F-4D97-AF65-F5344CB8AC3E}">
        <p14:creationId xmlns:p14="http://schemas.microsoft.com/office/powerpoint/2010/main" val="688794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6.3 :  </a:t>
            </a:r>
          </a:p>
          <a:p>
            <a:pPr lvl="0" algn="ctr">
              <a:lnSpc>
                <a:spcPct val="100000"/>
              </a:lnSpc>
              <a:spcBef>
                <a:spcPts val="0"/>
              </a:spcBef>
            </a:pPr>
            <a:r>
              <a:rPr lang="en-US" b="1" dirty="0">
                <a:solidFill>
                  <a:schemeClr val="bg1"/>
                </a:solidFill>
                <a:latin typeface="Arial Narrow" panose="020B0606020202030204" pitchFamily="34" charset="0"/>
              </a:rPr>
              <a:t>Project implementation, reporting and closing (1/4)</a:t>
            </a:r>
            <a:endParaRPr lang="fr-FR"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85631"/>
            <a:ext cx="6888562"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212529"/>
                </a:solidFill>
                <a:latin typeface="Arial Narrow" panose="020B0606020202030204" pitchFamily="34" charset="0"/>
              </a:rPr>
              <a:t>Group work: (Three virtual rooms)</a:t>
            </a:r>
            <a:endParaRPr lang="fr-FR" sz="2800" b="1" i="0" dirty="0">
              <a:solidFill>
                <a:srgbClr val="212529"/>
              </a:solidFill>
              <a:effectLst/>
              <a:latin typeface="Arial Narrow" panose="020B0606020202030204" pitchFamily="34" charset="0"/>
            </a:endParaRPr>
          </a:p>
          <a:p>
            <a:pPr marL="228600" lvl="1">
              <a:lnSpc>
                <a:spcPct val="100000"/>
              </a:lnSpc>
              <a:spcBef>
                <a:spcPts val="0"/>
              </a:spcBef>
            </a:pPr>
            <a:r>
              <a:rPr lang="en-US" sz="2200" b="1" dirty="0">
                <a:solidFill>
                  <a:srgbClr val="212529"/>
                </a:solidFill>
                <a:latin typeface="Arial Narrow" panose="020B0606020202030204" pitchFamily="34" charset="0"/>
              </a:rPr>
              <a:t>Group 1: Elements to be monitored during the implementation</a:t>
            </a:r>
            <a:endParaRPr lang="fr-FR" sz="2200" b="1" i="0" dirty="0">
              <a:solidFill>
                <a:srgbClr val="212529"/>
              </a:solidFill>
              <a:effectLst/>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What are the potential risks or challenges?
What do you think are the elements to look at during the implementation of the project?</a:t>
            </a:r>
            <a:endParaRPr lang="fr-FR" sz="2200" i="0" dirty="0">
              <a:solidFill>
                <a:srgbClr val="212529"/>
              </a:solidFill>
              <a:effectLst/>
              <a:latin typeface="Arial Narrow" panose="020B0606020202030204" pitchFamily="34" charset="0"/>
            </a:endParaRPr>
          </a:p>
          <a:p>
            <a:pPr marL="228600" lvl="1">
              <a:lnSpc>
                <a:spcPct val="100000"/>
              </a:lnSpc>
              <a:spcBef>
                <a:spcPts val="0"/>
              </a:spcBef>
            </a:pPr>
            <a:r>
              <a:rPr lang="en-US" sz="2200" b="1" dirty="0">
                <a:solidFill>
                  <a:srgbClr val="212529"/>
                </a:solidFill>
                <a:latin typeface="Arial Narrow" panose="020B0606020202030204" pitchFamily="34" charset="0"/>
              </a:rPr>
              <a:t>Group 2: How to report on implementation monitoring</a:t>
            </a:r>
            <a:endParaRPr lang="fr-FR" sz="2200" b="1" i="0" dirty="0">
              <a:solidFill>
                <a:srgbClr val="212529"/>
              </a:solidFill>
              <a:effectLst/>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When to produce reports during the course of the project? 
Who are the reports recipients?
What should be the content of the reports?</a:t>
            </a:r>
            <a:endParaRPr lang="fr-FR" sz="2200" i="0" dirty="0">
              <a:solidFill>
                <a:srgbClr val="212529"/>
              </a:solidFill>
              <a:effectLst/>
              <a:latin typeface="Arial Narrow" panose="020B0606020202030204" pitchFamily="34" charset="0"/>
            </a:endParaRPr>
          </a:p>
          <a:p>
            <a:pPr marL="228600" lvl="1">
              <a:lnSpc>
                <a:spcPct val="100000"/>
              </a:lnSpc>
              <a:spcBef>
                <a:spcPts val="0"/>
              </a:spcBef>
            </a:pPr>
            <a:r>
              <a:rPr lang="en-US" sz="2200" b="1" dirty="0">
                <a:solidFill>
                  <a:srgbClr val="212529"/>
                </a:solidFill>
                <a:latin typeface="Arial Narrow" panose="020B0606020202030204" pitchFamily="34" charset="0"/>
              </a:rPr>
              <a:t>Group 3: How to close a project?</a:t>
            </a:r>
            <a:endParaRPr lang="fr-FR" sz="2200" b="1" dirty="0">
              <a:solidFill>
                <a:srgbClr val="212529"/>
              </a:solidFill>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What determines the end of a project?
What does it take to close a project? 
What happens to the leftovers of the resources mobilized?</a:t>
            </a:r>
            <a:endParaRPr lang="fr-FR" sz="2200" i="0" dirty="0">
              <a:solidFill>
                <a:srgbClr val="212529"/>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EBC482CC-40C6-5479-B4F6-DEF79F237A7F}"/>
              </a:ext>
            </a:extLst>
          </p:cNvPr>
          <p:cNvPicPr>
            <a:picLocks noChangeAspect="1"/>
          </p:cNvPicPr>
          <p:nvPr/>
        </p:nvPicPr>
        <p:blipFill>
          <a:blip r:embed="rId2"/>
          <a:stretch>
            <a:fillRect/>
          </a:stretch>
        </p:blipFill>
        <p:spPr>
          <a:xfrm>
            <a:off x="7297783" y="2669782"/>
            <a:ext cx="4446680" cy="3330968"/>
          </a:xfrm>
          <a:prstGeom prst="rect">
            <a:avLst/>
          </a:prstGeom>
        </p:spPr>
      </p:pic>
    </p:spTree>
    <p:extLst>
      <p:ext uri="{BB962C8B-B14F-4D97-AF65-F5344CB8AC3E}">
        <p14:creationId xmlns:p14="http://schemas.microsoft.com/office/powerpoint/2010/main" val="3160247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348E3E-437C-7FC9-A9A8-91EC850686D6}"/>
              </a:ext>
            </a:extLst>
          </p:cNvPr>
          <p:cNvPicPr>
            <a:picLocks noChangeAspect="1"/>
          </p:cNvPicPr>
          <p:nvPr/>
        </p:nvPicPr>
        <p:blipFill rotWithShape="1">
          <a:blip r:embed="rId2"/>
          <a:srcRect l="47314"/>
          <a:stretch/>
        </p:blipFill>
        <p:spPr>
          <a:xfrm>
            <a:off x="8038011" y="1785631"/>
            <a:ext cx="3994155" cy="48291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6.3 :  </a:t>
            </a:r>
          </a:p>
          <a:p>
            <a:pPr lvl="0" algn="ctr">
              <a:lnSpc>
                <a:spcPct val="100000"/>
              </a:lnSpc>
              <a:spcBef>
                <a:spcPts val="0"/>
              </a:spcBef>
            </a:pPr>
            <a:r>
              <a:rPr lang="en-US" b="1" dirty="0">
                <a:solidFill>
                  <a:schemeClr val="bg1"/>
                </a:solidFill>
                <a:latin typeface="Arial Narrow" panose="020B0606020202030204" pitchFamily="34" charset="0"/>
              </a:rPr>
              <a:t>Project implementation, reporting and closing (2/4)</a:t>
            </a:r>
            <a:endParaRPr lang="fr-FR"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85631"/>
            <a:ext cx="7628791"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b="1" dirty="0">
                <a:solidFill>
                  <a:srgbClr val="212529"/>
                </a:solidFill>
                <a:latin typeface="Arial Narrow" panose="020B0606020202030204" pitchFamily="34" charset="0"/>
              </a:rPr>
              <a:t>What to watch out for during the project</a:t>
            </a:r>
            <a:endParaRPr lang="fr-FR" b="1" i="0" dirty="0">
              <a:solidFill>
                <a:srgbClr val="212529"/>
              </a:solidFill>
              <a:effectLst/>
              <a:latin typeface="Arial Narrow" panose="020B0606020202030204" pitchFamily="34" charset="0"/>
            </a:endParaRPr>
          </a:p>
          <a:p>
            <a:pPr marL="228600" lvl="1">
              <a:lnSpc>
                <a:spcPct val="100000"/>
              </a:lnSpc>
              <a:spcBef>
                <a:spcPts val="0"/>
              </a:spcBef>
            </a:pPr>
            <a:r>
              <a:rPr lang="en-US" sz="2200" b="1" dirty="0">
                <a:solidFill>
                  <a:srgbClr val="212529"/>
                </a:solidFill>
                <a:latin typeface="Arial Narrow" panose="020B0606020202030204" pitchFamily="34" charset="0"/>
              </a:rPr>
              <a:t>What are the potential risks or challenges?</a:t>
            </a:r>
            <a:endParaRPr lang="fr-FR" sz="2200" b="1" dirty="0">
              <a:solidFill>
                <a:srgbClr val="212529"/>
              </a:solidFill>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Change in the overall context from the situation at the time of design (Political crises, natural and/or human disasters
Loss of key project skills (turnover)
Broken subsidy promises
Lack of member engagement</a:t>
            </a:r>
            <a:endParaRPr lang="fr-FR" sz="2200" dirty="0">
              <a:solidFill>
                <a:srgbClr val="212529"/>
              </a:solidFill>
              <a:latin typeface="Arial Narrow" panose="020B0606020202030204" pitchFamily="34" charset="0"/>
            </a:endParaRPr>
          </a:p>
          <a:p>
            <a:pPr marL="228600" lvl="1">
              <a:lnSpc>
                <a:spcPct val="100000"/>
              </a:lnSpc>
              <a:spcBef>
                <a:spcPts val="0"/>
              </a:spcBef>
            </a:pPr>
            <a:r>
              <a:rPr lang="en-US" sz="2200" b="1" dirty="0">
                <a:solidFill>
                  <a:srgbClr val="212529"/>
                </a:solidFill>
                <a:latin typeface="Arial Narrow" panose="020B0606020202030204" pitchFamily="34" charset="0"/>
              </a:rPr>
              <a:t>What should I look out for during the project?</a:t>
            </a:r>
            <a:endParaRPr lang="fr-FR" sz="2200" b="1" dirty="0">
              <a:solidFill>
                <a:srgbClr val="212529"/>
              </a:solidFill>
              <a:latin typeface="Arial Narrow" panose="020B0606020202030204" pitchFamily="34" charset="0"/>
            </a:endParaRPr>
          </a:p>
          <a:p>
            <a:pPr marL="685800" lvl="2">
              <a:lnSpc>
                <a:spcPct val="100000"/>
              </a:lnSpc>
              <a:spcBef>
                <a:spcPts val="0"/>
              </a:spcBef>
            </a:pPr>
            <a:r>
              <a:rPr lang="en-US" sz="2200" dirty="0">
                <a:solidFill>
                  <a:srgbClr val="212529"/>
                </a:solidFill>
                <a:latin typeface="Arial Narrow" panose="020B0606020202030204" pitchFamily="34" charset="0"/>
              </a:rPr>
              <a:t>The adequacy of existing human resources with needs
Availability of funds as planned
The need to readjust ambitions, or reframe planned activities
Search for additional or new resources
The means of motivation of the association's members to fill the gaps</a:t>
            </a:r>
            <a:endParaRPr lang="fr-FR" sz="22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2553860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4C1630-9DA9-8443-2443-2D5D88E903D3}"/>
              </a:ext>
            </a:extLst>
          </p:cNvPr>
          <p:cNvPicPr>
            <a:picLocks noChangeAspect="1"/>
          </p:cNvPicPr>
          <p:nvPr/>
        </p:nvPicPr>
        <p:blipFill rotWithShape="1">
          <a:blip r:embed="rId2"/>
          <a:srcRect r="18414"/>
          <a:stretch/>
        </p:blipFill>
        <p:spPr>
          <a:xfrm>
            <a:off x="6392897" y="1672045"/>
            <a:ext cx="5524965" cy="5078973"/>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6.3 :  </a:t>
            </a:r>
          </a:p>
          <a:p>
            <a:pPr lvl="0" algn="ctr">
              <a:lnSpc>
                <a:spcPct val="100000"/>
              </a:lnSpc>
              <a:spcBef>
                <a:spcPts val="0"/>
              </a:spcBef>
            </a:pPr>
            <a:r>
              <a:rPr lang="en-US" b="1" dirty="0">
                <a:solidFill>
                  <a:schemeClr val="bg1"/>
                </a:solidFill>
                <a:latin typeface="Arial Narrow" panose="020B0606020202030204" pitchFamily="34" charset="0"/>
              </a:rPr>
              <a:t>Project implementation, reporting and closing (3/4)</a:t>
            </a:r>
            <a:endParaRPr lang="fr-FR"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94916" y="1672046"/>
            <a:ext cx="6097981" cy="507897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200" b="1" dirty="0">
                <a:solidFill>
                  <a:srgbClr val="212529"/>
                </a:solidFill>
                <a:latin typeface="Arial Narrow" panose="020B0606020202030204" pitchFamily="34" charset="0"/>
              </a:rPr>
              <a:t>How to report implementation monitoring</a:t>
            </a:r>
            <a:endParaRPr lang="fr-FR" sz="2200" b="1" i="0" dirty="0">
              <a:solidFill>
                <a:srgbClr val="212529"/>
              </a:solidFill>
              <a:effectLst/>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When to produce reports during the course of the project?</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Periodic reports (monthly or quarterly)
Mid-term and end-of-project report
Detailed reports (To inform a public relations operation)</a:t>
            </a:r>
            <a:endParaRPr lang="fr-FR"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Who are the reports recipients?</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Reports to Members and Executive Council
Donor Reports
Knowledge Management Report</a:t>
            </a:r>
            <a:endParaRPr lang="fr-FR"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What should be the content of the reports?</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Distinguish between activity reports, monitoring and evaluation reports and financial reports
Plan reports in the form of stories to be told to produce success stories
Do not forget the significant photos of the material achievements</a:t>
            </a:r>
            <a:endParaRPr lang="fr-FR" sz="1800" dirty="0">
              <a:solidFill>
                <a:srgbClr val="212529"/>
              </a:solidFill>
              <a:latin typeface="Arial Narrow" panose="020B0606020202030204" pitchFamily="34" charset="0"/>
            </a:endParaRPr>
          </a:p>
        </p:txBody>
      </p:sp>
    </p:spTree>
    <p:extLst>
      <p:ext uri="{BB962C8B-B14F-4D97-AF65-F5344CB8AC3E}">
        <p14:creationId xmlns:p14="http://schemas.microsoft.com/office/powerpoint/2010/main" val="316903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6.3 :  </a:t>
            </a:r>
          </a:p>
          <a:p>
            <a:pPr lvl="0" algn="ctr">
              <a:lnSpc>
                <a:spcPct val="100000"/>
              </a:lnSpc>
              <a:spcBef>
                <a:spcPts val="0"/>
              </a:spcBef>
            </a:pPr>
            <a:r>
              <a:rPr lang="en-US" b="1" dirty="0">
                <a:solidFill>
                  <a:schemeClr val="bg1"/>
                </a:solidFill>
                <a:latin typeface="Arial Narrow" panose="020B0606020202030204" pitchFamily="34" charset="0"/>
              </a:rPr>
              <a:t>Project implementation, reporting and closing (4/4)</a:t>
            </a:r>
            <a:endParaRPr lang="fr-FR"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85631"/>
            <a:ext cx="7654916" cy="451515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b="1" dirty="0">
                <a:solidFill>
                  <a:srgbClr val="212529"/>
                </a:solidFill>
                <a:latin typeface="Arial Narrow" panose="020B0606020202030204" pitchFamily="34" charset="0"/>
              </a:rPr>
              <a:t>How do I close a project?</a:t>
            </a:r>
            <a:endParaRPr lang="fr-FR" b="1"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What determines the end of a project?</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The expected completion date of the project
The end of funding
Achievement of announced objectives and expected results
The recipients' observation/desire to end the collaboration</a:t>
            </a:r>
            <a:endParaRPr lang="fr-FR"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What does it take to close a project?</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Make the end-of-project report public, including the financial report 
Sharing lessons learned and recommendations with different stakeholders</a:t>
            </a:r>
            <a:endParaRPr lang="fr-FR" dirty="0">
              <a:solidFill>
                <a:srgbClr val="212529"/>
              </a:solidFill>
              <a:latin typeface="Arial Narrow" panose="020B0606020202030204" pitchFamily="34" charset="0"/>
            </a:endParaRPr>
          </a:p>
          <a:p>
            <a:pPr marL="228600" lvl="1">
              <a:lnSpc>
                <a:spcPct val="100000"/>
              </a:lnSpc>
              <a:spcBef>
                <a:spcPts val="0"/>
              </a:spcBef>
            </a:pPr>
            <a:r>
              <a:rPr lang="en-US" sz="2000" dirty="0">
                <a:solidFill>
                  <a:srgbClr val="212529"/>
                </a:solidFill>
                <a:latin typeface="Arial Narrow" panose="020B0606020202030204" pitchFamily="34" charset="0"/>
              </a:rPr>
              <a:t>What happens to the leftovers of the resources mobilized?</a:t>
            </a:r>
            <a:endParaRPr lang="fr-FR" sz="2000" dirty="0">
              <a:solidFill>
                <a:srgbClr val="212529"/>
              </a:solidFill>
              <a:latin typeface="Arial Narrow" panose="020B0606020202030204" pitchFamily="34" charset="0"/>
            </a:endParaRPr>
          </a:p>
          <a:p>
            <a:pPr marL="685800" lvl="2">
              <a:lnSpc>
                <a:spcPct val="100000"/>
              </a:lnSpc>
              <a:spcBef>
                <a:spcPts val="0"/>
              </a:spcBef>
            </a:pPr>
            <a:r>
              <a:rPr lang="en-US" dirty="0">
                <a:solidFill>
                  <a:srgbClr val="212529"/>
                </a:solidFill>
                <a:latin typeface="Arial Narrow" panose="020B0606020202030204" pitchFamily="34" charset="0"/>
              </a:rPr>
              <a:t>All the resources of the project (human, material and financial) must be returned to the association, the donors or made available to the actors identified in advance in the financing agreement</a:t>
            </a:r>
            <a:endParaRPr lang="fr-FR"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3F42282-FD9F-050A-D69E-A46FE2954EEE}"/>
              </a:ext>
            </a:extLst>
          </p:cNvPr>
          <p:cNvPicPr>
            <a:picLocks noChangeAspect="1"/>
          </p:cNvPicPr>
          <p:nvPr/>
        </p:nvPicPr>
        <p:blipFill rotWithShape="1">
          <a:blip r:embed="rId2"/>
          <a:srcRect l="25914" r="26430"/>
          <a:stretch/>
        </p:blipFill>
        <p:spPr>
          <a:xfrm>
            <a:off x="8064137" y="1785631"/>
            <a:ext cx="3827460" cy="4515157"/>
          </a:xfrm>
          <a:prstGeom prst="rect">
            <a:avLst/>
          </a:prstGeom>
        </p:spPr>
      </p:pic>
    </p:spTree>
    <p:extLst>
      <p:ext uri="{BB962C8B-B14F-4D97-AF65-F5344CB8AC3E}">
        <p14:creationId xmlns:p14="http://schemas.microsoft.com/office/powerpoint/2010/main" val="626359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400050"/>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600" b="1" dirty="0">
                <a:solidFill>
                  <a:schemeClr val="bg1"/>
                </a:solidFill>
                <a:latin typeface="Arial Narrow" panose="020B0606020202030204" pitchFamily="34" charset="0"/>
              </a:rPr>
              <a:t>CONCLUSION</a:t>
            </a:r>
          </a:p>
        </p:txBody>
      </p:sp>
      <p:sp>
        <p:nvSpPr>
          <p:cNvPr id="3" name="Espace réservé du contenu 2">
            <a:extLst>
              <a:ext uri="{FF2B5EF4-FFF2-40B4-BE49-F238E27FC236}">
                <a16:creationId xmlns:a16="http://schemas.microsoft.com/office/drawing/2014/main" id="{778DA5F3-A359-A615-5500-62D055B5EFC2}"/>
              </a:ext>
            </a:extLst>
          </p:cNvPr>
          <p:cNvSpPr txBox="1">
            <a:spLocks/>
          </p:cNvSpPr>
          <p:nvPr/>
        </p:nvSpPr>
        <p:spPr>
          <a:xfrm>
            <a:off x="314319" y="2070489"/>
            <a:ext cx="6772281" cy="432963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3000" dirty="0">
                <a:solidFill>
                  <a:srgbClr val="212529"/>
                </a:solidFill>
                <a:latin typeface="Arial Narrow" panose="020B0606020202030204" pitchFamily="34" charset="0"/>
              </a:rPr>
              <a:t>The design, implementation and completion of a project is always an exciting adventure
Every project in your Organization is a building block in the process of a beautiful construction
Always remember that having reached project closeness, no matter how big or small, it is an achievement that should be celebrated… and credit should be given to the project team</a:t>
            </a:r>
            <a:endParaRPr lang="fr-FR" sz="3000" dirty="0">
              <a:solidFill>
                <a:srgbClr val="212529"/>
              </a:solidFill>
              <a:latin typeface="Arial Narrow" panose="020B0606020202030204" pitchFamily="34" charset="0"/>
            </a:endParaRPr>
          </a:p>
        </p:txBody>
      </p:sp>
      <p:pic>
        <p:nvPicPr>
          <p:cNvPr id="6" name="Image 5">
            <a:extLst>
              <a:ext uri="{FF2B5EF4-FFF2-40B4-BE49-F238E27FC236}">
                <a16:creationId xmlns:a16="http://schemas.microsoft.com/office/drawing/2014/main" id="{B53145EE-6577-BA8F-DB00-FF63FD72DE0F}"/>
              </a:ext>
            </a:extLst>
          </p:cNvPr>
          <p:cNvPicPr>
            <a:picLocks noChangeAspect="1"/>
          </p:cNvPicPr>
          <p:nvPr/>
        </p:nvPicPr>
        <p:blipFill rotWithShape="1">
          <a:blip r:embed="rId2"/>
          <a:srcRect l="41258"/>
          <a:stretch/>
        </p:blipFill>
        <p:spPr>
          <a:xfrm>
            <a:off x="7086600" y="2114557"/>
            <a:ext cx="4884569" cy="4157658"/>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Outline</a:t>
            </a: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542107" y="1837920"/>
            <a:ext cx="6402703" cy="471278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pPr>
            <a:r>
              <a:rPr lang="en-US" sz="3800" dirty="0">
                <a:latin typeface="Arial Narrow" panose="020B0606020202030204" pitchFamily="34" charset="0"/>
              </a:rPr>
              <a:t>Chapter 6.1 - Interest of projects in the development of the association
Chapter 6.2 - Project Development: Model and Formats
Chapter 6.3 - Project Implementation, Reporting and Closing</a:t>
            </a:r>
            <a:endParaRPr lang="fr-FR" sz="3800" dirty="0">
              <a:latin typeface="Arial Narrow" panose="020B0606020202030204" pitchFamily="34" charset="0"/>
            </a:endParaRPr>
          </a:p>
        </p:txBody>
      </p:sp>
      <p:pic>
        <p:nvPicPr>
          <p:cNvPr id="2" name="Image 1">
            <a:extLst>
              <a:ext uri="{FF2B5EF4-FFF2-40B4-BE49-F238E27FC236}">
                <a16:creationId xmlns:a16="http://schemas.microsoft.com/office/drawing/2014/main" id="{EA55B2D4-CE9F-1589-A816-11C1BC108BA5}"/>
              </a:ext>
            </a:extLst>
          </p:cNvPr>
          <p:cNvPicPr>
            <a:picLocks noChangeAspect="1"/>
          </p:cNvPicPr>
          <p:nvPr/>
        </p:nvPicPr>
        <p:blipFill>
          <a:blip r:embed="rId2"/>
          <a:stretch>
            <a:fillRect/>
          </a:stretch>
        </p:blipFill>
        <p:spPr>
          <a:xfrm>
            <a:off x="7097210" y="1837920"/>
            <a:ext cx="4619559" cy="4712783"/>
          </a:xfrm>
          <a:prstGeom prst="rect">
            <a:avLst/>
          </a:prstGeom>
        </p:spPr>
      </p:pic>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89558"/>
            <a:ext cx="11864898" cy="12392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6.1:</a:t>
            </a:r>
          </a:p>
          <a:p>
            <a:pPr lvl="0" algn="ctr">
              <a:lnSpc>
                <a:spcPct val="100000"/>
              </a:lnSpc>
              <a:spcBef>
                <a:spcPts val="0"/>
              </a:spcBef>
            </a:pPr>
            <a:r>
              <a:rPr lang="en-US" sz="3600" b="1" dirty="0">
                <a:solidFill>
                  <a:schemeClr val="bg1"/>
                </a:solidFill>
                <a:latin typeface="Arial Narrow" panose="020B0606020202030204" pitchFamily="34" charset="0"/>
              </a:rPr>
              <a:t>Interest of projects in the development of the association (1/2)</a:t>
            </a:r>
            <a:endParaRPr lang="fr-FR" sz="3600" b="1" dirty="0">
              <a:solidFill>
                <a:schemeClr val="bg1"/>
              </a:solidFill>
              <a:latin typeface="Arial Narrow" panose="020B0606020202030204" pitchFamily="34"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906600"/>
            <a:ext cx="6418299" cy="466184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300" dirty="0">
                <a:solidFill>
                  <a:srgbClr val="212529"/>
                </a:solidFill>
                <a:latin typeface="Arial Narrow" panose="020B0606020202030204" pitchFamily="34" charset="0"/>
              </a:rPr>
              <a:t>In the constitution of our associations, we have an article that defines the means to put in place to achieve our objectives. Some examples of means of action are:</a:t>
            </a:r>
            <a:endParaRPr lang="fr-FR" sz="2300" i="0" dirty="0">
              <a:solidFill>
                <a:srgbClr val="212529"/>
              </a:solidFill>
              <a:effectLst/>
              <a:latin typeface="Arial Narrow" panose="020B0606020202030204" pitchFamily="34" charset="0"/>
            </a:endParaRPr>
          </a:p>
          <a:p>
            <a:pPr marL="685800" lvl="2">
              <a:lnSpc>
                <a:spcPct val="100000"/>
              </a:lnSpc>
              <a:spcBef>
                <a:spcPts val="0"/>
              </a:spcBef>
            </a:pPr>
            <a:r>
              <a:rPr lang="en-US" sz="2300" dirty="0">
                <a:solidFill>
                  <a:srgbClr val="212529"/>
                </a:solidFill>
                <a:latin typeface="Arial Narrow" panose="020B0606020202030204" pitchFamily="34" charset="0"/>
              </a:rPr>
              <a:t>Conferences and seminars;
Exhibitions and expos ;
Research and publications;
Study trips;
Recreational activities;
Income-generating activities (IGAs).</a:t>
            </a:r>
            <a:endParaRPr lang="fr-FR" sz="2300" dirty="0">
              <a:solidFill>
                <a:srgbClr val="212529"/>
              </a:solidFill>
              <a:latin typeface="Arial Narrow" panose="020B0606020202030204" pitchFamily="34" charset="0"/>
            </a:endParaRPr>
          </a:p>
          <a:p>
            <a:pPr marL="228600" lvl="1">
              <a:lnSpc>
                <a:spcPct val="100000"/>
              </a:lnSpc>
              <a:spcBef>
                <a:spcPts val="0"/>
              </a:spcBef>
            </a:pPr>
            <a:r>
              <a:rPr lang="en-US" sz="2300" dirty="0">
                <a:solidFill>
                  <a:srgbClr val="212529"/>
                </a:solidFill>
                <a:latin typeface="Arial Narrow" panose="020B0606020202030204" pitchFamily="34" charset="0"/>
              </a:rPr>
              <a:t>Most of these means of action are projects to be designed, planned and implemented 
In addition, projects are a way to mobilize members to give meaning and value to their membership</a:t>
            </a:r>
            <a:endParaRPr lang="fr-FR" sz="23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146C8BE3-FE53-D98A-1397-88AE87B27E5D}"/>
              </a:ext>
            </a:extLst>
          </p:cNvPr>
          <p:cNvPicPr>
            <a:picLocks noChangeAspect="1"/>
          </p:cNvPicPr>
          <p:nvPr/>
        </p:nvPicPr>
        <p:blipFill rotWithShape="1">
          <a:blip r:embed="rId2"/>
          <a:srcRect l="6936" r="22701"/>
          <a:stretch/>
        </p:blipFill>
        <p:spPr>
          <a:xfrm>
            <a:off x="6827520" y="1906599"/>
            <a:ext cx="4917922" cy="4661842"/>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383176"/>
            <a:ext cx="11864898" cy="11146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6.1:</a:t>
            </a:r>
          </a:p>
          <a:p>
            <a:pPr lvl="0" algn="ctr">
              <a:lnSpc>
                <a:spcPct val="100000"/>
              </a:lnSpc>
              <a:spcBef>
                <a:spcPts val="0"/>
              </a:spcBef>
            </a:pPr>
            <a:r>
              <a:rPr lang="en-US" sz="3600" b="1" dirty="0">
                <a:solidFill>
                  <a:schemeClr val="bg1"/>
                </a:solidFill>
                <a:latin typeface="Arial Narrow" panose="020B0606020202030204" pitchFamily="34" charset="0"/>
              </a:rPr>
              <a:t>Interest of projects in the development of the association </a:t>
            </a:r>
            <a:r>
              <a:rPr lang="fr-FR" sz="3600" b="1" dirty="0">
                <a:solidFill>
                  <a:schemeClr val="bg1"/>
                </a:solidFill>
                <a:latin typeface="Arial Narrow" panose="020B0606020202030204" pitchFamily="34" charset="0"/>
              </a:rPr>
              <a:t>(2/2)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99051" y="1696599"/>
            <a:ext cx="6289034" cy="493249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300" dirty="0">
                <a:solidFill>
                  <a:srgbClr val="212529"/>
                </a:solidFill>
                <a:latin typeface="Arial Narrow" panose="020B0606020202030204" pitchFamily="34" charset="0"/>
              </a:rPr>
              <a:t>Projects are/must be included in the association's periodic action plans 
Even General Assemblies (or any other meetings) should be considered as projects in the same way as IGAs
Each project is/must be entrusted to a project committee on the basis of Terms of Reference (</a:t>
            </a:r>
            <a:r>
              <a:rPr lang="en-US" sz="2300" dirty="0" err="1">
                <a:solidFill>
                  <a:srgbClr val="212529"/>
                </a:solidFill>
                <a:latin typeface="Arial Narrow" panose="020B0606020202030204" pitchFamily="34" charset="0"/>
              </a:rPr>
              <a:t>ToR</a:t>
            </a:r>
            <a:r>
              <a:rPr lang="en-US" sz="2300" dirty="0">
                <a:solidFill>
                  <a:srgbClr val="212529"/>
                </a:solidFill>
                <a:latin typeface="Arial Narrow" panose="020B0606020202030204" pitchFamily="34" charset="0"/>
              </a:rPr>
              <a:t>) for the commission (Although, often these </a:t>
            </a:r>
            <a:r>
              <a:rPr lang="en-US" sz="2300" dirty="0" err="1">
                <a:solidFill>
                  <a:srgbClr val="212529"/>
                </a:solidFill>
                <a:latin typeface="Arial Narrow" panose="020B0606020202030204" pitchFamily="34" charset="0"/>
              </a:rPr>
              <a:t>ToR</a:t>
            </a:r>
            <a:r>
              <a:rPr lang="en-US" sz="2300" dirty="0">
                <a:solidFill>
                  <a:srgbClr val="212529"/>
                </a:solidFill>
                <a:latin typeface="Arial Narrow" panose="020B0606020202030204" pitchFamily="34" charset="0"/>
              </a:rPr>
              <a:t> are verbal)
The draft itself must be written in an adequate format to ensure a harmonized understanding by all stakeholders
Every project must be supported by a budget and end with an activity report and a financial statement</a:t>
            </a:r>
            <a:endParaRPr lang="fr-FR" sz="2300" i="0" dirty="0">
              <a:solidFill>
                <a:srgbClr val="212529"/>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E23A8F41-8D5B-21D2-DDCD-E46A397E5048}"/>
              </a:ext>
            </a:extLst>
          </p:cNvPr>
          <p:cNvPicPr>
            <a:picLocks noChangeAspect="1"/>
          </p:cNvPicPr>
          <p:nvPr/>
        </p:nvPicPr>
        <p:blipFill rotWithShape="1">
          <a:blip r:embed="rId2"/>
          <a:srcRect l="5862" r="21876"/>
          <a:stretch/>
        </p:blipFill>
        <p:spPr>
          <a:xfrm>
            <a:off x="6587159" y="1696599"/>
            <a:ext cx="5295527" cy="4932495"/>
          </a:xfrm>
          <a:prstGeom prst="rect">
            <a:avLst/>
          </a:prstGeom>
        </p:spPr>
      </p:pic>
    </p:spTree>
    <p:extLst>
      <p:ext uri="{BB962C8B-B14F-4D97-AF65-F5344CB8AC3E}">
        <p14:creationId xmlns:p14="http://schemas.microsoft.com/office/powerpoint/2010/main" val="313856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4800" b="1" dirty="0">
                <a:solidFill>
                  <a:schemeClr val="bg1"/>
                </a:solidFill>
                <a:latin typeface="Arial Narrow" panose="020B0606020202030204" pitchFamily="34" charset="0"/>
              </a:rPr>
              <a:t>Project development: Model and formats </a:t>
            </a:r>
            <a:r>
              <a:rPr lang="fr-FR" sz="4800" b="1" dirty="0">
                <a:solidFill>
                  <a:schemeClr val="bg1"/>
                </a:solidFill>
                <a:latin typeface="Arial Narrow" panose="020B0606020202030204" pitchFamily="34" charset="0"/>
              </a:rPr>
              <a:t>(1/4)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305904"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dirty="0">
                <a:solidFill>
                  <a:srgbClr val="212529"/>
                </a:solidFill>
                <a:latin typeface="Arial Narrow" panose="020B0606020202030204" pitchFamily="34" charset="0"/>
              </a:rPr>
              <a:t>The preparation of a project may have been carried out by the Bureau, the administrative secretariat or entrusted to the project commission
The choice of presentation model varies according to the situation and the destination. You can choose between:</a:t>
            </a:r>
            <a:endParaRPr lang="fr-FR" dirty="0">
              <a:solidFill>
                <a:srgbClr val="212529"/>
              </a:solidFill>
              <a:latin typeface="Arial Narrow" panose="020B0606020202030204" pitchFamily="34" charset="0"/>
            </a:endParaRPr>
          </a:p>
          <a:p>
            <a:pPr marL="685800" lvl="2">
              <a:lnSpc>
                <a:spcPct val="100000"/>
              </a:lnSpc>
              <a:spcBef>
                <a:spcPts val="0"/>
              </a:spcBef>
            </a:pPr>
            <a:r>
              <a:rPr lang="en-US" sz="2400" dirty="0">
                <a:solidFill>
                  <a:srgbClr val="212529"/>
                </a:solidFill>
                <a:latin typeface="Arial Narrow" panose="020B0606020202030204" pitchFamily="34" charset="0"/>
              </a:rPr>
              <a:t>The Concept Note template;
The Terms of Reference (</a:t>
            </a:r>
            <a:r>
              <a:rPr lang="en-US" sz="2400" dirty="0" err="1">
                <a:solidFill>
                  <a:srgbClr val="212529"/>
                </a:solidFill>
                <a:latin typeface="Arial Narrow" panose="020B0606020202030204" pitchFamily="34" charset="0"/>
              </a:rPr>
              <a:t>ToR</a:t>
            </a:r>
            <a:r>
              <a:rPr lang="en-US" sz="2400" dirty="0">
                <a:solidFill>
                  <a:srgbClr val="212529"/>
                </a:solidFill>
                <a:latin typeface="Arial Narrow" panose="020B0606020202030204" pitchFamily="34" charset="0"/>
              </a:rPr>
              <a:t>) model;
The Framing Note template;
The model of the Letter of Mission;
The Business Plan template;
The Business Case model.</a:t>
            </a:r>
            <a:endParaRPr lang="fr-FR" sz="2400" dirty="0">
              <a:solidFill>
                <a:srgbClr val="212529"/>
              </a:solidFill>
              <a:latin typeface="Arial Narrow" panose="020B0606020202030204" pitchFamily="34" charset="0"/>
            </a:endParaRPr>
          </a:p>
          <a:p>
            <a:pPr marL="228600" lvl="1">
              <a:lnSpc>
                <a:spcPct val="100000"/>
              </a:lnSpc>
              <a:spcBef>
                <a:spcPts val="0"/>
              </a:spcBef>
            </a:pPr>
            <a:r>
              <a:rPr lang="en-US" dirty="0">
                <a:solidFill>
                  <a:srgbClr val="212529"/>
                </a:solidFill>
                <a:latin typeface="Arial Narrow" panose="020B0606020202030204" pitchFamily="34" charset="0"/>
              </a:rPr>
              <a:t>Let's take a few examples:</a:t>
            </a:r>
            <a:endParaRPr lang="fr-FR" i="0" dirty="0">
              <a:solidFill>
                <a:srgbClr val="212529"/>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7977C1F0-6038-4AE2-8F42-5D02789213F3}"/>
              </a:ext>
            </a:extLst>
          </p:cNvPr>
          <p:cNvPicPr>
            <a:picLocks noChangeAspect="1"/>
          </p:cNvPicPr>
          <p:nvPr/>
        </p:nvPicPr>
        <p:blipFill rotWithShape="1">
          <a:blip r:embed="rId2"/>
          <a:srcRect l="19892" r="21280"/>
          <a:stretch/>
        </p:blipFill>
        <p:spPr>
          <a:xfrm>
            <a:off x="6770939" y="1799919"/>
            <a:ext cx="4965540" cy="4827048"/>
          </a:xfrm>
          <a:prstGeom prst="rect">
            <a:avLst/>
          </a:prstGeom>
        </p:spPr>
      </p:pic>
    </p:spTree>
    <p:extLst>
      <p:ext uri="{BB962C8B-B14F-4D97-AF65-F5344CB8AC3E}">
        <p14:creationId xmlns:p14="http://schemas.microsoft.com/office/powerpoint/2010/main" val="354206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4800" b="1" dirty="0">
                <a:solidFill>
                  <a:schemeClr val="bg1"/>
                </a:solidFill>
                <a:latin typeface="Arial Narrow" panose="020B0606020202030204" pitchFamily="34" charset="0"/>
              </a:rPr>
              <a:t>Project development: Model and formats </a:t>
            </a:r>
            <a:r>
              <a:rPr lang="fr-FR" sz="4800" b="1" dirty="0">
                <a:solidFill>
                  <a:schemeClr val="bg1"/>
                </a:solidFill>
                <a:latin typeface="Arial Narrow" panose="020B0606020202030204" pitchFamily="34" charset="0"/>
              </a:rPr>
              <a:t>(2/4)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19" y="1799919"/>
            <a:ext cx="7060217"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300" b="1" dirty="0">
                <a:solidFill>
                  <a:srgbClr val="212529"/>
                </a:solidFill>
                <a:latin typeface="Arial Narrow" panose="020B0606020202030204" pitchFamily="34" charset="0"/>
              </a:rPr>
              <a:t>Let's take a few examples: Tell us which models are best suited for the following projects:</a:t>
            </a:r>
            <a:endParaRPr lang="fr-FR" sz="2300" b="1" i="0" dirty="0">
              <a:solidFill>
                <a:srgbClr val="212529"/>
              </a:solidFill>
              <a:effectLst/>
              <a:latin typeface="Arial Narrow" panose="020B0606020202030204" pitchFamily="34" charset="0"/>
            </a:endParaRPr>
          </a:p>
          <a:p>
            <a:pPr marL="914400" lvl="2" indent="-457200">
              <a:lnSpc>
                <a:spcPct val="100000"/>
              </a:lnSpc>
              <a:spcBef>
                <a:spcPts val="0"/>
              </a:spcBef>
              <a:buFont typeface="+mj-lt"/>
              <a:buAutoNum type="arabicPeriod"/>
            </a:pPr>
            <a:r>
              <a:rPr lang="en-US" sz="2300" dirty="0">
                <a:solidFill>
                  <a:srgbClr val="212529"/>
                </a:solidFill>
                <a:latin typeface="Arial Narrow" panose="020B0606020202030204" pitchFamily="34" charset="0"/>
              </a:rPr>
              <a:t>Organization of a medical innovation fair
High-Level Conference on Health Policy
Installation of an incinerator
Creation of a medical laundry
Creation of a Federation Newsletter
Advocacy on free access to health care
Blood donation operation by private health sector actors
Organization of a walk against obesity
Organization of the virtual FOASPS General Assembly
Organization of an end-of-year dinner for members</a:t>
            </a:r>
            <a:endParaRPr lang="fr-FR" sz="2300" b="1" i="0" dirty="0">
              <a:solidFill>
                <a:srgbClr val="212529"/>
              </a:solidFill>
              <a:effectLst/>
              <a:latin typeface="Arial Narrow" panose="020B0606020202030204" pitchFamily="34" charset="0"/>
            </a:endParaRPr>
          </a:p>
          <a:p>
            <a:pPr marL="228600" lvl="1">
              <a:lnSpc>
                <a:spcPct val="100000"/>
              </a:lnSpc>
              <a:spcBef>
                <a:spcPts val="0"/>
              </a:spcBef>
            </a:pPr>
            <a:r>
              <a:rPr lang="en-US" sz="2300" b="1" dirty="0">
                <a:solidFill>
                  <a:srgbClr val="212529"/>
                </a:solidFill>
                <a:latin typeface="Arial Narrow" panose="020B0606020202030204" pitchFamily="34" charset="0"/>
              </a:rPr>
              <a:t>Give us the reasons for your choices.</a:t>
            </a:r>
            <a:endParaRPr lang="fr-FR" sz="2300" b="1" i="0" dirty="0">
              <a:solidFill>
                <a:srgbClr val="212529"/>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7DA27C09-6B73-22F0-6A7D-8CC24E0A70BF}"/>
              </a:ext>
            </a:extLst>
          </p:cNvPr>
          <p:cNvPicPr>
            <a:picLocks noChangeAspect="1"/>
          </p:cNvPicPr>
          <p:nvPr/>
        </p:nvPicPr>
        <p:blipFill rotWithShape="1">
          <a:blip r:embed="rId2"/>
          <a:srcRect l="6545"/>
          <a:stretch/>
        </p:blipFill>
        <p:spPr>
          <a:xfrm>
            <a:off x="7431910" y="1799919"/>
            <a:ext cx="4513102" cy="4829174"/>
          </a:xfrm>
          <a:prstGeom prst="rect">
            <a:avLst/>
          </a:prstGeom>
        </p:spPr>
      </p:pic>
    </p:spTree>
    <p:extLst>
      <p:ext uri="{BB962C8B-B14F-4D97-AF65-F5344CB8AC3E}">
        <p14:creationId xmlns:p14="http://schemas.microsoft.com/office/powerpoint/2010/main" val="344991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4800" b="1" dirty="0">
                <a:solidFill>
                  <a:schemeClr val="bg1"/>
                </a:solidFill>
                <a:latin typeface="Arial Narrow" panose="020B0606020202030204" pitchFamily="34" charset="0"/>
              </a:rPr>
              <a:t>Project development: Model and formats </a:t>
            </a:r>
            <a:r>
              <a:rPr lang="fr-FR" sz="4800" b="1" dirty="0">
                <a:solidFill>
                  <a:schemeClr val="bg1"/>
                </a:solidFill>
                <a:latin typeface="Arial Narrow" panose="020B0606020202030204" pitchFamily="34" charset="0"/>
              </a:rPr>
              <a:t>(3/4)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7015" y="1799919"/>
            <a:ext cx="7280554"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300" dirty="0">
                <a:solidFill>
                  <a:srgbClr val="212529"/>
                </a:solidFill>
                <a:latin typeface="Arial Narrow" panose="020B0606020202030204" pitchFamily="34" charset="0"/>
              </a:rPr>
              <a:t>The following projects may be limited to a mission letter, a framework note, a concept note, or a Terms of Reference (</a:t>
            </a:r>
            <a:r>
              <a:rPr lang="en-US" sz="2300" dirty="0" err="1">
                <a:solidFill>
                  <a:srgbClr val="212529"/>
                </a:solidFill>
                <a:latin typeface="Arial Narrow" panose="020B0606020202030204" pitchFamily="34" charset="0"/>
              </a:rPr>
              <a:t>ToR</a:t>
            </a:r>
            <a:r>
              <a:rPr lang="en-US" sz="2300" dirty="0">
                <a:solidFill>
                  <a:srgbClr val="212529"/>
                </a:solidFill>
                <a:latin typeface="Arial Narrow" panose="020B0606020202030204" pitchFamily="34" charset="0"/>
              </a:rPr>
              <a:t>);</a:t>
            </a:r>
            <a:endParaRPr lang="fr-FR" sz="2300" i="0" dirty="0">
              <a:solidFill>
                <a:srgbClr val="212529"/>
              </a:solidFill>
              <a:effectLst/>
              <a:latin typeface="Arial Narrow" panose="020B0606020202030204" pitchFamily="34" charset="0"/>
            </a:endParaRPr>
          </a:p>
          <a:p>
            <a:pPr marL="914400" lvl="2" indent="-457200">
              <a:lnSpc>
                <a:spcPct val="100000"/>
              </a:lnSpc>
              <a:spcBef>
                <a:spcPts val="0"/>
              </a:spcBef>
              <a:buFont typeface="+mj-lt"/>
              <a:buAutoNum type="arabicPeriod"/>
            </a:pPr>
            <a:r>
              <a:rPr lang="en-US" sz="2300" dirty="0">
                <a:solidFill>
                  <a:srgbClr val="212529"/>
                </a:solidFill>
                <a:latin typeface="Arial Narrow" panose="020B0606020202030204" pitchFamily="34" charset="0"/>
              </a:rPr>
              <a:t>Blood donation operation by private health sector actors
Creation of a Federation Newsletter
Organization of a walk against obesity
Advocacy on free access to health care
Organization of an end-of-year dinner for members</a:t>
            </a:r>
            <a:endParaRPr lang="fr-FR" sz="2300" dirty="0">
              <a:solidFill>
                <a:srgbClr val="212529"/>
              </a:solidFill>
              <a:latin typeface="Arial Narrow" panose="020B0606020202030204" pitchFamily="34" charset="0"/>
            </a:endParaRPr>
          </a:p>
          <a:p>
            <a:pPr marL="228600" lvl="1">
              <a:lnSpc>
                <a:spcPct val="100000"/>
              </a:lnSpc>
              <a:spcBef>
                <a:spcPts val="0"/>
              </a:spcBef>
            </a:pPr>
            <a:r>
              <a:rPr lang="en-US" sz="2300" dirty="0">
                <a:solidFill>
                  <a:srgbClr val="212529"/>
                </a:solidFill>
                <a:latin typeface="Arial Narrow" panose="020B0606020202030204" pitchFamily="34" charset="0"/>
              </a:rPr>
              <a:t>Because these can be projects whose objective is not to generate financial resources for the association, but actions whose implementation contributes to the objective and mission of the association
On the other hand, these projects may include a search for sponsorship or subsidies to be included in the budget</a:t>
            </a:r>
            <a:endParaRPr lang="fr-FR" sz="23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047AA614-348E-D504-8A05-E6F2139B4436}"/>
              </a:ext>
            </a:extLst>
          </p:cNvPr>
          <p:cNvPicPr>
            <a:picLocks noChangeAspect="1"/>
          </p:cNvPicPr>
          <p:nvPr/>
        </p:nvPicPr>
        <p:blipFill rotWithShape="1">
          <a:blip r:embed="rId2"/>
          <a:srcRect l="26146" r="14064"/>
          <a:stretch/>
        </p:blipFill>
        <p:spPr>
          <a:xfrm>
            <a:off x="7546694" y="1799918"/>
            <a:ext cx="4328932" cy="4829175"/>
          </a:xfrm>
          <a:prstGeom prst="rect">
            <a:avLst/>
          </a:prstGeom>
        </p:spPr>
      </p:pic>
    </p:spTree>
    <p:extLst>
      <p:ext uri="{BB962C8B-B14F-4D97-AF65-F5344CB8AC3E}">
        <p14:creationId xmlns:p14="http://schemas.microsoft.com/office/powerpoint/2010/main" val="112844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gn="ct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6.2 :  </a:t>
            </a:r>
          </a:p>
          <a:p>
            <a:pPr lvl="0" algn="ctr">
              <a:lnSpc>
                <a:spcPct val="100000"/>
              </a:lnSpc>
              <a:spcBef>
                <a:spcPts val="0"/>
              </a:spcBef>
            </a:pPr>
            <a:r>
              <a:rPr lang="en-US" sz="4800" b="1" dirty="0">
                <a:solidFill>
                  <a:schemeClr val="bg1"/>
                </a:solidFill>
                <a:latin typeface="Arial Narrow" panose="020B0606020202030204" pitchFamily="34" charset="0"/>
              </a:rPr>
              <a:t>Project development: Model and formats </a:t>
            </a:r>
            <a:r>
              <a:rPr lang="fr-FR" sz="4800" b="1" dirty="0">
                <a:solidFill>
                  <a:schemeClr val="bg1"/>
                </a:solidFill>
                <a:latin typeface="Arial Narrow" panose="020B0606020202030204" pitchFamily="34" charset="0"/>
              </a:rPr>
              <a:t>(4/4)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0" y="1799919"/>
            <a:ext cx="6963130"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200" dirty="0">
                <a:solidFill>
                  <a:srgbClr val="212529"/>
                </a:solidFill>
                <a:latin typeface="Arial Narrow" panose="020B0606020202030204" pitchFamily="34" charset="0"/>
              </a:rPr>
              <a:t>The following projects require a business case or a business plan:</a:t>
            </a:r>
            <a:endParaRPr lang="fr-FR" sz="2200" dirty="0">
              <a:solidFill>
                <a:srgbClr val="212529"/>
              </a:solidFill>
              <a:latin typeface="Arial Narrow" panose="020B0606020202030204" pitchFamily="34" charset="0"/>
            </a:endParaRPr>
          </a:p>
          <a:p>
            <a:pPr marL="914400" lvl="2" indent="-457200">
              <a:lnSpc>
                <a:spcPct val="100000"/>
              </a:lnSpc>
              <a:spcBef>
                <a:spcPts val="0"/>
              </a:spcBef>
              <a:buFont typeface="+mj-lt"/>
              <a:buAutoNum type="arabicPeriod"/>
            </a:pPr>
            <a:r>
              <a:rPr lang="en-US" sz="2200" dirty="0">
                <a:solidFill>
                  <a:srgbClr val="212529"/>
                </a:solidFill>
                <a:latin typeface="Arial Narrow" panose="020B0606020202030204" pitchFamily="34" charset="0"/>
              </a:rPr>
              <a:t>Organization of a medical innovation fair
High-Level Conference on Health Policy
Installation of an incinerator
Creation of a medical laundry
Organization of the virtual FOASPS General Assembly</a:t>
            </a:r>
            <a:endParaRPr lang="fr-FR" sz="2200" dirty="0">
              <a:solidFill>
                <a:srgbClr val="212529"/>
              </a:solidFill>
              <a:latin typeface="Arial Narrow" panose="020B0606020202030204" pitchFamily="34" charset="0"/>
            </a:endParaRPr>
          </a:p>
          <a:p>
            <a:pPr marL="228600" lvl="1">
              <a:lnSpc>
                <a:spcPct val="100000"/>
              </a:lnSpc>
              <a:spcBef>
                <a:spcPts val="0"/>
              </a:spcBef>
            </a:pPr>
            <a:r>
              <a:rPr lang="en-US" sz="2200" dirty="0">
                <a:solidFill>
                  <a:srgbClr val="212529"/>
                </a:solidFill>
                <a:latin typeface="Arial Narrow" panose="020B0606020202030204" pitchFamily="34" charset="0"/>
              </a:rPr>
              <a:t>These are large-scale projects, which require the association to ensure their success, not only for its image, but also for its finances. 
It is therefore important to have a market study/ business case, to ensure that there is an economic and financial profitability
The budget must ensure a minimum balance between revenue (including subsidies) and expenditure</a:t>
            </a:r>
            <a:endParaRPr lang="fr-FR" sz="22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DCF1A5E2-442F-F65B-2C52-A6B5B69F48BB}"/>
              </a:ext>
            </a:extLst>
          </p:cNvPr>
          <p:cNvPicPr>
            <a:picLocks noChangeAspect="1"/>
          </p:cNvPicPr>
          <p:nvPr/>
        </p:nvPicPr>
        <p:blipFill>
          <a:blip r:embed="rId2"/>
          <a:stretch>
            <a:fillRect/>
          </a:stretch>
        </p:blipFill>
        <p:spPr>
          <a:xfrm>
            <a:off x="7372349" y="1799918"/>
            <a:ext cx="4466987" cy="4829175"/>
          </a:xfrm>
          <a:prstGeom prst="rect">
            <a:avLst/>
          </a:prstGeom>
        </p:spPr>
      </p:pic>
    </p:spTree>
    <p:extLst>
      <p:ext uri="{BB962C8B-B14F-4D97-AF65-F5344CB8AC3E}">
        <p14:creationId xmlns:p14="http://schemas.microsoft.com/office/powerpoint/2010/main" val="411667471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2882</Words>
  <Application>Microsoft Office PowerPoint</Application>
  <PresentationFormat>Grand écran</PresentationFormat>
  <Paragraphs>153</Paragraphs>
  <Slides>28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28</vt:i4>
      </vt:variant>
    </vt:vector>
  </HeadingPairs>
  <TitlesOfParts>
    <vt:vector size="32" baseType="lpstr">
      <vt:lpstr>Arial</vt:lpstr>
      <vt:lpstr>Arial Narrow</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48</cp:revision>
  <dcterms:modified xsi:type="dcterms:W3CDTF">2024-08-17T20:04:23Z</dcterms:modified>
</cp:coreProperties>
</file>