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0" r:id="rId3"/>
    <p:sldId id="283" r:id="rId4"/>
    <p:sldId id="302" r:id="rId5"/>
    <p:sldId id="313" r:id="rId6"/>
    <p:sldId id="284" r:id="rId7"/>
    <p:sldId id="310" r:id="rId8"/>
    <p:sldId id="312" r:id="rId9"/>
    <p:sldId id="311" r:id="rId10"/>
    <p:sldId id="301" r:id="rId11"/>
    <p:sldId id="316" r:id="rId12"/>
    <p:sldId id="315" r:id="rId13"/>
    <p:sldId id="317" r:id="rId14"/>
    <p:sldId id="309" r:id="rId15"/>
  </p:sldIdLst>
  <p:sldSz cx="12192000" cy="6858000"/>
  <p:notesSz cx="6858000" cy="9144000"/>
  <p:defaultTextStyle>
    <a:defPPr lvl="0">
      <a:defRPr lang="fr-F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3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0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3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48000" y="1530258"/>
            <a:ext cx="8045824" cy="2961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402541" y="2095033"/>
            <a:ext cx="840889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65043" y="502464"/>
            <a:ext cx="582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Développement Organisationnel dans un contexte d’Organisation de la Société Civile Internationale (OSCI)</a:t>
            </a:r>
            <a:endParaRPr lang="fr-FR" sz="200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D2F201-E09A-CAC6-F24B-C3B4D24D1056}"/>
              </a:ext>
            </a:extLst>
          </p:cNvPr>
          <p:cNvSpPr txBox="1"/>
          <p:nvPr/>
        </p:nvSpPr>
        <p:spPr>
          <a:xfrm>
            <a:off x="1668802" y="2225314"/>
            <a:ext cx="8854396" cy="86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kern="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ormation des Responsables des Organisations Membres de la FOASPS en gestion des Associations et Développement Organisationnel (DO)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A872D3-4E45-1897-31F0-4FDE7FBBE503}"/>
              </a:ext>
            </a:extLst>
          </p:cNvPr>
          <p:cNvSpPr txBox="1"/>
          <p:nvPr/>
        </p:nvSpPr>
        <p:spPr>
          <a:xfrm>
            <a:off x="0" y="3298288"/>
            <a:ext cx="12192000" cy="181588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Module 7 : </a:t>
            </a: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Gestion de la mise en œuvre et de la performance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(Webinaire 7)</a:t>
            </a:r>
          </a:p>
        </p:txBody>
      </p:sp>
    </p:spTree>
    <p:extLst>
      <p:ext uri="{BB962C8B-B14F-4D97-AF65-F5344CB8AC3E}">
        <p14:creationId xmlns:p14="http://schemas.microsoft.com/office/powerpoint/2010/main" val="246663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7.3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de gestion de la performance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organisationnelle et du personnel (1/4)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1" y="1799919"/>
            <a:ext cx="5391504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600" b="1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Les outils manuels/ physiques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 cadre du suivi évaluation avec les indicateurs clés de performance (KPI)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Modèle d’évaluation du rendement basé sur 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 rapportage périodique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La planification et le suivi des résultats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La discussion périodique entre superviseur et supervisé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 système d’évaluation à 360°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 modèle RACI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D27338-0303-1ED7-7B78-993B268A0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0" b="10661"/>
          <a:stretch/>
        </p:blipFill>
        <p:spPr>
          <a:xfrm>
            <a:off x="5719299" y="1799919"/>
            <a:ext cx="60007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7.3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de gestion de la performance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organisationnelle et du personnel (2/4)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1" y="1799919"/>
            <a:ext cx="3419829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400" b="1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 Modèle RACI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34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R : </a:t>
            </a:r>
            <a:r>
              <a:rPr lang="fr-FR" sz="3400" dirty="0" err="1">
                <a:solidFill>
                  <a:srgbClr val="040C28"/>
                </a:solidFill>
                <a:latin typeface="Arial Narrow" panose="020B0606020202030204" pitchFamily="34" charset="0"/>
              </a:rPr>
              <a:t>Responsible</a:t>
            </a:r>
            <a:endParaRPr lang="fr-FR" sz="3400" dirty="0">
              <a:solidFill>
                <a:srgbClr val="040C28"/>
              </a:solidFill>
              <a:latin typeface="Arial Narrow" panose="020B0606020202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400" dirty="0">
                <a:solidFill>
                  <a:srgbClr val="040C28"/>
                </a:solidFill>
                <a:latin typeface="Arial Narrow" panose="020B0606020202030204" pitchFamily="34" charset="0"/>
              </a:rPr>
              <a:t>          (réalisateur) </a:t>
            </a:r>
            <a:endParaRPr lang="fr-FR" sz="34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34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A : </a:t>
            </a:r>
            <a:r>
              <a:rPr lang="fr-FR" sz="3400" dirty="0" err="1">
                <a:solidFill>
                  <a:srgbClr val="040C28"/>
                </a:solidFill>
                <a:latin typeface="Arial Narrow" panose="020B0606020202030204" pitchFamily="34" charset="0"/>
              </a:rPr>
              <a:t>Accountable</a:t>
            </a:r>
            <a:endParaRPr lang="fr-FR" sz="3400" dirty="0">
              <a:solidFill>
                <a:srgbClr val="040C28"/>
              </a:solidFill>
              <a:latin typeface="Arial Narrow" panose="020B0606020202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400" dirty="0">
                <a:solidFill>
                  <a:srgbClr val="040C28"/>
                </a:solidFill>
                <a:latin typeface="Arial Narrow" panose="020B0606020202030204" pitchFamily="34" charset="0"/>
              </a:rPr>
              <a:t>         (approbateur)</a:t>
            </a:r>
            <a:endParaRPr lang="fr-FR" sz="34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34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C : </a:t>
            </a:r>
            <a:r>
              <a:rPr lang="fr-FR" sz="3400" dirty="0" err="1">
                <a:solidFill>
                  <a:srgbClr val="040C28"/>
                </a:solidFill>
                <a:latin typeface="Arial Narrow" panose="020B0606020202030204" pitchFamily="34" charset="0"/>
              </a:rPr>
              <a:t>Consulted</a:t>
            </a:r>
            <a:endParaRPr lang="fr-FR" sz="3400" dirty="0">
              <a:solidFill>
                <a:srgbClr val="040C28"/>
              </a:solidFill>
              <a:latin typeface="Arial Narrow" panose="020B0606020202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400" dirty="0">
                <a:solidFill>
                  <a:srgbClr val="040C28"/>
                </a:solidFill>
                <a:latin typeface="Arial Narrow" panose="020B0606020202030204" pitchFamily="34" charset="0"/>
              </a:rPr>
              <a:t>          (consulté) </a:t>
            </a:r>
            <a:endParaRPr lang="fr-FR" sz="34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34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I :  </a:t>
            </a:r>
            <a:r>
              <a:rPr lang="fr-FR" sz="3400" dirty="0" err="1">
                <a:solidFill>
                  <a:srgbClr val="040C28"/>
                </a:solidFill>
                <a:latin typeface="Arial Narrow" panose="020B0606020202030204" pitchFamily="34" charset="0"/>
              </a:rPr>
              <a:t>Informed</a:t>
            </a:r>
            <a:endParaRPr lang="fr-FR" sz="3400" dirty="0">
              <a:solidFill>
                <a:srgbClr val="040C28"/>
              </a:solidFill>
              <a:latin typeface="Arial Narrow" panose="020B0606020202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400" dirty="0">
                <a:solidFill>
                  <a:srgbClr val="040C28"/>
                </a:solidFill>
                <a:latin typeface="Arial Narrow" panose="020B0606020202030204" pitchFamily="34" charset="0"/>
              </a:rPr>
              <a:t>         (informé)</a:t>
            </a:r>
            <a:endParaRPr lang="fr-FR" sz="34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sz="34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8A24BE-C38B-DC6F-7D99-6ABBD3D9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9" t="2863" r="10814" b="4809"/>
          <a:stretch/>
        </p:blipFill>
        <p:spPr>
          <a:xfrm>
            <a:off x="3829051" y="1712935"/>
            <a:ext cx="8203116" cy="50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7.3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de gestion de la performance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organisationnelle et du personnel (3/4)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96389" y="1799919"/>
            <a:ext cx="6723017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Les outils électroniques (Applications)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Les logiciels de gestion de la performance (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Poplee</a:t>
            </a:r>
            <a:r>
              <a:rPr lang="fr-FR" sz="2100" b="1" dirty="0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 entretiens, 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Trakstar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Logiciel de gestion de performance et de développement professionnel (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Angagedly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Logiciel de gestion des entretiens annuels et évaluation (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Javelo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Plateforme de gestion de performance et de feedback (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Leapsome</a:t>
            </a:r>
            <a:r>
              <a:rPr lang="fr-FR" sz="2100" b="1" dirty="0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, 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WorkTango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Plateformes de rétroaction à 360 degrés (</a:t>
            </a:r>
            <a:r>
              <a:rPr lang="fr-FR" sz="2100" b="1" dirty="0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Treillis, 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Primalogik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Logiciel de gestion des talents et de la performance (</a:t>
            </a:r>
            <a:r>
              <a:rPr lang="fr-FR" sz="2100" b="1" dirty="0" err="1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ClearCompany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 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Logiciel de gestion de performances de motivation et d’engagement des employés (</a:t>
            </a:r>
            <a:r>
              <a:rPr lang="fr-FR" sz="2100" b="1" dirty="0">
                <a:solidFill>
                  <a:srgbClr val="0000F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15Cinq/ 15Five, Motivation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) 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sz="2200" dirty="0">
              <a:solidFill>
                <a:srgbClr val="161316"/>
              </a:solidFill>
              <a:highlight>
                <a:srgbClr val="FFFFFF"/>
              </a:highlight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13BDF2-AC3F-6C9B-8F26-59B174F54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r="11767"/>
          <a:stretch/>
        </p:blipFill>
        <p:spPr>
          <a:xfrm>
            <a:off x="7219406" y="1803211"/>
            <a:ext cx="4672033" cy="48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842ECA-3C71-3BAC-BF71-09458805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6" r="34381"/>
          <a:stretch/>
        </p:blipFill>
        <p:spPr>
          <a:xfrm>
            <a:off x="7363658" y="1898468"/>
            <a:ext cx="4431574" cy="465037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7.3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de gestion de la performance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organisationnelle et du personnel (4/4)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0" y="1898469"/>
            <a:ext cx="7071443" cy="465037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800" b="1" dirty="0">
                <a:latin typeface="Arial Narrow" panose="020B0606020202030204" pitchFamily="34" charset="0"/>
              </a:rPr>
              <a:t>Comment choisir un outil de gestion des performances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Taille de l'organisation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Besoins spécifiques votre organisation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Le contexte de votre secteur d’activités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Fonctionnalité spécifique recherchées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Considérations budgétaires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Intégration et compatibilité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Méthodologie de la performance 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Retour d'information à 360° et anonyme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Disponibilité de l'information continu et en temps réel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latin typeface="Arial Narrow" panose="020B0606020202030204" pitchFamily="34" charset="0"/>
              </a:rPr>
              <a:t>Objectif et utilisation de l’outil de gestion de performance</a:t>
            </a:r>
          </a:p>
        </p:txBody>
      </p:sp>
    </p:spTree>
    <p:extLst>
      <p:ext uri="{BB962C8B-B14F-4D97-AF65-F5344CB8AC3E}">
        <p14:creationId xmlns:p14="http://schemas.microsoft.com/office/powerpoint/2010/main" val="124950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3551" y="243295"/>
            <a:ext cx="11864898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fr-FR" sz="66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CONCLUSION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85F340D-A851-1E08-A09A-3EA9B9305AE4}"/>
              </a:ext>
            </a:extLst>
          </p:cNvPr>
          <p:cNvSpPr txBox="1">
            <a:spLocks/>
          </p:cNvSpPr>
          <p:nvPr/>
        </p:nvSpPr>
        <p:spPr>
          <a:xfrm>
            <a:off x="459027" y="1843087"/>
            <a:ext cx="6499126" cy="461486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800" b="1" dirty="0">
                <a:solidFill>
                  <a:srgbClr val="212529"/>
                </a:solidFill>
                <a:latin typeface="Arial Narrow" panose="020B0606020202030204" pitchFamily="34" charset="0"/>
              </a:rPr>
              <a:t>Et pour terminer :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800" b="1" dirty="0">
                <a:solidFill>
                  <a:srgbClr val="212529"/>
                </a:solidFill>
                <a:latin typeface="Arial Narrow" panose="020B0606020202030204" pitchFamily="34" charset="0"/>
              </a:rPr>
              <a:t>Maintenir une équipe </a:t>
            </a:r>
            <a:r>
              <a:rPr lang="fr-FR" sz="2800" b="1" dirty="0" err="1">
                <a:solidFill>
                  <a:srgbClr val="212529"/>
                </a:solidFill>
                <a:latin typeface="Arial Narrow" panose="020B0606020202030204" pitchFamily="34" charset="0"/>
              </a:rPr>
              <a:t>PERFORMante</a:t>
            </a:r>
            <a:r>
              <a:rPr lang="fr-FR" sz="2800" b="1" dirty="0">
                <a:solidFill>
                  <a:srgbClr val="212529"/>
                </a:solidFill>
                <a:latin typeface="Arial Narrow" panose="020B0606020202030204" pitchFamily="34" charset="0"/>
              </a:rPr>
              <a:t> 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b="1" dirty="0">
                <a:solidFill>
                  <a:srgbClr val="212529"/>
                </a:solidFill>
                <a:latin typeface="Arial Narrow" panose="020B0606020202030204" pitchFamily="34" charset="0"/>
              </a:rPr>
              <a:t>(Par </a:t>
            </a:r>
            <a:r>
              <a:rPr lang="en-GB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Ken Blanchard, </a:t>
            </a:r>
            <a:r>
              <a:rPr lang="en-GB" sz="2000" b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Président</a:t>
            </a:r>
            <a:r>
              <a:rPr lang="en-GB" sz="2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de Blanchard Training &amp; Development</a:t>
            </a:r>
            <a:r>
              <a:rPr lang="fr-FR" sz="2000" b="1" dirty="0">
                <a:solidFill>
                  <a:srgbClr val="212529"/>
                </a:solidFill>
                <a:latin typeface="Arial Narrow" panose="020B0606020202030204" pitchFamily="34" charset="0"/>
              </a:rPr>
              <a:t>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P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ourquoi on est là (</a:t>
            </a:r>
            <a:r>
              <a:rPr lang="fr-FR" sz="2800" dirty="0" err="1">
                <a:solidFill>
                  <a:srgbClr val="212529"/>
                </a:solidFill>
                <a:latin typeface="Arial Narrow" panose="020B0606020202030204" pitchFamily="34" charset="0"/>
              </a:rPr>
              <a:t>Purpose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, But.)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 err="1">
                <a:solidFill>
                  <a:srgbClr val="0000FF"/>
                </a:solidFill>
                <a:latin typeface="Arial Narrow" panose="020B0606020202030204" pitchFamily="34" charset="0"/>
              </a:rPr>
              <a:t>E</a:t>
            </a:r>
            <a:r>
              <a:rPr lang="fr-FR" sz="2800" dirty="0" err="1">
                <a:solidFill>
                  <a:srgbClr val="212529"/>
                </a:solidFill>
                <a:latin typeface="Arial Narrow" panose="020B0606020202030204" pitchFamily="34" charset="0"/>
              </a:rPr>
              <a:t>mpowerment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 (Habilitation des membres)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R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elations &amp; communication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F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lexibilité (Organisation AGILE)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O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ptimal dans la productivité 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R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écompenses des réalisations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00FF"/>
                </a:solidFill>
                <a:latin typeface="Arial Narrow" panose="020B0606020202030204" pitchFamily="34" charset="0"/>
              </a:rPr>
              <a:t>M</a:t>
            </a: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orale des membres de l’équipe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sz="2800" b="1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2F2B17-DB29-38D9-E470-254863B7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" r="19191"/>
          <a:stretch/>
        </p:blipFill>
        <p:spPr>
          <a:xfrm>
            <a:off x="6958152" y="1843087"/>
            <a:ext cx="4815839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53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838200" y="307298"/>
            <a:ext cx="10515600" cy="1153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 7</a:t>
            </a:r>
            <a:r>
              <a:rPr lang="fr-FR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Objectif de la séance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982C15-E402-0E40-6CCB-965DFE129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28"/>
          <a:stretch/>
        </p:blipFill>
        <p:spPr>
          <a:xfrm>
            <a:off x="6749148" y="1842854"/>
            <a:ext cx="5120640" cy="446367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008B0-C9AE-7043-82AF-A79F43E43976}"/>
              </a:ext>
            </a:extLst>
          </p:cNvPr>
          <p:cNvSpPr txBox="1">
            <a:spLocks/>
          </p:cNvSpPr>
          <p:nvPr/>
        </p:nvSpPr>
        <p:spPr>
          <a:xfrm>
            <a:off x="357056" y="1842855"/>
            <a:ext cx="6392092" cy="446367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D’ici la fin de la séance, les participants auront une connaissance approfondie sur 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2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développement d’une politique de gestion de la performance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2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32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gestion de la performance organisationnelle ?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2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</a:t>
            </a:r>
            <a:r>
              <a:rPr lang="fr-FR" sz="32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utils de gestion de la performance organisationnelle et du personnel</a:t>
            </a:r>
          </a:p>
        </p:txBody>
      </p:sp>
    </p:spTree>
    <p:extLst>
      <p:ext uri="{BB962C8B-B14F-4D97-AF65-F5344CB8AC3E}">
        <p14:creationId xmlns:p14="http://schemas.microsoft.com/office/powerpoint/2010/main" val="366362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838200" y="307298"/>
            <a:ext cx="10515600" cy="1153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et Plan de la séance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fr-FR" sz="2800" b="1" kern="1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14E17DF-43E5-EBD4-4685-92B5DB352E65}"/>
              </a:ext>
            </a:extLst>
          </p:cNvPr>
          <p:cNvSpPr txBox="1">
            <a:spLocks/>
          </p:cNvSpPr>
          <p:nvPr/>
        </p:nvSpPr>
        <p:spPr>
          <a:xfrm>
            <a:off x="299991" y="2035088"/>
            <a:ext cx="6402703" cy="41567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fr-FR" sz="32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7.1 : Développement d’une politique de gestion de la performance</a:t>
            </a:r>
            <a:endParaRPr lang="fr-FR" sz="3200" kern="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fr-FR" sz="32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7.2 : Qu’est-ce que la gestion de la performance organisationnelle ?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fr-FR" sz="32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7.3 : Outils de gestion de la performance organisationnelle et du personnel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1CB71E-5841-79CC-18B6-305EA7DE1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94" y="2035088"/>
            <a:ext cx="5201921" cy="41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7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7.1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Développement d’une politique de gestion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  de la performance globale </a:t>
            </a: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GPG (1/2)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30840" y="1799919"/>
            <a:ext cx="6096082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La Gestion de la Performance Globale est un levier de la croissance de l’Organisation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Elle constitue une partie essentielle de la culture organisationnelle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Elle établit et maintien un lien clair entre la performance individuelle et la performance organisationnelle, pour :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Stimuler la culture organisationnelle et l’engagement des employés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Augmenter la productivité et de l’efficacité globale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Contribuer à l’atteinte des objectifs de l’Organisation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dirty="0">
                <a:solidFill>
                  <a:srgbClr val="212529"/>
                </a:solidFill>
                <a:latin typeface="Arial Narrow" panose="020B0606020202030204" pitchFamily="34" charset="0"/>
              </a:rPr>
              <a:t>Créer un impact positif sur la satisfaction des clients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sz="2200" dirty="0">
              <a:solidFill>
                <a:srgbClr val="212529"/>
              </a:solidFill>
              <a:latin typeface="Arial Narrow" panose="020B060602020203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sz="2200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C38FA3-0839-331B-32E1-4519E0DF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400"/>
          <a:stretch/>
        </p:blipFill>
        <p:spPr>
          <a:xfrm>
            <a:off x="6339832" y="1799919"/>
            <a:ext cx="5526863" cy="47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9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7.1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Développement d’une politique de gestion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  de la performance globale – GPG (2/2)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1" y="1817225"/>
            <a:ext cx="6697636" cy="483821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212529"/>
                </a:solidFill>
                <a:latin typeface="Arial Narrow" panose="020B0606020202030204" pitchFamily="34" charset="0"/>
              </a:rPr>
              <a:t>Comment augmenter la productivité globale grâce à la gestion de la performance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Définir des attentes claires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Aligner les objectifs individuels et d’équipe sur les objectifs globaux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Utiliser les indicateurs de performance et l'analyse des données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Optimiser le retour d'information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Favoriser l'engagement des employés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Promouvoir un système de récompenses basées sur la performance</a:t>
            </a:r>
            <a:br>
              <a:rPr lang="fr-FR" sz="2800" dirty="0"/>
            </a:br>
            <a:endParaRPr lang="fr-FR" sz="2800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9B5A93-9211-7FDA-81BF-990624AF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3"/>
          <a:stretch/>
        </p:blipFill>
        <p:spPr>
          <a:xfrm>
            <a:off x="7106857" y="1817225"/>
            <a:ext cx="4770274" cy="48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A940DB-B599-8AC8-030D-88E4AE9A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2"/>
          <a:stretch/>
        </p:blipFill>
        <p:spPr>
          <a:xfrm>
            <a:off x="6082408" y="1973539"/>
            <a:ext cx="5800388" cy="420734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13211"/>
            <a:ext cx="11864898" cy="1412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7.2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que la gestion de la </a:t>
            </a:r>
          </a:p>
          <a:p>
            <a:pPr lvl="0">
              <a:lnSpc>
                <a:spcPct val="107000"/>
              </a:lnSpc>
            </a:pP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performance organisationnelle ? (1/3)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37781" y="1799919"/>
            <a:ext cx="6234647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La </a:t>
            </a:r>
            <a:r>
              <a:rPr lang="fr-FR" sz="2800" b="0" i="0" dirty="0">
                <a:solidFill>
                  <a:srgbClr val="040C28"/>
                </a:solidFill>
                <a:effectLst/>
                <a:latin typeface="Arial Narrow" panose="020B0606020202030204" pitchFamily="34" charset="0"/>
              </a:rPr>
              <a:t>gestion de la performance organisationnelle</a:t>
            </a:r>
            <a:r>
              <a:rPr lang="fr-FR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 (GPO) se définit comme la manière dont une </a:t>
            </a:r>
            <a:r>
              <a:rPr lang="fr-FR" sz="2800" b="0" i="0" dirty="0">
                <a:solidFill>
                  <a:srgbClr val="040C28"/>
                </a:solidFill>
                <a:effectLst/>
                <a:latin typeface="Arial Narrow" panose="020B0606020202030204" pitchFamily="34" charset="0"/>
              </a:rPr>
              <a:t>organisation</a:t>
            </a:r>
            <a:r>
              <a:rPr lang="fr-FR" sz="2800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 planifie, organise, contrôle et se dirige pour réaliser ses objectifs, mettre en œuvre une stratégie ou accomplir un travail ou d'une activité.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800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Elle tourne autour de trois points d’attentions clés qui gouvernent les choix managériaux :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fr-FR" sz="2800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La pertinence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fr-FR" sz="2800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L’efficience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fr-FR" sz="2800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L’efficacité </a:t>
            </a:r>
            <a:endParaRPr lang="fr-FR" sz="2800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7.2 :</a:t>
            </a: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que la gestion de la </a:t>
            </a:r>
          </a:p>
          <a:p>
            <a:pPr lvl="0">
              <a:lnSpc>
                <a:spcPct val="107000"/>
              </a:lnSpc>
            </a:pP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performance organisationnelle ? (2/3)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167268" y="2129742"/>
            <a:ext cx="3445521" cy="442990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Hervé </a:t>
            </a:r>
            <a:r>
              <a:rPr lang="fr-FR" sz="3200" b="1" dirty="0" err="1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Benvoglio</a:t>
            </a:r>
            <a:r>
              <a:rPr lang="fr-FR" sz="3200" b="1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  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700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Un Consultant en Management, Amélioration continue et Gestion de projets, propose cette Pyramide de la performance organisationnelle  pour expliquer la gestion de la performance</a:t>
            </a:r>
            <a:endParaRPr lang="fr-FR" sz="2700" b="0" i="0" dirty="0">
              <a:solidFill>
                <a:srgbClr val="1F1F1F"/>
              </a:solidFill>
              <a:effectLst/>
              <a:highlight>
                <a:srgbClr val="FFFFFF"/>
              </a:highlight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69FDFE-890A-3B48-85C8-061EAA1D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544" y="1670140"/>
            <a:ext cx="8401016" cy="5127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095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7.2 :  </a:t>
            </a: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Qu’est-ce que la gestion de la </a:t>
            </a:r>
          </a:p>
          <a:p>
            <a:pPr lvl="0">
              <a:lnSpc>
                <a:spcPct val="107000"/>
              </a:lnSpc>
            </a:pPr>
            <a:r>
              <a:rPr lang="fr-FR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performance organisationnelle ? (3/3)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32739" y="1863634"/>
            <a:ext cx="6634126" cy="469601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Il s’agit pour l’organisation de se poser les questions précises avant tout choix de mise en œuvre des projets et programmes :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Pertinence : Le type d’intervention choisi est-il le plus à même de nous faire obtenir la résolution du problème posé ?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Efficacité : Les solutions seront-elles optimales avec le choix retenu (Ex. intervention directe ou partenaires de mise en œuvre)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Efficience : Aurons-nous le meilleur rapport qualité/ résultats – Cout (Par rapport aux ressources engagées?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fr-FR" b="0" i="0" dirty="0">
              <a:solidFill>
                <a:srgbClr val="1F1F1F"/>
              </a:solidFill>
              <a:effectLst/>
              <a:highlight>
                <a:srgbClr val="FFFFFF"/>
              </a:highlight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7B9AAC-FD69-B80F-748C-583852B3F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9" r="22176"/>
          <a:stretch/>
        </p:blipFill>
        <p:spPr>
          <a:xfrm>
            <a:off x="6966865" y="1863634"/>
            <a:ext cx="4937521" cy="46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3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7.2 :  </a:t>
            </a:r>
          </a:p>
          <a:p>
            <a:pPr marL="328295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Lien entre la gestion de la performance globale </a:t>
            </a: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(GPG) </a:t>
            </a:r>
            <a:r>
              <a:rPr lang="fr-FR" sz="32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la gestion des performances du personnel (GPP)?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167267" y="1776549"/>
            <a:ext cx="7008596" cy="485938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b="1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La Gestion de la Performance Globale (GPG) se structure autour de la GPO et de la GPP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200" b="1" dirty="0">
                <a:solidFill>
                  <a:srgbClr val="1F1F1F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Pourquoi la GPP est-elle importante ? Elle permet :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i="0" dirty="0">
                <a:solidFill>
                  <a:srgbClr val="161316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Un meilleur alignement des objectifs entre le personnel (Individus) et l’Organisation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Un renforcement de l'engagement et de la productivité des employés en leur donnant un sentiment d'utilité qui stimule leur engagement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Un meilleur leadership managérial puisqu’elle aiguise à la fois vos capacités d'encadrement et les compétences de vos employés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sz="2100" i="0" dirty="0">
                <a:solidFill>
                  <a:srgbClr val="161316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Une amélioration des performances de l'organisation </a:t>
            </a:r>
            <a:r>
              <a:rPr lang="fr-FR" sz="2100" dirty="0">
                <a:solidFill>
                  <a:srgbClr val="161316"/>
                </a:solidFill>
                <a:highlight>
                  <a:srgbClr val="FFFFFF"/>
                </a:highlight>
                <a:latin typeface="Arial Narrow" panose="020B0606020202030204" pitchFamily="34" charset="0"/>
              </a:rPr>
              <a:t>conduit à une croissance plus importante des ressources et à une amélioration de la satisfaction des clients/ bénéficiaires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8F9267-5FFB-D428-810A-9DEEFCE6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8" r="8723"/>
          <a:stretch/>
        </p:blipFill>
        <p:spPr>
          <a:xfrm>
            <a:off x="7175863" y="1776549"/>
            <a:ext cx="4848870" cy="48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558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1023</Words>
  <Application>Microsoft Office PowerPoint</Application>
  <PresentationFormat>Grand écran</PresentationFormat>
  <Paragraphs>112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Courier New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Kofi Kumodzi</dc:creator>
  <cp:lastModifiedBy>Kofi Kumodzi</cp:lastModifiedBy>
  <cp:revision>51</cp:revision>
  <dcterms:modified xsi:type="dcterms:W3CDTF">2024-08-08T15:02:15Z</dcterms:modified>
</cp:coreProperties>
</file>