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sldIdLst>
    <p:sldId id="256" r:id="rId2"/>
    <p:sldId id="270" r:id="rId3"/>
    <p:sldId id="283" r:id="rId4"/>
    <p:sldId id="302" r:id="rId5"/>
    <p:sldId id="313" r:id="rId6"/>
    <p:sldId id="284" r:id="rId7"/>
    <p:sldId id="310" r:id="rId8"/>
    <p:sldId id="312" r:id="rId9"/>
    <p:sldId id="311" r:id="rId10"/>
    <p:sldId id="301" r:id="rId11"/>
    <p:sldId id="316" r:id="rId12"/>
    <p:sldId id="315" r:id="rId13"/>
    <p:sldId id="317" r:id="rId14"/>
    <p:sldId id="309" r:id="rId15"/>
  </p:sldIdLst>
  <p:sldSz cx="12192000" cy="6858000"/>
  <p:notesSz cx="6858000" cy="9144000"/>
  <p:defaultTextStyle>
    <a:defPPr lvl="0">
      <a:defRPr lang="fr-FR"/>
    </a:defPPr>
    <a:lvl1pPr marL="0" lvl="0" algn="l" defTabSz="914400" rtl="0" eaLnBrk="1" latinLnBrk="0" hangingPunct="1">
      <a:defRPr sz="1800" kern="1200">
        <a:solidFill>
          <a:schemeClr val="tx1"/>
        </a:solidFill>
        <a:latin typeface="+mn-lt"/>
        <a:ea typeface="+mn-ea"/>
        <a:cs typeface="+mn-cs"/>
      </a:defRPr>
    </a:lvl1pPr>
    <a:lvl2pPr marL="457200" lvl="1" algn="l" defTabSz="914400" rtl="0" eaLnBrk="1" latinLnBrk="0" hangingPunct="1">
      <a:defRPr sz="1800" kern="1200">
        <a:solidFill>
          <a:schemeClr val="tx1"/>
        </a:solidFill>
        <a:latin typeface="+mn-lt"/>
        <a:ea typeface="+mn-ea"/>
        <a:cs typeface="+mn-cs"/>
      </a:defRPr>
    </a:lvl2pPr>
    <a:lvl3pPr marL="914400" lvl="2" algn="l" defTabSz="914400" rtl="0" eaLnBrk="1" latinLnBrk="0" hangingPunct="1">
      <a:defRPr sz="1800" kern="1200">
        <a:solidFill>
          <a:schemeClr val="tx1"/>
        </a:solidFill>
        <a:latin typeface="+mn-lt"/>
        <a:ea typeface="+mn-ea"/>
        <a:cs typeface="+mn-cs"/>
      </a:defRPr>
    </a:lvl3pPr>
    <a:lvl4pPr marL="1371600" lvl="3" algn="l" defTabSz="914400" rtl="0" eaLnBrk="1" latinLnBrk="0" hangingPunct="1">
      <a:defRPr sz="1800" kern="1200">
        <a:solidFill>
          <a:schemeClr val="tx1"/>
        </a:solidFill>
        <a:latin typeface="+mn-lt"/>
        <a:ea typeface="+mn-ea"/>
        <a:cs typeface="+mn-cs"/>
      </a:defRPr>
    </a:lvl4pPr>
    <a:lvl5pPr marL="1828800" lvl="4" algn="l" defTabSz="914400" rtl="0" eaLnBrk="1" latinLnBrk="0" hangingPunct="1">
      <a:defRPr sz="1800" kern="1200">
        <a:solidFill>
          <a:schemeClr val="tx1"/>
        </a:solidFill>
        <a:latin typeface="+mn-lt"/>
        <a:ea typeface="+mn-ea"/>
        <a:cs typeface="+mn-cs"/>
      </a:defRPr>
    </a:lvl5pPr>
    <a:lvl6pPr marL="2286000" lvl="5" algn="l" defTabSz="914400" rtl="0" eaLnBrk="1" latinLnBrk="0" hangingPunct="1">
      <a:defRPr sz="1800" kern="1200">
        <a:solidFill>
          <a:schemeClr val="tx1"/>
        </a:solidFill>
        <a:latin typeface="+mn-lt"/>
        <a:ea typeface="+mn-ea"/>
        <a:cs typeface="+mn-cs"/>
      </a:defRPr>
    </a:lvl6pPr>
    <a:lvl7pPr marL="2743200" lvl="6" algn="l" defTabSz="914400" rtl="0" eaLnBrk="1" latinLnBrk="0" hangingPunct="1">
      <a:defRPr sz="1800" kern="1200">
        <a:solidFill>
          <a:schemeClr val="tx1"/>
        </a:solidFill>
        <a:latin typeface="+mn-lt"/>
        <a:ea typeface="+mn-ea"/>
        <a:cs typeface="+mn-cs"/>
      </a:defRPr>
    </a:lvl7pPr>
    <a:lvl8pPr marL="3200400" lvl="7" algn="l" defTabSz="914400" rtl="0" eaLnBrk="1" latinLnBrk="0" hangingPunct="1">
      <a:defRPr sz="1800" kern="1200">
        <a:solidFill>
          <a:schemeClr val="tx1"/>
        </a:solidFill>
        <a:latin typeface="+mn-lt"/>
        <a:ea typeface="+mn-ea"/>
        <a:cs typeface="+mn-cs"/>
      </a:defRPr>
    </a:lvl8pPr>
    <a:lvl9pPr marL="3657600" lvl="8"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FF9900"/>
    <a:srgbClr val="FF9966"/>
    <a:srgbClr val="993300"/>
    <a:srgbClr val="0000FF"/>
    <a:srgbClr val="99FFCC"/>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89" autoAdjust="0"/>
    <p:restoredTop sz="94660"/>
  </p:normalViewPr>
  <p:slideViewPr>
    <p:cSldViewPr snapToGrid="0">
      <p:cViewPr varScale="1">
        <p:scale>
          <a:sx n="73" d="100"/>
          <a:sy n="73" d="100"/>
        </p:scale>
        <p:origin x="360"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03557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Image avec légend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52458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Image avec légend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399515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Image avec légende">
    <p:spTree>
      <p:nvGrpSpPr>
        <p:cNvPr id="1" name=""/>
        <p:cNvGrpSpPr/>
        <p:nvPr/>
      </p:nvGrpSpPr>
      <p:grpSpPr>
        <a:xfrm>
          <a:off x="0" y="0"/>
          <a:ext cx="0" cy="0"/>
          <a:chOff x="0" y="0"/>
          <a:chExt cx="0" cy="0"/>
        </a:xfrm>
      </p:grpSpPr>
      <p:pic>
        <p:nvPicPr>
          <p:cNvPr id="2" name="Imag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731342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68783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838009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ux contenus">
    <p:spTree>
      <p:nvGrpSpPr>
        <p:cNvPr id="1" name=""/>
        <p:cNvGrpSpPr/>
        <p:nvPr/>
      </p:nvGrpSpPr>
      <p:grpSpPr>
        <a:xfrm>
          <a:off x="0" y="0"/>
          <a:ext cx="0" cy="0"/>
          <a:chOff x="0" y="0"/>
          <a:chExt cx="0" cy="0"/>
        </a:xfrm>
      </p:grpSpPr>
      <p:pic>
        <p:nvPicPr>
          <p:cNvPr id="8" name="Imag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4781911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pic>
        <p:nvPicPr>
          <p:cNvPr id="10" name="Imag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969190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pic>
        <p:nvPicPr>
          <p:cNvPr id="6" name="Imag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604950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5" name="Imag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41060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pic>
        <p:nvPicPr>
          <p:cNvPr id="8" name="Imag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63644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pic>
        <p:nvPicPr>
          <p:cNvPr id="8" name="Imag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74256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633364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p:cNvSpPr txBox="1">
            <a:spLocks/>
          </p:cNvSpPr>
          <p:nvPr/>
        </p:nvSpPr>
        <p:spPr>
          <a:xfrm>
            <a:off x="3048000" y="1530258"/>
            <a:ext cx="8045824" cy="296106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fr-FR"/>
          </a:p>
        </p:txBody>
      </p:sp>
      <p:sp>
        <p:nvSpPr>
          <p:cNvPr id="5" name="Titre 1"/>
          <p:cNvSpPr txBox="1">
            <a:spLocks/>
          </p:cNvSpPr>
          <p:nvPr/>
        </p:nvSpPr>
        <p:spPr>
          <a:xfrm>
            <a:off x="2402541" y="2095033"/>
            <a:ext cx="8408894" cy="238760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fr-FR"/>
          </a:p>
        </p:txBody>
      </p:sp>
      <p:sp>
        <p:nvSpPr>
          <p:cNvPr id="7" name="ZoneTexte 6"/>
          <p:cNvSpPr txBox="1"/>
          <p:nvPr/>
        </p:nvSpPr>
        <p:spPr>
          <a:xfrm>
            <a:off x="2865043" y="502464"/>
            <a:ext cx="5820937" cy="707886"/>
          </a:xfrm>
          <a:prstGeom prst="rect">
            <a:avLst/>
          </a:prstGeom>
          <a:noFill/>
        </p:spPr>
        <p:txBody>
          <a:bodyPr wrap="square" rtlCol="0">
            <a:spAutoFit/>
          </a:bodyPr>
          <a:lstStyle/>
          <a:p>
            <a:pPr algn="ctr"/>
            <a:r>
              <a:rPr lang="en-US" sz="2000" b="1" kern="0" dirty="0">
                <a:solidFill>
                  <a:srgbClr val="000000"/>
                </a:solidFill>
                <a:latin typeface="Arial Narrow" panose="020B0606020202030204" pitchFamily="34" charset="0"/>
                <a:ea typeface="Times New Roman" panose="02020603050405020304" pitchFamily="18" charset="0"/>
                <a:cs typeface="Calibri" panose="020F0502020204030204" pitchFamily="34" charset="0"/>
              </a:rPr>
              <a:t>Organizational Development in the Context of an International Civil Society Organization (ICSO)</a:t>
            </a:r>
            <a:endParaRPr lang="fr-FR" sz="2000" dirty="0">
              <a:latin typeface="+mj-lt"/>
            </a:endParaRPr>
          </a:p>
        </p:txBody>
      </p:sp>
      <p:sp>
        <p:nvSpPr>
          <p:cNvPr id="2" name="ZoneTexte 1">
            <a:extLst>
              <a:ext uri="{FF2B5EF4-FFF2-40B4-BE49-F238E27FC236}">
                <a16:creationId xmlns:a16="http://schemas.microsoft.com/office/drawing/2014/main" id="{07D2F201-E09A-CAC6-F24B-C3B4D24D1056}"/>
              </a:ext>
            </a:extLst>
          </p:cNvPr>
          <p:cNvSpPr txBox="1"/>
          <p:nvPr/>
        </p:nvSpPr>
        <p:spPr>
          <a:xfrm>
            <a:off x="1668802" y="2225314"/>
            <a:ext cx="8854396" cy="862352"/>
          </a:xfrm>
          <a:prstGeom prst="rect">
            <a:avLst/>
          </a:prstGeom>
          <a:noFill/>
        </p:spPr>
        <p:txBody>
          <a:bodyPr wrap="square" rtlCol="0">
            <a:spAutoFit/>
          </a:bodyPr>
          <a:lstStyle/>
          <a:p>
            <a:pPr algn="ctr">
              <a:lnSpc>
                <a:spcPct val="107000"/>
              </a:lnSpc>
              <a:spcAft>
                <a:spcPts val="800"/>
              </a:spcAft>
            </a:pPr>
            <a:r>
              <a:rPr lang="en-US" sz="2400" b="1" kern="0" dirty="0">
                <a:solidFill>
                  <a:srgbClr val="000000"/>
                </a:solidFill>
                <a:latin typeface="Arial Narrow" panose="020B0606020202030204" pitchFamily="34" charset="0"/>
                <a:ea typeface="Times New Roman" panose="02020603050405020304" pitchFamily="18" charset="0"/>
                <a:cs typeface="Calibri" panose="020F0502020204030204" pitchFamily="34" charset="0"/>
              </a:rPr>
              <a:t>Training of Heads of FOASPS Member Organizations in Association Management and Organizational Development (OD)</a:t>
            </a:r>
            <a:endParaRPr lang="fr-FR" sz="2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ZoneTexte 2">
            <a:extLst>
              <a:ext uri="{FF2B5EF4-FFF2-40B4-BE49-F238E27FC236}">
                <a16:creationId xmlns:a16="http://schemas.microsoft.com/office/drawing/2014/main" id="{EBA872D3-4E45-1897-31F0-4FDE7FBBE503}"/>
              </a:ext>
            </a:extLst>
          </p:cNvPr>
          <p:cNvSpPr txBox="1"/>
          <p:nvPr/>
        </p:nvSpPr>
        <p:spPr>
          <a:xfrm>
            <a:off x="0" y="3298288"/>
            <a:ext cx="12192000" cy="2062103"/>
          </a:xfrm>
          <a:prstGeom prst="rect">
            <a:avLst/>
          </a:prstGeom>
          <a:solidFill>
            <a:schemeClr val="bg2">
              <a:lumMod val="50000"/>
            </a:schemeClr>
          </a:solidFill>
        </p:spPr>
        <p:txBody>
          <a:bodyPr wrap="square" rtlCol="0">
            <a:spAutoFit/>
          </a:bodyPr>
          <a:lstStyle/>
          <a:p>
            <a:pPr algn="ctr"/>
            <a:r>
              <a:rPr lang="fr-FR" sz="3200" b="1" dirty="0">
                <a:solidFill>
                  <a:schemeClr val="bg1"/>
                </a:solidFill>
                <a:latin typeface="Arial Narrow" panose="020B0606020202030204" pitchFamily="34" charset="0"/>
              </a:rPr>
              <a:t>Module 7 : </a:t>
            </a:r>
          </a:p>
          <a:p>
            <a:pPr algn="ctr"/>
            <a:r>
              <a:rPr lang="en-US" sz="4800" b="1" dirty="0">
                <a:solidFill>
                  <a:schemeClr val="bg1"/>
                </a:solidFill>
                <a:latin typeface="Arial Narrow" panose="020B0606020202030204" pitchFamily="34" charset="0"/>
              </a:rPr>
              <a:t>Implementation and performance management
(Webinar 7)</a:t>
            </a:r>
            <a:endParaRPr lang="en-US" sz="3200" b="1" dirty="0">
              <a:solidFill>
                <a:schemeClr val="bg1"/>
              </a:solidFill>
              <a:latin typeface="Arial Narrow" panose="020B0606020202030204" pitchFamily="34" charset="0"/>
            </a:endParaRPr>
          </a:p>
        </p:txBody>
      </p:sp>
    </p:spTree>
    <p:extLst>
      <p:ext uri="{BB962C8B-B14F-4D97-AF65-F5344CB8AC3E}">
        <p14:creationId xmlns:p14="http://schemas.microsoft.com/office/powerpoint/2010/main" val="2466630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0" y="106980"/>
            <a:ext cx="12192000"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nSpc>
                <a:spcPct val="100000"/>
              </a:lnSpc>
              <a:spcBef>
                <a:spcPts val="0"/>
              </a:spcBef>
            </a:pPr>
            <a:r>
              <a:rPr lang="en-US" sz="32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 7.3 :  </a:t>
            </a:r>
          </a:p>
          <a:p>
            <a:pPr marL="328295">
              <a:lnSpc>
                <a:spcPct val="100000"/>
              </a:lnSpc>
              <a:spcBef>
                <a:spcPts val="0"/>
              </a:spcBef>
            </a:pPr>
            <a:r>
              <a:rPr lang="en-US"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Performance Management Tools and personnel </a:t>
            </a:r>
            <a:r>
              <a:rPr lang="fr-FR"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(1/4)</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409221" y="1799919"/>
            <a:ext cx="6308068" cy="4829175"/>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0"/>
              </a:spcBef>
              <a:buNone/>
            </a:pPr>
            <a:r>
              <a:rPr lang="en-US" sz="3600" b="1" dirty="0">
                <a:solidFill>
                  <a:srgbClr val="161316"/>
                </a:solidFill>
                <a:latin typeface="Arial Narrow" panose="020B0606020202030204" pitchFamily="34" charset="0"/>
              </a:rPr>
              <a:t>Manual/ physical tools</a:t>
            </a:r>
            <a:endParaRPr lang="en-US" sz="3600" b="1" dirty="0">
              <a:solidFill>
                <a:srgbClr val="161316"/>
              </a:solidFill>
              <a:highlight>
                <a:srgbClr val="FFFFFF"/>
              </a:highlight>
              <a:latin typeface="Arial Narrow" panose="020B0606020202030204" pitchFamily="34" charset="0"/>
            </a:endParaRPr>
          </a:p>
          <a:p>
            <a:pPr marL="457200" lvl="1" indent="-457200">
              <a:lnSpc>
                <a:spcPct val="100000"/>
              </a:lnSpc>
              <a:spcBef>
                <a:spcPts val="0"/>
              </a:spcBef>
              <a:buFont typeface="Courier New" panose="02070309020205020404" pitchFamily="49" charset="0"/>
              <a:buChar char="o"/>
            </a:pPr>
            <a:r>
              <a:rPr lang="en-US" sz="2800" dirty="0">
                <a:solidFill>
                  <a:srgbClr val="161316"/>
                </a:solidFill>
                <a:latin typeface="Arial Narrow" panose="020B0606020202030204" pitchFamily="34" charset="0"/>
              </a:rPr>
              <a:t>The M&amp;E framework with key performance indicators (KPIs)
Performance evaluation model based on:</a:t>
            </a:r>
            <a:endParaRPr lang="en-US" sz="2800" dirty="0">
              <a:solidFill>
                <a:srgbClr val="161316"/>
              </a:solidFill>
              <a:highlight>
                <a:srgbClr val="FFFFFF"/>
              </a:highlight>
              <a:latin typeface="Arial Narrow" panose="020B0606020202030204" pitchFamily="34" charset="0"/>
            </a:endParaRPr>
          </a:p>
          <a:p>
            <a:pPr marL="914400" lvl="2" indent="-457200">
              <a:lnSpc>
                <a:spcPct val="100000"/>
              </a:lnSpc>
              <a:spcBef>
                <a:spcPts val="0"/>
              </a:spcBef>
              <a:buFont typeface="Courier New" panose="02070309020205020404" pitchFamily="49" charset="0"/>
              <a:buChar char="o"/>
            </a:pPr>
            <a:r>
              <a:rPr lang="en-US" sz="2800" dirty="0">
                <a:solidFill>
                  <a:srgbClr val="161316"/>
                </a:solidFill>
                <a:latin typeface="Arial Narrow" panose="020B0606020202030204" pitchFamily="34" charset="0"/>
              </a:rPr>
              <a:t>Periodic reporting
Planning and monitoring of results
Periodic discussion between supervisor and supervisee</a:t>
            </a:r>
            <a:endParaRPr lang="en-US" sz="2800" dirty="0">
              <a:solidFill>
                <a:srgbClr val="161316"/>
              </a:solidFill>
              <a:highlight>
                <a:srgbClr val="FFFFFF"/>
              </a:highlight>
              <a:latin typeface="Arial Narrow" panose="020B0606020202030204" pitchFamily="34" charset="0"/>
            </a:endParaRPr>
          </a:p>
          <a:p>
            <a:pPr marL="457200" lvl="1" indent="-457200">
              <a:lnSpc>
                <a:spcPct val="100000"/>
              </a:lnSpc>
              <a:spcBef>
                <a:spcPts val="0"/>
              </a:spcBef>
              <a:buFont typeface="Courier New" panose="02070309020205020404" pitchFamily="49" charset="0"/>
              <a:buChar char="o"/>
            </a:pPr>
            <a:r>
              <a:rPr lang="en-US" sz="2800" dirty="0">
                <a:solidFill>
                  <a:srgbClr val="161316"/>
                </a:solidFill>
                <a:latin typeface="Arial Narrow" panose="020B0606020202030204" pitchFamily="34" charset="0"/>
              </a:rPr>
              <a:t>The 360° evaluation system
</a:t>
            </a:r>
            <a:r>
              <a:rPr lang="en-US" sz="2800" b="1" dirty="0">
                <a:solidFill>
                  <a:srgbClr val="161316"/>
                </a:solidFill>
                <a:latin typeface="Arial Narrow" panose="020B0606020202030204" pitchFamily="34" charset="0"/>
              </a:rPr>
              <a:t>The RACI model</a:t>
            </a:r>
            <a:endParaRPr lang="en-US" sz="2800" b="1" dirty="0">
              <a:solidFill>
                <a:srgbClr val="161316"/>
              </a:solidFill>
              <a:highlight>
                <a:srgbClr val="FFFFFF"/>
              </a:highlight>
              <a:latin typeface="Arial Narrow" panose="020B0606020202030204" pitchFamily="34" charset="0"/>
            </a:endParaRPr>
          </a:p>
        </p:txBody>
      </p:sp>
      <p:pic>
        <p:nvPicPr>
          <p:cNvPr id="3" name="Image 2">
            <a:extLst>
              <a:ext uri="{FF2B5EF4-FFF2-40B4-BE49-F238E27FC236}">
                <a16:creationId xmlns:a16="http://schemas.microsoft.com/office/drawing/2014/main" id="{C853916B-62E5-6958-C5FF-7C3ECD401B2A}"/>
              </a:ext>
            </a:extLst>
          </p:cNvPr>
          <p:cNvPicPr>
            <a:picLocks noChangeAspect="1"/>
          </p:cNvPicPr>
          <p:nvPr/>
        </p:nvPicPr>
        <p:blipFill rotWithShape="1">
          <a:blip r:embed="rId2"/>
          <a:srcRect b="6553"/>
          <a:stretch/>
        </p:blipFill>
        <p:spPr>
          <a:xfrm>
            <a:off x="6984694" y="1799920"/>
            <a:ext cx="4902504" cy="4829174"/>
          </a:xfrm>
          <a:prstGeom prst="rect">
            <a:avLst/>
          </a:prstGeom>
        </p:spPr>
      </p:pic>
    </p:spTree>
    <p:extLst>
      <p:ext uri="{BB962C8B-B14F-4D97-AF65-F5344CB8AC3E}">
        <p14:creationId xmlns:p14="http://schemas.microsoft.com/office/powerpoint/2010/main" val="11719761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0" y="106980"/>
            <a:ext cx="12192000"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nSpc>
                <a:spcPct val="100000"/>
              </a:lnSpc>
              <a:spcBef>
                <a:spcPts val="0"/>
              </a:spcBef>
            </a:pPr>
            <a:r>
              <a:rPr lang="en-US" sz="32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a:t>
            </a:r>
            <a:r>
              <a:rPr lang="fr-FR" sz="32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 7.3 :  </a:t>
            </a:r>
          </a:p>
          <a:p>
            <a:pPr marL="328295">
              <a:lnSpc>
                <a:spcPct val="100000"/>
              </a:lnSpc>
              <a:spcBef>
                <a:spcPts val="0"/>
              </a:spcBef>
            </a:pPr>
            <a:r>
              <a:rPr lang="en-US"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Performance Management Tools and personnel </a:t>
            </a:r>
            <a:r>
              <a:rPr lang="fr-FR"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(2/4)</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409221" y="2423712"/>
            <a:ext cx="3942442" cy="3635566"/>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0"/>
              </a:spcBef>
              <a:buNone/>
            </a:pPr>
            <a:r>
              <a:rPr lang="en-US" sz="4400" b="1">
                <a:solidFill>
                  <a:srgbClr val="161316"/>
                </a:solidFill>
                <a:highlight>
                  <a:srgbClr val="FFFFFF"/>
                </a:highlight>
                <a:latin typeface="Arial Narrow" panose="020B0606020202030204" pitchFamily="34" charset="0"/>
              </a:rPr>
              <a:t>The RACI Model</a:t>
            </a:r>
          </a:p>
          <a:p>
            <a:pPr marL="457200" lvl="1" indent="-457200">
              <a:lnSpc>
                <a:spcPct val="100000"/>
              </a:lnSpc>
              <a:spcBef>
                <a:spcPts val="0"/>
              </a:spcBef>
              <a:buFont typeface="Courier New" panose="02070309020205020404" pitchFamily="49" charset="0"/>
              <a:buChar char="o"/>
            </a:pPr>
            <a:r>
              <a:rPr lang="en-US" sz="4400" dirty="0">
                <a:solidFill>
                  <a:srgbClr val="161316"/>
                </a:solidFill>
                <a:highlight>
                  <a:srgbClr val="FFFFFF"/>
                </a:highlight>
                <a:latin typeface="Arial Narrow" panose="020B0606020202030204" pitchFamily="34" charset="0"/>
              </a:rPr>
              <a:t>R : </a:t>
            </a:r>
            <a:r>
              <a:rPr lang="en-US" sz="4400" dirty="0">
                <a:solidFill>
                  <a:srgbClr val="040C28"/>
                </a:solidFill>
                <a:latin typeface="Arial Narrow" panose="020B0606020202030204" pitchFamily="34" charset="0"/>
              </a:rPr>
              <a:t>Responsible</a:t>
            </a:r>
            <a:endParaRPr lang="en-US" sz="4400" dirty="0">
              <a:solidFill>
                <a:srgbClr val="161316"/>
              </a:solidFill>
              <a:highlight>
                <a:srgbClr val="FFFFFF"/>
              </a:highlight>
              <a:latin typeface="Arial Narrow" panose="020B0606020202030204" pitchFamily="34" charset="0"/>
            </a:endParaRPr>
          </a:p>
          <a:p>
            <a:pPr marL="457200" lvl="1" indent="-457200">
              <a:lnSpc>
                <a:spcPct val="100000"/>
              </a:lnSpc>
              <a:spcBef>
                <a:spcPts val="0"/>
              </a:spcBef>
              <a:buFont typeface="Courier New" panose="02070309020205020404" pitchFamily="49" charset="0"/>
              <a:buChar char="o"/>
            </a:pPr>
            <a:r>
              <a:rPr lang="en-US" sz="4400" dirty="0">
                <a:solidFill>
                  <a:srgbClr val="161316"/>
                </a:solidFill>
                <a:highlight>
                  <a:srgbClr val="FFFFFF"/>
                </a:highlight>
                <a:latin typeface="Arial Narrow" panose="020B0606020202030204" pitchFamily="34" charset="0"/>
              </a:rPr>
              <a:t>A : </a:t>
            </a:r>
            <a:r>
              <a:rPr lang="en-US" sz="4400" dirty="0">
                <a:solidFill>
                  <a:srgbClr val="040C28"/>
                </a:solidFill>
                <a:latin typeface="Arial Narrow" panose="020B0606020202030204" pitchFamily="34" charset="0"/>
              </a:rPr>
              <a:t>Accountable</a:t>
            </a:r>
          </a:p>
          <a:p>
            <a:pPr marL="457200" lvl="1" indent="-457200">
              <a:lnSpc>
                <a:spcPct val="100000"/>
              </a:lnSpc>
              <a:spcBef>
                <a:spcPts val="0"/>
              </a:spcBef>
              <a:buFont typeface="Courier New" panose="02070309020205020404" pitchFamily="49" charset="0"/>
              <a:buChar char="o"/>
            </a:pPr>
            <a:r>
              <a:rPr lang="en-US" sz="4400" dirty="0">
                <a:solidFill>
                  <a:srgbClr val="161316"/>
                </a:solidFill>
                <a:highlight>
                  <a:srgbClr val="FFFFFF"/>
                </a:highlight>
                <a:latin typeface="Arial Narrow" panose="020B0606020202030204" pitchFamily="34" charset="0"/>
              </a:rPr>
              <a:t>C : </a:t>
            </a:r>
            <a:r>
              <a:rPr lang="en-US" sz="4400" dirty="0">
                <a:solidFill>
                  <a:srgbClr val="040C28"/>
                </a:solidFill>
                <a:latin typeface="Arial Narrow" panose="020B0606020202030204" pitchFamily="34" charset="0"/>
              </a:rPr>
              <a:t>Consulted</a:t>
            </a:r>
          </a:p>
          <a:p>
            <a:pPr marL="457200" lvl="1" indent="-457200">
              <a:lnSpc>
                <a:spcPct val="100000"/>
              </a:lnSpc>
              <a:spcBef>
                <a:spcPts val="0"/>
              </a:spcBef>
              <a:buFont typeface="Courier New" panose="02070309020205020404" pitchFamily="49" charset="0"/>
              <a:buChar char="o"/>
            </a:pPr>
            <a:r>
              <a:rPr lang="en-US" sz="4400" dirty="0">
                <a:solidFill>
                  <a:srgbClr val="161316"/>
                </a:solidFill>
                <a:highlight>
                  <a:srgbClr val="FFFFFF"/>
                </a:highlight>
                <a:latin typeface="Arial Narrow" panose="020B0606020202030204" pitchFamily="34" charset="0"/>
              </a:rPr>
              <a:t>I :  </a:t>
            </a:r>
            <a:r>
              <a:rPr lang="en-US" sz="4400" dirty="0">
                <a:solidFill>
                  <a:srgbClr val="040C28"/>
                </a:solidFill>
                <a:latin typeface="Arial Narrow" panose="020B0606020202030204" pitchFamily="34" charset="0"/>
              </a:rPr>
              <a:t>Informed</a:t>
            </a:r>
          </a:p>
          <a:p>
            <a:pPr marL="457200" lvl="1" indent="-457200">
              <a:lnSpc>
                <a:spcPct val="100000"/>
              </a:lnSpc>
              <a:spcBef>
                <a:spcPts val="0"/>
              </a:spcBef>
              <a:buFont typeface="Courier New" panose="02070309020205020404" pitchFamily="49" charset="0"/>
              <a:buChar char="o"/>
            </a:pPr>
            <a:endParaRPr lang="en-US" sz="4400" dirty="0">
              <a:solidFill>
                <a:srgbClr val="161316"/>
              </a:solidFill>
              <a:highlight>
                <a:srgbClr val="FFFFFF"/>
              </a:highlight>
              <a:latin typeface="Arial Narrow" panose="020B0606020202030204" pitchFamily="34" charset="0"/>
            </a:endParaRPr>
          </a:p>
        </p:txBody>
      </p:sp>
      <p:pic>
        <p:nvPicPr>
          <p:cNvPr id="2" name="Image 1">
            <a:extLst>
              <a:ext uri="{FF2B5EF4-FFF2-40B4-BE49-F238E27FC236}">
                <a16:creationId xmlns:a16="http://schemas.microsoft.com/office/drawing/2014/main" id="{F48A24BE-C38B-DC6F-7D99-6ABBD3D96149}"/>
              </a:ext>
            </a:extLst>
          </p:cNvPr>
          <p:cNvPicPr>
            <a:picLocks noChangeAspect="1"/>
          </p:cNvPicPr>
          <p:nvPr/>
        </p:nvPicPr>
        <p:blipFill rotWithShape="1">
          <a:blip r:embed="rId2"/>
          <a:srcRect l="10769" t="2863" r="10814" b="4809"/>
          <a:stretch/>
        </p:blipFill>
        <p:spPr>
          <a:xfrm>
            <a:off x="4351663" y="1712935"/>
            <a:ext cx="7680504" cy="5038085"/>
          </a:xfrm>
          <a:prstGeom prst="rect">
            <a:avLst/>
          </a:prstGeom>
        </p:spPr>
      </p:pic>
    </p:spTree>
    <p:extLst>
      <p:ext uri="{BB962C8B-B14F-4D97-AF65-F5344CB8AC3E}">
        <p14:creationId xmlns:p14="http://schemas.microsoft.com/office/powerpoint/2010/main" val="5078772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0" y="106980"/>
            <a:ext cx="12192000"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nSpc>
                <a:spcPct val="100000"/>
              </a:lnSpc>
              <a:spcBef>
                <a:spcPts val="0"/>
              </a:spcBef>
            </a:pPr>
            <a:r>
              <a:rPr lang="en-US" sz="32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 7.3 :  </a:t>
            </a:r>
          </a:p>
          <a:p>
            <a:pPr marL="328295">
              <a:lnSpc>
                <a:spcPct val="100000"/>
              </a:lnSpc>
              <a:spcBef>
                <a:spcPts val="0"/>
              </a:spcBef>
            </a:pPr>
            <a:r>
              <a:rPr lang="en-US"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Performance Management Tools and personnel </a:t>
            </a:r>
            <a:r>
              <a:rPr lang="fr-FR"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(3/4)</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320117" y="1799919"/>
            <a:ext cx="6906946" cy="4829175"/>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0"/>
              </a:spcBef>
              <a:buNone/>
            </a:pPr>
            <a:r>
              <a:rPr lang="en-US" sz="3200" b="1" dirty="0">
                <a:solidFill>
                  <a:srgbClr val="161316"/>
                </a:solidFill>
                <a:latin typeface="Arial Narrow" panose="020B0606020202030204" pitchFamily="34" charset="0"/>
              </a:rPr>
              <a:t>Electronic Tools (Apps)</a:t>
            </a:r>
            <a:endParaRPr lang="en-US" sz="2100" dirty="0">
              <a:solidFill>
                <a:srgbClr val="161316"/>
              </a:solidFill>
              <a:highlight>
                <a:srgbClr val="FFFFFF"/>
              </a:highlight>
              <a:latin typeface="Arial Narrow" panose="020B0606020202030204" pitchFamily="34" charset="0"/>
            </a:endParaRPr>
          </a:p>
          <a:p>
            <a:pPr marL="457200" lvl="1" indent="-457200">
              <a:lnSpc>
                <a:spcPct val="100000"/>
              </a:lnSpc>
              <a:spcBef>
                <a:spcPts val="0"/>
              </a:spcBef>
              <a:buFont typeface="Courier New" panose="02070309020205020404" pitchFamily="49" charset="0"/>
              <a:buChar char="o"/>
            </a:pPr>
            <a:r>
              <a:rPr lang="en-US" sz="2200" dirty="0">
                <a:solidFill>
                  <a:srgbClr val="161316"/>
                </a:solidFill>
                <a:latin typeface="Arial Narrow" panose="020B0606020202030204" pitchFamily="34" charset="0"/>
              </a:rPr>
              <a:t>Performance management software </a:t>
            </a:r>
            <a:r>
              <a:rPr lang="en-US" sz="2200" dirty="0">
                <a:solidFill>
                  <a:srgbClr val="161316"/>
                </a:solidFill>
                <a:highlight>
                  <a:srgbClr val="FFFFFF"/>
                </a:highlight>
                <a:latin typeface="Arial Narrow" panose="020B0606020202030204" pitchFamily="34" charset="0"/>
              </a:rPr>
              <a:t>(</a:t>
            </a:r>
            <a:r>
              <a:rPr lang="en-US" sz="2200" b="1" dirty="0" err="1">
                <a:solidFill>
                  <a:srgbClr val="0000FF"/>
                </a:solidFill>
                <a:highlight>
                  <a:srgbClr val="FFFFFF"/>
                </a:highlight>
                <a:latin typeface="Arial Narrow" panose="020B0606020202030204" pitchFamily="34" charset="0"/>
              </a:rPr>
              <a:t>Poplee</a:t>
            </a:r>
            <a:r>
              <a:rPr lang="en-US" sz="2200" b="1" dirty="0">
                <a:solidFill>
                  <a:srgbClr val="0000FF"/>
                </a:solidFill>
                <a:highlight>
                  <a:srgbClr val="FFFFFF"/>
                </a:highlight>
                <a:latin typeface="Arial Narrow" panose="020B0606020202030204" pitchFamily="34" charset="0"/>
              </a:rPr>
              <a:t> </a:t>
            </a:r>
            <a:r>
              <a:rPr lang="en-US" sz="2200" b="1" dirty="0" err="1">
                <a:solidFill>
                  <a:srgbClr val="0000FF"/>
                </a:solidFill>
                <a:highlight>
                  <a:srgbClr val="FFFFFF"/>
                </a:highlight>
                <a:latin typeface="Arial Narrow" panose="020B0606020202030204" pitchFamily="34" charset="0"/>
              </a:rPr>
              <a:t>entretiens</a:t>
            </a:r>
            <a:r>
              <a:rPr lang="en-US" sz="2200" b="1" dirty="0">
                <a:solidFill>
                  <a:srgbClr val="0000FF"/>
                </a:solidFill>
                <a:highlight>
                  <a:srgbClr val="FFFFFF"/>
                </a:highlight>
                <a:latin typeface="Arial Narrow" panose="020B0606020202030204" pitchFamily="34" charset="0"/>
              </a:rPr>
              <a:t>, </a:t>
            </a:r>
            <a:r>
              <a:rPr lang="en-US" sz="2200" b="1" dirty="0" err="1">
                <a:solidFill>
                  <a:srgbClr val="0000FF"/>
                </a:solidFill>
                <a:highlight>
                  <a:srgbClr val="FFFFFF"/>
                </a:highlight>
                <a:latin typeface="Arial Narrow" panose="020B0606020202030204" pitchFamily="34" charset="0"/>
              </a:rPr>
              <a:t>Trakstar</a:t>
            </a:r>
            <a:r>
              <a:rPr lang="en-US" sz="2200" dirty="0">
                <a:solidFill>
                  <a:srgbClr val="161316"/>
                </a:solidFill>
                <a:highlight>
                  <a:srgbClr val="FFFFFF"/>
                </a:highlight>
                <a:latin typeface="Arial Narrow" panose="020B0606020202030204" pitchFamily="34" charset="0"/>
              </a:rPr>
              <a:t>)</a:t>
            </a:r>
          </a:p>
          <a:p>
            <a:pPr marL="457200" lvl="1" indent="-457200">
              <a:lnSpc>
                <a:spcPct val="100000"/>
              </a:lnSpc>
              <a:spcBef>
                <a:spcPts val="0"/>
              </a:spcBef>
              <a:buFont typeface="Courier New" panose="02070309020205020404" pitchFamily="49" charset="0"/>
              <a:buChar char="o"/>
            </a:pPr>
            <a:r>
              <a:rPr lang="en-US" sz="2200" dirty="0">
                <a:solidFill>
                  <a:srgbClr val="161316"/>
                </a:solidFill>
                <a:latin typeface="Arial Narrow" panose="020B0606020202030204" pitchFamily="34" charset="0"/>
              </a:rPr>
              <a:t>Performance management and professional development software </a:t>
            </a:r>
            <a:r>
              <a:rPr lang="en-US" sz="2200" dirty="0">
                <a:solidFill>
                  <a:srgbClr val="161316"/>
                </a:solidFill>
                <a:highlight>
                  <a:srgbClr val="FFFFFF"/>
                </a:highlight>
                <a:latin typeface="Arial Narrow" panose="020B0606020202030204" pitchFamily="34" charset="0"/>
              </a:rPr>
              <a:t>(</a:t>
            </a:r>
            <a:r>
              <a:rPr lang="en-US" sz="2200" b="1" dirty="0" err="1">
                <a:solidFill>
                  <a:srgbClr val="0000FF"/>
                </a:solidFill>
                <a:highlight>
                  <a:srgbClr val="FFFFFF"/>
                </a:highlight>
                <a:latin typeface="Arial Narrow" panose="020B0606020202030204" pitchFamily="34" charset="0"/>
              </a:rPr>
              <a:t>Angagedly</a:t>
            </a:r>
            <a:r>
              <a:rPr lang="en-US" sz="2200" dirty="0">
                <a:solidFill>
                  <a:srgbClr val="161316"/>
                </a:solidFill>
                <a:highlight>
                  <a:srgbClr val="FFFFFF"/>
                </a:highlight>
                <a:latin typeface="Arial Narrow" panose="020B0606020202030204" pitchFamily="34" charset="0"/>
              </a:rPr>
              <a:t>)</a:t>
            </a:r>
          </a:p>
          <a:p>
            <a:pPr marL="457200" lvl="1" indent="-457200">
              <a:lnSpc>
                <a:spcPct val="100000"/>
              </a:lnSpc>
              <a:spcBef>
                <a:spcPts val="0"/>
              </a:spcBef>
              <a:buFont typeface="Courier New" panose="02070309020205020404" pitchFamily="49" charset="0"/>
              <a:buChar char="o"/>
            </a:pPr>
            <a:r>
              <a:rPr lang="en-US" sz="2200" dirty="0">
                <a:solidFill>
                  <a:srgbClr val="161316"/>
                </a:solidFill>
                <a:latin typeface="Arial Narrow" panose="020B0606020202030204" pitchFamily="34" charset="0"/>
              </a:rPr>
              <a:t>Annual Review Management &amp; Evaluation Software </a:t>
            </a:r>
            <a:r>
              <a:rPr lang="en-US" sz="2200" dirty="0">
                <a:solidFill>
                  <a:srgbClr val="161316"/>
                </a:solidFill>
                <a:highlight>
                  <a:srgbClr val="FFFFFF"/>
                </a:highlight>
                <a:latin typeface="Arial Narrow" panose="020B0606020202030204" pitchFamily="34" charset="0"/>
              </a:rPr>
              <a:t>(</a:t>
            </a:r>
            <a:r>
              <a:rPr lang="en-US" sz="2200" b="1" dirty="0" err="1">
                <a:solidFill>
                  <a:srgbClr val="0000FF"/>
                </a:solidFill>
                <a:highlight>
                  <a:srgbClr val="FFFFFF"/>
                </a:highlight>
                <a:latin typeface="Arial Narrow" panose="020B0606020202030204" pitchFamily="34" charset="0"/>
              </a:rPr>
              <a:t>Javelo</a:t>
            </a:r>
            <a:r>
              <a:rPr lang="en-US" sz="2200" dirty="0">
                <a:solidFill>
                  <a:srgbClr val="161316"/>
                </a:solidFill>
                <a:highlight>
                  <a:srgbClr val="FFFFFF"/>
                </a:highlight>
                <a:latin typeface="Arial Narrow" panose="020B0606020202030204" pitchFamily="34" charset="0"/>
              </a:rPr>
              <a:t>)</a:t>
            </a:r>
          </a:p>
          <a:p>
            <a:pPr marL="457200" lvl="1" indent="-457200">
              <a:lnSpc>
                <a:spcPct val="100000"/>
              </a:lnSpc>
              <a:spcBef>
                <a:spcPts val="0"/>
              </a:spcBef>
              <a:buFont typeface="Courier New" panose="02070309020205020404" pitchFamily="49" charset="0"/>
              <a:buChar char="o"/>
            </a:pPr>
            <a:r>
              <a:rPr lang="en-US" sz="2200" dirty="0">
                <a:solidFill>
                  <a:srgbClr val="161316"/>
                </a:solidFill>
                <a:latin typeface="Arial Narrow" panose="020B0606020202030204" pitchFamily="34" charset="0"/>
              </a:rPr>
              <a:t>Performance management and feedback platform</a:t>
            </a:r>
            <a:r>
              <a:rPr lang="en-US" sz="2200" dirty="0">
                <a:solidFill>
                  <a:srgbClr val="161316"/>
                </a:solidFill>
                <a:highlight>
                  <a:srgbClr val="FFFFFF"/>
                </a:highlight>
                <a:latin typeface="Arial Narrow" panose="020B0606020202030204" pitchFamily="34" charset="0"/>
              </a:rPr>
              <a:t> (</a:t>
            </a:r>
            <a:r>
              <a:rPr lang="en-US" sz="2200" b="1" dirty="0" err="1">
                <a:solidFill>
                  <a:srgbClr val="0000FF"/>
                </a:solidFill>
                <a:highlight>
                  <a:srgbClr val="FFFFFF"/>
                </a:highlight>
                <a:latin typeface="Arial Narrow" panose="020B0606020202030204" pitchFamily="34" charset="0"/>
              </a:rPr>
              <a:t>Leapsome</a:t>
            </a:r>
            <a:r>
              <a:rPr lang="en-US" sz="2200" b="1" dirty="0">
                <a:solidFill>
                  <a:srgbClr val="0000FF"/>
                </a:solidFill>
                <a:highlight>
                  <a:srgbClr val="FFFFFF"/>
                </a:highlight>
                <a:latin typeface="Arial Narrow" panose="020B0606020202030204" pitchFamily="34" charset="0"/>
              </a:rPr>
              <a:t>, </a:t>
            </a:r>
            <a:r>
              <a:rPr lang="en-US" sz="2200" b="1" dirty="0" err="1">
                <a:solidFill>
                  <a:srgbClr val="0000FF"/>
                </a:solidFill>
                <a:highlight>
                  <a:srgbClr val="FFFFFF"/>
                </a:highlight>
                <a:latin typeface="Arial Narrow" panose="020B0606020202030204" pitchFamily="34" charset="0"/>
              </a:rPr>
              <a:t>WorkTango</a:t>
            </a:r>
            <a:r>
              <a:rPr lang="en-US" sz="2200" dirty="0">
                <a:solidFill>
                  <a:srgbClr val="161316"/>
                </a:solidFill>
                <a:highlight>
                  <a:srgbClr val="FFFFFF"/>
                </a:highlight>
                <a:latin typeface="Arial Narrow" panose="020B0606020202030204" pitchFamily="34" charset="0"/>
              </a:rPr>
              <a:t>)</a:t>
            </a:r>
          </a:p>
          <a:p>
            <a:pPr marL="457200" lvl="1" indent="-457200">
              <a:lnSpc>
                <a:spcPct val="100000"/>
              </a:lnSpc>
              <a:spcBef>
                <a:spcPts val="0"/>
              </a:spcBef>
              <a:buFont typeface="Courier New" panose="02070309020205020404" pitchFamily="49" charset="0"/>
              <a:buChar char="o"/>
            </a:pPr>
            <a:r>
              <a:rPr lang="en-US" sz="2200" dirty="0">
                <a:solidFill>
                  <a:srgbClr val="161316"/>
                </a:solidFill>
                <a:latin typeface="Arial Narrow" panose="020B0606020202030204" pitchFamily="34" charset="0"/>
              </a:rPr>
              <a:t>360-degree feedback platforms </a:t>
            </a:r>
            <a:r>
              <a:rPr lang="en-US" sz="2200" dirty="0">
                <a:solidFill>
                  <a:srgbClr val="161316"/>
                </a:solidFill>
                <a:highlight>
                  <a:srgbClr val="FFFFFF"/>
                </a:highlight>
                <a:latin typeface="Arial Narrow" panose="020B0606020202030204" pitchFamily="34" charset="0"/>
              </a:rPr>
              <a:t>(</a:t>
            </a:r>
            <a:r>
              <a:rPr lang="en-US" sz="2200" b="1" dirty="0" err="1">
                <a:solidFill>
                  <a:srgbClr val="0000FF"/>
                </a:solidFill>
                <a:highlight>
                  <a:srgbClr val="FFFFFF"/>
                </a:highlight>
                <a:latin typeface="Arial Narrow" panose="020B0606020202030204" pitchFamily="34" charset="0"/>
              </a:rPr>
              <a:t>Treillis</a:t>
            </a:r>
            <a:r>
              <a:rPr lang="en-US" sz="2200" b="1" dirty="0">
                <a:solidFill>
                  <a:srgbClr val="0000FF"/>
                </a:solidFill>
                <a:highlight>
                  <a:srgbClr val="FFFFFF"/>
                </a:highlight>
                <a:latin typeface="Arial Narrow" panose="020B0606020202030204" pitchFamily="34" charset="0"/>
              </a:rPr>
              <a:t>, </a:t>
            </a:r>
            <a:r>
              <a:rPr lang="en-US" sz="2200" b="1" dirty="0" err="1">
                <a:solidFill>
                  <a:srgbClr val="0000FF"/>
                </a:solidFill>
                <a:highlight>
                  <a:srgbClr val="FFFFFF"/>
                </a:highlight>
                <a:latin typeface="Arial Narrow" panose="020B0606020202030204" pitchFamily="34" charset="0"/>
              </a:rPr>
              <a:t>Primalogik</a:t>
            </a:r>
            <a:r>
              <a:rPr lang="en-US" sz="2200" dirty="0">
                <a:solidFill>
                  <a:srgbClr val="161316"/>
                </a:solidFill>
                <a:highlight>
                  <a:srgbClr val="FFFFFF"/>
                </a:highlight>
                <a:latin typeface="Arial Narrow" panose="020B0606020202030204" pitchFamily="34" charset="0"/>
              </a:rPr>
              <a:t>)</a:t>
            </a:r>
          </a:p>
          <a:p>
            <a:pPr marL="457200" lvl="1" indent="-457200">
              <a:lnSpc>
                <a:spcPct val="100000"/>
              </a:lnSpc>
              <a:spcBef>
                <a:spcPts val="0"/>
              </a:spcBef>
              <a:buFont typeface="Courier New" panose="02070309020205020404" pitchFamily="49" charset="0"/>
              <a:buChar char="o"/>
            </a:pPr>
            <a:r>
              <a:rPr lang="en-US" sz="2200" dirty="0">
                <a:solidFill>
                  <a:srgbClr val="161316"/>
                </a:solidFill>
                <a:latin typeface="Arial Narrow" panose="020B0606020202030204" pitchFamily="34" charset="0"/>
              </a:rPr>
              <a:t>Talent and performance management software </a:t>
            </a:r>
            <a:r>
              <a:rPr lang="en-US" sz="2200" dirty="0">
                <a:solidFill>
                  <a:srgbClr val="161316"/>
                </a:solidFill>
                <a:highlight>
                  <a:srgbClr val="FFFFFF"/>
                </a:highlight>
                <a:latin typeface="Arial Narrow" panose="020B0606020202030204" pitchFamily="34" charset="0"/>
              </a:rPr>
              <a:t>(</a:t>
            </a:r>
            <a:r>
              <a:rPr lang="en-US" sz="2200" b="1" dirty="0" err="1">
                <a:solidFill>
                  <a:srgbClr val="0000FF"/>
                </a:solidFill>
                <a:highlight>
                  <a:srgbClr val="FFFFFF"/>
                </a:highlight>
                <a:latin typeface="Arial Narrow" panose="020B0606020202030204" pitchFamily="34" charset="0"/>
              </a:rPr>
              <a:t>ClearCompany</a:t>
            </a:r>
            <a:r>
              <a:rPr lang="en-US" sz="2200" dirty="0">
                <a:solidFill>
                  <a:srgbClr val="161316"/>
                </a:solidFill>
                <a:highlight>
                  <a:srgbClr val="FFFFFF"/>
                </a:highlight>
                <a:latin typeface="Arial Narrow" panose="020B0606020202030204" pitchFamily="34" charset="0"/>
              </a:rPr>
              <a:t>) </a:t>
            </a:r>
          </a:p>
          <a:p>
            <a:pPr marL="457200" lvl="1" indent="-457200">
              <a:lnSpc>
                <a:spcPct val="100000"/>
              </a:lnSpc>
              <a:spcBef>
                <a:spcPts val="0"/>
              </a:spcBef>
              <a:buFont typeface="Courier New" panose="02070309020205020404" pitchFamily="49" charset="0"/>
              <a:buChar char="o"/>
            </a:pPr>
            <a:r>
              <a:rPr lang="en-US" sz="2200" dirty="0">
                <a:solidFill>
                  <a:srgbClr val="161316"/>
                </a:solidFill>
                <a:latin typeface="Arial Narrow" panose="020B0606020202030204" pitchFamily="34" charset="0"/>
              </a:rPr>
              <a:t>Employee Performance Management, Motivation, and Engagement Software </a:t>
            </a:r>
            <a:r>
              <a:rPr lang="en-US" sz="2200" dirty="0">
                <a:solidFill>
                  <a:srgbClr val="161316"/>
                </a:solidFill>
                <a:highlight>
                  <a:srgbClr val="FFFFFF"/>
                </a:highlight>
                <a:latin typeface="Arial Narrow" panose="020B0606020202030204" pitchFamily="34" charset="0"/>
              </a:rPr>
              <a:t>(</a:t>
            </a:r>
            <a:r>
              <a:rPr lang="en-US" sz="2200" b="1" dirty="0">
                <a:solidFill>
                  <a:srgbClr val="0000FF"/>
                </a:solidFill>
                <a:highlight>
                  <a:srgbClr val="FFFFFF"/>
                </a:highlight>
                <a:latin typeface="Arial Narrow" panose="020B0606020202030204" pitchFamily="34" charset="0"/>
              </a:rPr>
              <a:t>15Cinq/ 15Five, Motivation</a:t>
            </a:r>
            <a:r>
              <a:rPr lang="en-US" sz="2200" dirty="0">
                <a:solidFill>
                  <a:srgbClr val="161316"/>
                </a:solidFill>
                <a:highlight>
                  <a:srgbClr val="FFFFFF"/>
                </a:highlight>
                <a:latin typeface="Arial Narrow" panose="020B0606020202030204" pitchFamily="34" charset="0"/>
              </a:rPr>
              <a:t>) </a:t>
            </a:r>
          </a:p>
          <a:p>
            <a:pPr marL="457200" lvl="1" indent="-457200">
              <a:lnSpc>
                <a:spcPct val="100000"/>
              </a:lnSpc>
              <a:spcBef>
                <a:spcPts val="0"/>
              </a:spcBef>
              <a:buFont typeface="Courier New" panose="02070309020205020404" pitchFamily="49" charset="0"/>
              <a:buChar char="o"/>
            </a:pPr>
            <a:endParaRPr lang="fr-FR" sz="2200" dirty="0">
              <a:solidFill>
                <a:srgbClr val="161316"/>
              </a:solidFill>
              <a:highlight>
                <a:srgbClr val="FFFFFF"/>
              </a:highlight>
              <a:latin typeface="Arial Narrow" panose="020B0606020202030204" pitchFamily="34" charset="0"/>
            </a:endParaRPr>
          </a:p>
        </p:txBody>
      </p:sp>
      <p:pic>
        <p:nvPicPr>
          <p:cNvPr id="2" name="Image 1">
            <a:extLst>
              <a:ext uri="{FF2B5EF4-FFF2-40B4-BE49-F238E27FC236}">
                <a16:creationId xmlns:a16="http://schemas.microsoft.com/office/drawing/2014/main" id="{5113BDF2-AC3F-6C9B-8F26-59B174F54DFA}"/>
              </a:ext>
            </a:extLst>
          </p:cNvPr>
          <p:cNvPicPr>
            <a:picLocks noChangeAspect="1"/>
          </p:cNvPicPr>
          <p:nvPr/>
        </p:nvPicPr>
        <p:blipFill rotWithShape="1">
          <a:blip r:embed="rId2"/>
          <a:srcRect l="36618" r="11767"/>
          <a:stretch/>
        </p:blipFill>
        <p:spPr>
          <a:xfrm>
            <a:off x="7219406" y="1803211"/>
            <a:ext cx="4672033" cy="4825883"/>
          </a:xfrm>
          <a:prstGeom prst="rect">
            <a:avLst/>
          </a:prstGeom>
        </p:spPr>
      </p:pic>
    </p:spTree>
    <p:extLst>
      <p:ext uri="{BB962C8B-B14F-4D97-AF65-F5344CB8AC3E}">
        <p14:creationId xmlns:p14="http://schemas.microsoft.com/office/powerpoint/2010/main" val="27886280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extLst>
              <a:ext uri="{FF2B5EF4-FFF2-40B4-BE49-F238E27FC236}">
                <a16:creationId xmlns:a16="http://schemas.microsoft.com/office/drawing/2014/main" id="{AF842ECA-3C71-3BAC-BF71-094588057D52}"/>
              </a:ext>
            </a:extLst>
          </p:cNvPr>
          <p:cNvPicPr>
            <a:picLocks noChangeAspect="1"/>
          </p:cNvPicPr>
          <p:nvPr/>
        </p:nvPicPr>
        <p:blipFill rotWithShape="1">
          <a:blip r:embed="rId2"/>
          <a:srcRect l="12016" r="34381"/>
          <a:stretch/>
        </p:blipFill>
        <p:spPr>
          <a:xfrm>
            <a:off x="7528913" y="1898468"/>
            <a:ext cx="4431574" cy="4650377"/>
          </a:xfrm>
          <a:prstGeom prst="rect">
            <a:avLst/>
          </a:prstGeom>
        </p:spPr>
      </p:pic>
      <p:sp>
        <p:nvSpPr>
          <p:cNvPr id="4" name="Titre 1">
            <a:extLst>
              <a:ext uri="{FF2B5EF4-FFF2-40B4-BE49-F238E27FC236}">
                <a16:creationId xmlns:a16="http://schemas.microsoft.com/office/drawing/2014/main" id="{94F7A6E8-D5F1-4A9C-1D8D-BD12F0B893E5}"/>
              </a:ext>
            </a:extLst>
          </p:cNvPr>
          <p:cNvSpPr txBox="1">
            <a:spLocks/>
          </p:cNvSpPr>
          <p:nvPr/>
        </p:nvSpPr>
        <p:spPr>
          <a:xfrm>
            <a:off x="0" y="106980"/>
            <a:ext cx="12192000"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nSpc>
                <a:spcPct val="100000"/>
              </a:lnSpc>
              <a:spcBef>
                <a:spcPts val="0"/>
              </a:spcBef>
            </a:pPr>
            <a:r>
              <a:rPr lang="fr-FR" sz="2400" b="1" kern="100" dirty="0" err="1">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a:t>
            </a: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 7.3 :  </a:t>
            </a:r>
          </a:p>
          <a:p>
            <a:pPr marL="328295">
              <a:lnSpc>
                <a:spcPct val="100000"/>
              </a:lnSpc>
              <a:spcBef>
                <a:spcPts val="0"/>
              </a:spcBef>
            </a:pPr>
            <a:r>
              <a:rPr lang="en-US"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Performance Management Tools and personnel </a:t>
            </a:r>
            <a:r>
              <a:rPr lang="fr-FR"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(4/4)</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265999" y="1898469"/>
            <a:ext cx="7214452" cy="4650377"/>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0"/>
              </a:spcBef>
              <a:buNone/>
            </a:pPr>
            <a:r>
              <a:rPr lang="en-US" sz="2800" b="1" dirty="0">
                <a:latin typeface="Arial Narrow" panose="020B0606020202030204" pitchFamily="34" charset="0"/>
              </a:rPr>
              <a:t>How to choose a performance management tool</a:t>
            </a:r>
            <a:endParaRPr lang="fr-FR" sz="2800" b="1" dirty="0">
              <a:latin typeface="Arial Narrow" panose="020B0606020202030204" pitchFamily="34" charset="0"/>
            </a:endParaRPr>
          </a:p>
          <a:p>
            <a:pPr marL="457200" lvl="1" indent="-457200">
              <a:lnSpc>
                <a:spcPct val="100000"/>
              </a:lnSpc>
              <a:spcBef>
                <a:spcPts val="0"/>
              </a:spcBef>
              <a:buFont typeface="Courier New" panose="02070309020205020404" pitchFamily="49" charset="0"/>
              <a:buChar char="o"/>
            </a:pPr>
            <a:r>
              <a:rPr lang="en-US" sz="2600" dirty="0">
                <a:latin typeface="Arial Narrow" panose="020B0606020202030204" pitchFamily="34" charset="0"/>
              </a:rPr>
              <a:t>Size of the organization
Specific needs for your organization
The context of your sector of activity
Specific features sought
Budget Considerations
Integration and compatibility
Performance methodology 
360° and anonymous feedback
Continuous and real-time availability of information
Purpose and use of the performance management tool</a:t>
            </a:r>
            <a:endParaRPr lang="fr-FR" sz="2600" dirty="0">
              <a:latin typeface="Arial Narrow" panose="020B0606020202030204" pitchFamily="34" charset="0"/>
            </a:endParaRPr>
          </a:p>
        </p:txBody>
      </p:sp>
    </p:spTree>
    <p:extLst>
      <p:ext uri="{BB962C8B-B14F-4D97-AF65-F5344CB8AC3E}">
        <p14:creationId xmlns:p14="http://schemas.microsoft.com/office/powerpoint/2010/main" val="12495012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3551" y="243295"/>
            <a:ext cx="11864898" cy="9144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pPr>
            <a:r>
              <a:rPr lang="fr-FR" sz="6600" b="1" dirty="0">
                <a:solidFill>
                  <a:schemeClr val="bg1"/>
                </a:solidFill>
                <a:latin typeface="Arial Narrow" panose="020B0606020202030204" pitchFamily="34" charset="0"/>
              </a:rPr>
              <a:t>CONCLUSION</a:t>
            </a:r>
          </a:p>
        </p:txBody>
      </p:sp>
      <p:sp>
        <p:nvSpPr>
          <p:cNvPr id="2" name="Espace réservé du contenu 2">
            <a:extLst>
              <a:ext uri="{FF2B5EF4-FFF2-40B4-BE49-F238E27FC236}">
                <a16:creationId xmlns:a16="http://schemas.microsoft.com/office/drawing/2014/main" id="{185F340D-A851-1E08-A09A-3EA9B9305AE4}"/>
              </a:ext>
            </a:extLst>
          </p:cNvPr>
          <p:cNvSpPr txBox="1">
            <a:spLocks/>
          </p:cNvSpPr>
          <p:nvPr/>
        </p:nvSpPr>
        <p:spPr>
          <a:xfrm>
            <a:off x="293772" y="1843087"/>
            <a:ext cx="5479065" cy="4614863"/>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0"/>
              </a:spcBef>
              <a:buNone/>
            </a:pPr>
            <a:r>
              <a:rPr lang="en-US" sz="2800" b="1" dirty="0">
                <a:solidFill>
                  <a:srgbClr val="212529"/>
                </a:solidFill>
                <a:latin typeface="Arial Narrow" panose="020B0606020202030204" pitchFamily="34" charset="0"/>
              </a:rPr>
              <a:t>And to conclude:</a:t>
            </a:r>
          </a:p>
          <a:p>
            <a:pPr marL="0" lvl="1" indent="0">
              <a:lnSpc>
                <a:spcPct val="100000"/>
              </a:lnSpc>
              <a:spcBef>
                <a:spcPts val="0"/>
              </a:spcBef>
              <a:buNone/>
            </a:pPr>
            <a:r>
              <a:rPr lang="en-US" sz="2800" b="1" dirty="0">
                <a:solidFill>
                  <a:srgbClr val="212529"/>
                </a:solidFill>
                <a:latin typeface="Arial Narrow" panose="020B0606020202030204" pitchFamily="34" charset="0"/>
              </a:rPr>
              <a:t>How to get your team to  PERFORM?</a:t>
            </a:r>
          </a:p>
          <a:p>
            <a:pPr marL="0" lvl="1" indent="0">
              <a:lnSpc>
                <a:spcPct val="100000"/>
              </a:lnSpc>
              <a:spcBef>
                <a:spcPts val="0"/>
              </a:spcBef>
              <a:buNone/>
            </a:pPr>
            <a:r>
              <a:rPr lang="en-US" sz="2000" b="1" dirty="0">
                <a:solidFill>
                  <a:srgbClr val="212529"/>
                </a:solidFill>
                <a:latin typeface="Arial Narrow" panose="020B0606020202030204" pitchFamily="34" charset="0"/>
              </a:rPr>
              <a:t>(By </a:t>
            </a:r>
            <a:r>
              <a:rPr lang="en-US" sz="2000" b="1" dirty="0">
                <a:effectLst/>
                <a:latin typeface="Arial Narrow" panose="020B0606020202030204" pitchFamily="34" charset="0"/>
                <a:ea typeface="Times New Roman" panose="02020603050405020304" pitchFamily="18" charset="0"/>
              </a:rPr>
              <a:t>Ken Blanchard, CEO of Blanchard Training &amp; Development</a:t>
            </a:r>
            <a:r>
              <a:rPr lang="en-US" sz="2000" b="1" dirty="0">
                <a:solidFill>
                  <a:srgbClr val="212529"/>
                </a:solidFill>
                <a:latin typeface="Arial Narrow" panose="020B0606020202030204" pitchFamily="34" charset="0"/>
              </a:rPr>
              <a:t>)</a:t>
            </a:r>
          </a:p>
          <a:p>
            <a:pPr marL="800100" lvl="2" indent="-342900">
              <a:lnSpc>
                <a:spcPct val="100000"/>
              </a:lnSpc>
              <a:spcBef>
                <a:spcPts val="0"/>
              </a:spcBef>
              <a:buFont typeface="Courier New" panose="02070309020205020404" pitchFamily="49" charset="0"/>
              <a:buChar char="o"/>
            </a:pPr>
            <a:r>
              <a:rPr lang="en-US" sz="2800" b="1" dirty="0">
                <a:solidFill>
                  <a:srgbClr val="0000FF"/>
                </a:solidFill>
                <a:latin typeface="Arial Narrow" panose="020B0606020202030204" pitchFamily="34" charset="0"/>
              </a:rPr>
              <a:t>P</a:t>
            </a:r>
            <a:r>
              <a:rPr lang="en-US" sz="2800" dirty="0">
                <a:solidFill>
                  <a:srgbClr val="212529"/>
                </a:solidFill>
                <a:latin typeface="Arial Narrow" panose="020B0606020202030204" pitchFamily="34" charset="0"/>
              </a:rPr>
              <a:t>urpose</a:t>
            </a:r>
          </a:p>
          <a:p>
            <a:pPr marL="800100" lvl="2" indent="-342900">
              <a:lnSpc>
                <a:spcPct val="100000"/>
              </a:lnSpc>
              <a:spcBef>
                <a:spcPts val="0"/>
              </a:spcBef>
              <a:buFont typeface="Courier New" panose="02070309020205020404" pitchFamily="49" charset="0"/>
              <a:buChar char="o"/>
            </a:pPr>
            <a:r>
              <a:rPr lang="en-US" sz="2800" b="1" dirty="0">
                <a:solidFill>
                  <a:srgbClr val="0000FF"/>
                </a:solidFill>
                <a:latin typeface="Arial Narrow" panose="020B0606020202030204" pitchFamily="34" charset="0"/>
              </a:rPr>
              <a:t>E</a:t>
            </a:r>
            <a:r>
              <a:rPr lang="en-US" sz="2800" dirty="0">
                <a:solidFill>
                  <a:srgbClr val="212529"/>
                </a:solidFill>
                <a:latin typeface="Arial Narrow" panose="020B0606020202030204" pitchFamily="34" charset="0"/>
              </a:rPr>
              <a:t>mpowerment of team members</a:t>
            </a:r>
          </a:p>
          <a:p>
            <a:pPr marL="800100" lvl="2" indent="-342900">
              <a:lnSpc>
                <a:spcPct val="100000"/>
              </a:lnSpc>
              <a:spcBef>
                <a:spcPts val="0"/>
              </a:spcBef>
              <a:buFont typeface="Courier New" panose="02070309020205020404" pitchFamily="49" charset="0"/>
              <a:buChar char="o"/>
            </a:pPr>
            <a:r>
              <a:rPr lang="en-US" sz="2800" b="1" dirty="0">
                <a:solidFill>
                  <a:srgbClr val="0000FF"/>
                </a:solidFill>
                <a:latin typeface="Arial Narrow" panose="020B0606020202030204" pitchFamily="34" charset="0"/>
              </a:rPr>
              <a:t>R</a:t>
            </a:r>
            <a:r>
              <a:rPr lang="en-US" sz="2800" dirty="0">
                <a:solidFill>
                  <a:srgbClr val="212529"/>
                </a:solidFill>
                <a:latin typeface="Arial Narrow" panose="020B0606020202030204" pitchFamily="34" charset="0"/>
              </a:rPr>
              <a:t>elations &amp; communication</a:t>
            </a:r>
          </a:p>
          <a:p>
            <a:pPr marL="800100" lvl="2" indent="-342900">
              <a:lnSpc>
                <a:spcPct val="100000"/>
              </a:lnSpc>
              <a:spcBef>
                <a:spcPts val="0"/>
              </a:spcBef>
              <a:buFont typeface="Courier New" panose="02070309020205020404" pitchFamily="49" charset="0"/>
              <a:buChar char="o"/>
            </a:pPr>
            <a:r>
              <a:rPr lang="en-US" sz="2800" b="1" dirty="0">
                <a:solidFill>
                  <a:srgbClr val="0000FF"/>
                </a:solidFill>
                <a:latin typeface="Arial Narrow" panose="020B0606020202030204" pitchFamily="34" charset="0"/>
              </a:rPr>
              <a:t>F</a:t>
            </a:r>
            <a:r>
              <a:rPr lang="en-US" sz="2800" dirty="0">
                <a:solidFill>
                  <a:srgbClr val="212529"/>
                </a:solidFill>
                <a:latin typeface="Arial Narrow" panose="020B0606020202030204" pitchFamily="34" charset="0"/>
              </a:rPr>
              <a:t>lexibility (AGILE Organization)</a:t>
            </a:r>
          </a:p>
          <a:p>
            <a:pPr marL="800100" lvl="2" indent="-342900">
              <a:lnSpc>
                <a:spcPct val="100000"/>
              </a:lnSpc>
              <a:spcBef>
                <a:spcPts val="0"/>
              </a:spcBef>
              <a:buFont typeface="Courier New" panose="02070309020205020404" pitchFamily="49" charset="0"/>
              <a:buChar char="o"/>
            </a:pPr>
            <a:r>
              <a:rPr lang="en-US" sz="2800" b="1" dirty="0">
                <a:solidFill>
                  <a:srgbClr val="0000FF"/>
                </a:solidFill>
                <a:latin typeface="Arial Narrow" panose="020B0606020202030204" pitchFamily="34" charset="0"/>
              </a:rPr>
              <a:t>O</a:t>
            </a:r>
            <a:r>
              <a:rPr lang="en-US" sz="2800" dirty="0">
                <a:solidFill>
                  <a:srgbClr val="212529"/>
                </a:solidFill>
                <a:latin typeface="Arial Narrow" panose="020B0606020202030204" pitchFamily="34" charset="0"/>
              </a:rPr>
              <a:t>ptimal productivity </a:t>
            </a:r>
          </a:p>
          <a:p>
            <a:pPr marL="800100" lvl="2" indent="-342900">
              <a:lnSpc>
                <a:spcPct val="100000"/>
              </a:lnSpc>
              <a:spcBef>
                <a:spcPts val="0"/>
              </a:spcBef>
              <a:buFont typeface="Courier New" panose="02070309020205020404" pitchFamily="49" charset="0"/>
              <a:buChar char="o"/>
            </a:pPr>
            <a:r>
              <a:rPr lang="en-US" sz="2800" b="1" dirty="0">
                <a:solidFill>
                  <a:srgbClr val="0000FF"/>
                </a:solidFill>
                <a:latin typeface="Arial Narrow" panose="020B0606020202030204" pitchFamily="34" charset="0"/>
              </a:rPr>
              <a:t>R</a:t>
            </a:r>
            <a:r>
              <a:rPr lang="en-US" sz="2800" dirty="0">
                <a:latin typeface="Arial Narrow" panose="020B0606020202030204" pitchFamily="34" charset="0"/>
              </a:rPr>
              <a:t>ecognition</a:t>
            </a:r>
            <a:r>
              <a:rPr lang="en-US" sz="2800" dirty="0">
                <a:solidFill>
                  <a:srgbClr val="212529"/>
                </a:solidFill>
                <a:latin typeface="Arial Narrow" panose="020B0606020202030204" pitchFamily="34" charset="0"/>
              </a:rPr>
              <a:t> &amp; Reward</a:t>
            </a:r>
          </a:p>
          <a:p>
            <a:pPr marL="800100" lvl="2" indent="-342900">
              <a:lnSpc>
                <a:spcPct val="100000"/>
              </a:lnSpc>
              <a:spcBef>
                <a:spcPts val="0"/>
              </a:spcBef>
              <a:buFont typeface="Courier New" panose="02070309020205020404" pitchFamily="49" charset="0"/>
              <a:buChar char="o"/>
            </a:pPr>
            <a:r>
              <a:rPr lang="en-US" sz="2800" b="1" dirty="0">
                <a:solidFill>
                  <a:srgbClr val="0000FF"/>
                </a:solidFill>
                <a:latin typeface="Arial Narrow" panose="020B0606020202030204" pitchFamily="34" charset="0"/>
              </a:rPr>
              <a:t>M</a:t>
            </a:r>
            <a:r>
              <a:rPr lang="en-US" sz="2800" dirty="0">
                <a:solidFill>
                  <a:srgbClr val="212529"/>
                </a:solidFill>
                <a:latin typeface="Arial Narrow" panose="020B0606020202030204" pitchFamily="34" charset="0"/>
              </a:rPr>
              <a:t>orale of Team members</a:t>
            </a:r>
          </a:p>
          <a:p>
            <a:pPr marL="342900" lvl="1" indent="-342900">
              <a:lnSpc>
                <a:spcPct val="100000"/>
              </a:lnSpc>
              <a:spcBef>
                <a:spcPts val="0"/>
              </a:spcBef>
              <a:buFont typeface="Courier New" panose="02070309020205020404" pitchFamily="49" charset="0"/>
              <a:buChar char="o"/>
            </a:pPr>
            <a:endParaRPr lang="en-US" sz="2800" b="1" dirty="0">
              <a:solidFill>
                <a:srgbClr val="212529"/>
              </a:solidFill>
              <a:latin typeface="Arial Narrow" panose="020B0606020202030204" pitchFamily="34" charset="0"/>
            </a:endParaRPr>
          </a:p>
        </p:txBody>
      </p:sp>
      <p:pic>
        <p:nvPicPr>
          <p:cNvPr id="3" name="Image 2">
            <a:extLst>
              <a:ext uri="{FF2B5EF4-FFF2-40B4-BE49-F238E27FC236}">
                <a16:creationId xmlns:a16="http://schemas.microsoft.com/office/drawing/2014/main" id="{CA2F2B17-DB29-38D9-E470-254863B7283F}"/>
              </a:ext>
            </a:extLst>
          </p:cNvPr>
          <p:cNvPicPr>
            <a:picLocks noChangeAspect="1"/>
          </p:cNvPicPr>
          <p:nvPr/>
        </p:nvPicPr>
        <p:blipFill rotWithShape="1">
          <a:blip r:embed="rId2"/>
          <a:srcRect l="-23" r="1760"/>
          <a:stretch/>
        </p:blipFill>
        <p:spPr>
          <a:xfrm>
            <a:off x="5772837" y="1843087"/>
            <a:ext cx="6046289" cy="4614863"/>
          </a:xfrm>
          <a:prstGeom prst="rect">
            <a:avLst/>
          </a:prstGeom>
        </p:spPr>
      </p:pic>
    </p:spTree>
    <p:extLst>
      <p:ext uri="{BB962C8B-B14F-4D97-AF65-F5344CB8AC3E}">
        <p14:creationId xmlns:p14="http://schemas.microsoft.com/office/powerpoint/2010/main" val="7655536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838200" y="307298"/>
            <a:ext cx="10515600" cy="115351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lnSpc>
                <a:spcPct val="100000"/>
              </a:lnSpc>
              <a:spcBef>
                <a:spcPts val="0"/>
              </a:spcBef>
            </a:pPr>
            <a:r>
              <a:rPr lang="fr-FR" sz="60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Module 7</a:t>
            </a:r>
            <a:r>
              <a:rPr lang="fr-FR" sz="60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 </a:t>
            </a:r>
            <a:r>
              <a:rPr lang="fr-FR" sz="60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 </a:t>
            </a:r>
            <a:r>
              <a:rPr lang="fr-FR" sz="60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Session Objective</a:t>
            </a:r>
            <a:endParaRPr lang="fr-FR" sz="60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endParaRPr>
          </a:p>
        </p:txBody>
      </p:sp>
      <p:pic>
        <p:nvPicPr>
          <p:cNvPr id="2" name="Image 1">
            <a:extLst>
              <a:ext uri="{FF2B5EF4-FFF2-40B4-BE49-F238E27FC236}">
                <a16:creationId xmlns:a16="http://schemas.microsoft.com/office/drawing/2014/main" id="{94982C15-E402-0E40-6CCB-965DFE1297AE}"/>
              </a:ext>
            </a:extLst>
          </p:cNvPr>
          <p:cNvPicPr>
            <a:picLocks noChangeAspect="1"/>
          </p:cNvPicPr>
          <p:nvPr/>
        </p:nvPicPr>
        <p:blipFill rotWithShape="1">
          <a:blip r:embed="rId2"/>
          <a:srcRect r="23428"/>
          <a:stretch/>
        </p:blipFill>
        <p:spPr>
          <a:xfrm>
            <a:off x="6749148" y="1842854"/>
            <a:ext cx="5120640" cy="4463679"/>
          </a:xfrm>
          <a:prstGeom prst="rect">
            <a:avLst/>
          </a:prstGeom>
        </p:spPr>
      </p:pic>
      <p:sp>
        <p:nvSpPr>
          <p:cNvPr id="3" name="Espace réservé du contenu 2">
            <a:extLst>
              <a:ext uri="{FF2B5EF4-FFF2-40B4-BE49-F238E27FC236}">
                <a16:creationId xmlns:a16="http://schemas.microsoft.com/office/drawing/2014/main" id="{A9E008B0-C9AE-7043-82AF-A79F43E43976}"/>
              </a:ext>
            </a:extLst>
          </p:cNvPr>
          <p:cNvSpPr txBox="1">
            <a:spLocks/>
          </p:cNvSpPr>
          <p:nvPr/>
        </p:nvSpPr>
        <p:spPr>
          <a:xfrm>
            <a:off x="357056" y="1842855"/>
            <a:ext cx="6392092" cy="4463679"/>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3300" b="1" dirty="0">
                <a:latin typeface="Arial Narrow" panose="020B0606020202030204" pitchFamily="34" charset="0"/>
                <a:ea typeface="Calibri" panose="020F0502020204030204" pitchFamily="34" charset="0"/>
                <a:cs typeface="Times New Roman" panose="02020603050405020304" pitchFamily="18" charset="0"/>
              </a:rPr>
              <a:t>By the end of the session, participants will have an in-depth knowledge of:</a:t>
            </a:r>
            <a:endParaRPr lang="fr-FR" sz="3300" b="1" dirty="0">
              <a:effectLst/>
              <a:latin typeface="Arial Narrow" panose="020B0606020202030204" pitchFamily="34" charset="0"/>
              <a:ea typeface="Calibri" panose="020F0502020204030204" pitchFamily="34" charset="0"/>
              <a:cs typeface="Times New Roman" panose="02020603050405020304" pitchFamily="18" charset="0"/>
            </a:endParaRPr>
          </a:p>
          <a:p>
            <a:pPr marL="342900" indent="-342900">
              <a:lnSpc>
                <a:spcPct val="100000"/>
              </a:lnSpc>
              <a:spcBef>
                <a:spcPts val="0"/>
              </a:spcBef>
              <a:buFont typeface="Arial" panose="020B0604020202020204" pitchFamily="34" charset="0"/>
              <a:buChar char="-"/>
            </a:pPr>
            <a:r>
              <a:rPr lang="en-US" sz="3300" kern="100" dirty="0">
                <a:latin typeface="Arial Narrow" panose="020B0606020202030204" pitchFamily="34" charset="0"/>
                <a:ea typeface="Calibri" panose="020F0502020204030204" pitchFamily="34" charset="0"/>
                <a:cs typeface="Times New Roman" panose="02020603050405020304" pitchFamily="18" charset="0"/>
              </a:rPr>
              <a:t>The development of a performance management policy
Organizational performance management?
Organizational and personnel performance management tools</a:t>
            </a:r>
            <a:endParaRPr lang="fr-FR" sz="3300" kern="100" dirty="0">
              <a:effectLst/>
              <a:latin typeface="Arial Narrow" panose="020B0606020202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636221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838200" y="307298"/>
            <a:ext cx="10515600" cy="115351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00000"/>
              </a:lnSpc>
              <a:spcBef>
                <a:spcPts val="0"/>
              </a:spcBef>
            </a:pPr>
            <a:r>
              <a:rPr lang="en-US" sz="60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Session Structure and Outline</a:t>
            </a:r>
            <a:endParaRPr lang="fr-FR" sz="28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14E17DF-43E5-EBD4-4685-92B5DB352E65}"/>
              </a:ext>
            </a:extLst>
          </p:cNvPr>
          <p:cNvSpPr txBox="1">
            <a:spLocks/>
          </p:cNvSpPr>
          <p:nvPr/>
        </p:nvSpPr>
        <p:spPr>
          <a:xfrm>
            <a:off x="299991" y="2035088"/>
            <a:ext cx="6402703" cy="4156711"/>
          </a:xfrm>
          <a:prstGeom prst="rect">
            <a:avLst/>
          </a:prstGeom>
          <a:noFill/>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07000"/>
              </a:lnSpc>
              <a:buFont typeface="Arial" panose="020B0604020202020204" pitchFamily="34" charset="0"/>
              <a:buChar char="-"/>
            </a:pPr>
            <a:r>
              <a:rPr lang="en-US" sz="3400" kern="100" dirty="0">
                <a:latin typeface="Arial Narrow" panose="020B0606020202030204" pitchFamily="34" charset="0"/>
                <a:ea typeface="Calibri" panose="020F0502020204030204" pitchFamily="34" charset="0"/>
                <a:cs typeface="Times New Roman" panose="02020603050405020304" pitchFamily="18" charset="0"/>
              </a:rPr>
              <a:t>Chapter 7.1: Development of a performance management policy
Chapter 7.2: What is Organizational Performance Management?
Chapter 7.3: Organizational and People Performance Management Tools</a:t>
            </a:r>
            <a:endParaRPr lang="fr-FR" sz="3400" kern="100" dirty="0">
              <a:effectLst/>
              <a:latin typeface="Arial Narrow" panose="020B0606020202030204" pitchFamily="34" charset="0"/>
              <a:ea typeface="Calibri" panose="020F0502020204030204" pitchFamily="34" charset="0"/>
              <a:cs typeface="Times New Roman" panose="02020603050405020304" pitchFamily="18" charset="0"/>
            </a:endParaRPr>
          </a:p>
        </p:txBody>
      </p:sp>
      <p:pic>
        <p:nvPicPr>
          <p:cNvPr id="3" name="Image 2">
            <a:extLst>
              <a:ext uri="{FF2B5EF4-FFF2-40B4-BE49-F238E27FC236}">
                <a16:creationId xmlns:a16="http://schemas.microsoft.com/office/drawing/2014/main" id="{601CB71E-5841-79CC-18B6-305EA7DE1D32}"/>
              </a:ext>
            </a:extLst>
          </p:cNvPr>
          <p:cNvPicPr>
            <a:picLocks noChangeAspect="1"/>
          </p:cNvPicPr>
          <p:nvPr/>
        </p:nvPicPr>
        <p:blipFill>
          <a:blip r:embed="rId2"/>
          <a:stretch>
            <a:fillRect/>
          </a:stretch>
        </p:blipFill>
        <p:spPr>
          <a:xfrm>
            <a:off x="6702694" y="2035088"/>
            <a:ext cx="5201921" cy="4156711"/>
          </a:xfrm>
          <a:prstGeom prst="rect">
            <a:avLst/>
          </a:prstGeom>
        </p:spPr>
      </p:pic>
    </p:spTree>
    <p:extLst>
      <p:ext uri="{BB962C8B-B14F-4D97-AF65-F5344CB8AC3E}">
        <p14:creationId xmlns:p14="http://schemas.microsoft.com/office/powerpoint/2010/main" val="15596792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06980"/>
            <a:ext cx="11864898"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nSpc>
                <a:spcPct val="100000"/>
              </a:lnSpc>
              <a:spcBef>
                <a:spcPts val="0"/>
              </a:spcBef>
            </a:pPr>
            <a:r>
              <a:rPr lang="en-US"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a:t>
            </a: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 7.1 :  </a:t>
            </a:r>
            <a:r>
              <a:rPr lang="en-US"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Development of a management policy
 		  of overall performance – GPG (1/2)</a:t>
            </a:r>
            <a:endParaRPr lang="fr-FR"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330840" y="1799919"/>
            <a:ext cx="6096082" cy="4829175"/>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342900">
              <a:lnSpc>
                <a:spcPct val="100000"/>
              </a:lnSpc>
              <a:spcBef>
                <a:spcPts val="0"/>
              </a:spcBef>
              <a:buFont typeface="Courier New" panose="02070309020205020404" pitchFamily="49" charset="0"/>
              <a:buChar char="o"/>
            </a:pPr>
            <a:r>
              <a:rPr lang="en-US" dirty="0">
                <a:solidFill>
                  <a:srgbClr val="212529"/>
                </a:solidFill>
                <a:latin typeface="Arial Narrow" panose="020B0606020202030204" pitchFamily="34" charset="0"/>
              </a:rPr>
              <a:t>Global Performance Management is a lever for the growth of the Organization
It is an essential part of the organizational culture
It establishes and maintains a clear link between individual and organizational performance, in order to:</a:t>
            </a:r>
            <a:endParaRPr lang="fr-FR" dirty="0">
              <a:solidFill>
                <a:srgbClr val="212529"/>
              </a:solidFill>
              <a:latin typeface="Arial Narrow" panose="020B0606020202030204" pitchFamily="34" charset="0"/>
            </a:endParaRPr>
          </a:p>
          <a:p>
            <a:pPr marL="800100" lvl="2" indent="-342900">
              <a:lnSpc>
                <a:spcPct val="100000"/>
              </a:lnSpc>
              <a:spcBef>
                <a:spcPts val="0"/>
              </a:spcBef>
              <a:buFont typeface="Courier New" panose="02070309020205020404" pitchFamily="49" charset="0"/>
              <a:buChar char="o"/>
            </a:pPr>
            <a:r>
              <a:rPr lang="en-US" sz="2400" dirty="0">
                <a:solidFill>
                  <a:srgbClr val="212529"/>
                </a:solidFill>
                <a:latin typeface="Arial Narrow" panose="020B0606020202030204" pitchFamily="34" charset="0"/>
              </a:rPr>
              <a:t>Boost organizational culture and employee engagement
Increase productivity and overall efficiency
Contribute to the achievement of the Organization's objectives
Create a positive impact on customer satisfaction</a:t>
            </a:r>
            <a:endParaRPr lang="fr-FR" sz="2400" dirty="0">
              <a:solidFill>
                <a:srgbClr val="212529"/>
              </a:solidFill>
              <a:latin typeface="Arial Narrow" panose="020B0606020202030204" pitchFamily="34" charset="0"/>
            </a:endParaRPr>
          </a:p>
        </p:txBody>
      </p:sp>
      <p:pic>
        <p:nvPicPr>
          <p:cNvPr id="2" name="Image 1">
            <a:extLst>
              <a:ext uri="{FF2B5EF4-FFF2-40B4-BE49-F238E27FC236}">
                <a16:creationId xmlns:a16="http://schemas.microsoft.com/office/drawing/2014/main" id="{6EC38FA3-0839-331B-32E1-4519E0DF5918}"/>
              </a:ext>
            </a:extLst>
          </p:cNvPr>
          <p:cNvPicPr>
            <a:picLocks noChangeAspect="1"/>
          </p:cNvPicPr>
          <p:nvPr/>
        </p:nvPicPr>
        <p:blipFill rotWithShape="1">
          <a:blip r:embed="rId2"/>
          <a:srcRect b="26400"/>
          <a:stretch/>
        </p:blipFill>
        <p:spPr>
          <a:xfrm>
            <a:off x="6339832" y="1799918"/>
            <a:ext cx="5526863" cy="4829175"/>
          </a:xfrm>
          <a:prstGeom prst="rect">
            <a:avLst/>
          </a:prstGeom>
        </p:spPr>
      </p:pic>
    </p:spTree>
    <p:extLst>
      <p:ext uri="{BB962C8B-B14F-4D97-AF65-F5344CB8AC3E}">
        <p14:creationId xmlns:p14="http://schemas.microsoft.com/office/powerpoint/2010/main" val="10811911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06980"/>
            <a:ext cx="11864898"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nSpc>
                <a:spcPct val="100000"/>
              </a:lnSpc>
              <a:spcBef>
                <a:spcPts val="0"/>
              </a:spcBef>
            </a:pPr>
            <a:r>
              <a:rPr lang="fr-FR" sz="2400" b="1" kern="100" dirty="0" err="1">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a:t>
            </a: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 7.1 :  </a:t>
            </a:r>
            <a:r>
              <a:rPr lang="en-US"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Development of a management policy
 		 of overall performance – GPG (2/2)</a:t>
            </a:r>
            <a:endParaRPr lang="fr-FR"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409221" y="1817225"/>
            <a:ext cx="6697636" cy="4838218"/>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lvl="1" indent="-342900">
              <a:lnSpc>
                <a:spcPct val="100000"/>
              </a:lnSpc>
              <a:spcBef>
                <a:spcPts val="0"/>
              </a:spcBef>
              <a:buFont typeface="Courier New" panose="02070309020205020404" pitchFamily="49" charset="0"/>
              <a:buChar char="o"/>
            </a:pPr>
            <a:r>
              <a:rPr lang="en-US" sz="2800" b="1" dirty="0">
                <a:solidFill>
                  <a:srgbClr val="212529"/>
                </a:solidFill>
                <a:latin typeface="Arial Narrow" panose="020B0606020202030204" pitchFamily="34" charset="0"/>
              </a:rPr>
              <a:t>How to Increase Overall Productivity with Performance Management</a:t>
            </a:r>
            <a:endParaRPr lang="fr-FR" sz="2800" dirty="0">
              <a:solidFill>
                <a:srgbClr val="212529"/>
              </a:solidFill>
              <a:latin typeface="Arial Narrow" panose="020B0606020202030204" pitchFamily="34" charset="0"/>
            </a:endParaRPr>
          </a:p>
          <a:p>
            <a:pPr marL="800100" lvl="2" indent="-342900">
              <a:lnSpc>
                <a:spcPct val="100000"/>
              </a:lnSpc>
              <a:spcBef>
                <a:spcPts val="0"/>
              </a:spcBef>
              <a:buFont typeface="Courier New" panose="02070309020205020404" pitchFamily="49" charset="0"/>
              <a:buChar char="o"/>
            </a:pPr>
            <a:r>
              <a:rPr lang="en-US" sz="2800" dirty="0">
                <a:solidFill>
                  <a:srgbClr val="212529"/>
                </a:solidFill>
                <a:latin typeface="Arial Narrow" panose="020B0606020202030204" pitchFamily="34" charset="0"/>
              </a:rPr>
              <a:t>Set clear expectations
Align individual and team goals with overall goals
Use performance indicators and data analysis
Optimize feedback
Foster employee engagement
Promote a performance-based rewards system</a:t>
            </a:r>
            <a:endParaRPr lang="fr-FR" sz="2800" dirty="0">
              <a:solidFill>
                <a:srgbClr val="212529"/>
              </a:solidFill>
              <a:latin typeface="Arial Narrow" panose="020B0606020202030204" pitchFamily="34" charset="0"/>
            </a:endParaRPr>
          </a:p>
        </p:txBody>
      </p:sp>
      <p:pic>
        <p:nvPicPr>
          <p:cNvPr id="2" name="Image 1">
            <a:extLst>
              <a:ext uri="{FF2B5EF4-FFF2-40B4-BE49-F238E27FC236}">
                <a16:creationId xmlns:a16="http://schemas.microsoft.com/office/drawing/2014/main" id="{429B5A93-9211-7FDA-81BF-990624AF4FCD}"/>
              </a:ext>
            </a:extLst>
          </p:cNvPr>
          <p:cNvPicPr>
            <a:picLocks noChangeAspect="1"/>
          </p:cNvPicPr>
          <p:nvPr/>
        </p:nvPicPr>
        <p:blipFill rotWithShape="1">
          <a:blip r:embed="rId2"/>
          <a:srcRect l="37363"/>
          <a:stretch/>
        </p:blipFill>
        <p:spPr>
          <a:xfrm>
            <a:off x="7106857" y="1817225"/>
            <a:ext cx="4770274" cy="4838218"/>
          </a:xfrm>
          <a:prstGeom prst="rect">
            <a:avLst/>
          </a:prstGeom>
        </p:spPr>
      </p:pic>
    </p:spTree>
    <p:extLst>
      <p:ext uri="{BB962C8B-B14F-4D97-AF65-F5344CB8AC3E}">
        <p14:creationId xmlns:p14="http://schemas.microsoft.com/office/powerpoint/2010/main" val="39448754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3551" y="366207"/>
            <a:ext cx="11864898" cy="9855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nSpc>
                <a:spcPct val="100000"/>
              </a:lnSpc>
              <a:spcBef>
                <a:spcPts val="0"/>
              </a:spcBef>
            </a:pPr>
            <a:r>
              <a:rPr lang="en-US"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a:t>
            </a: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 7.2 :  </a:t>
            </a:r>
            <a:r>
              <a:rPr lang="en-US"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What is organizational performance? (1/3)</a:t>
            </a:r>
            <a:endParaRPr lang="fr-FR"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337781" y="1799919"/>
            <a:ext cx="5744627" cy="4829175"/>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lvl="1">
              <a:lnSpc>
                <a:spcPct val="100000"/>
              </a:lnSpc>
              <a:spcBef>
                <a:spcPts val="0"/>
              </a:spcBef>
            </a:pPr>
            <a:r>
              <a:rPr lang="en-US" sz="2800" dirty="0">
                <a:solidFill>
                  <a:srgbClr val="1F1F1F"/>
                </a:solidFill>
                <a:latin typeface="Arial Narrow" panose="020B0606020202030204" pitchFamily="34" charset="0"/>
              </a:rPr>
              <a:t>Organizational performance management (OPM) is defined as how an organization plans, organizes, controls, and directs itself to achieve its goals, implement a strategy, or accomplish a job or activity.
It revolves around three key points of attention that govern managerial choices:</a:t>
            </a:r>
          </a:p>
          <a:p>
            <a:pPr marL="685800" lvl="2">
              <a:lnSpc>
                <a:spcPct val="100000"/>
              </a:lnSpc>
              <a:spcBef>
                <a:spcPts val="0"/>
              </a:spcBef>
            </a:pPr>
            <a:r>
              <a:rPr lang="en-US" sz="2800" dirty="0">
                <a:solidFill>
                  <a:srgbClr val="1F1F1F"/>
                </a:solidFill>
                <a:latin typeface="Arial Narrow" panose="020B0606020202030204" pitchFamily="34" charset="0"/>
              </a:rPr>
              <a:t>Relevance
Efficiency
Effectiveness</a:t>
            </a:r>
            <a:endParaRPr lang="en-US" sz="2800" dirty="0">
              <a:solidFill>
                <a:srgbClr val="212529"/>
              </a:solidFill>
              <a:latin typeface="Arial Narrow" panose="020B0606020202030204" pitchFamily="34" charset="0"/>
            </a:endParaRPr>
          </a:p>
        </p:txBody>
      </p:sp>
      <p:pic>
        <p:nvPicPr>
          <p:cNvPr id="6" name="Image 5">
            <a:extLst>
              <a:ext uri="{FF2B5EF4-FFF2-40B4-BE49-F238E27FC236}">
                <a16:creationId xmlns:a16="http://schemas.microsoft.com/office/drawing/2014/main" id="{CAFF80A6-27CF-B11D-6602-39D16567AABF}"/>
              </a:ext>
            </a:extLst>
          </p:cNvPr>
          <p:cNvPicPr>
            <a:picLocks noChangeAspect="1"/>
          </p:cNvPicPr>
          <p:nvPr/>
        </p:nvPicPr>
        <p:blipFill>
          <a:blip r:embed="rId2"/>
          <a:stretch>
            <a:fillRect/>
          </a:stretch>
        </p:blipFill>
        <p:spPr>
          <a:xfrm>
            <a:off x="6082407" y="1799918"/>
            <a:ext cx="5946041" cy="4829175"/>
          </a:xfrm>
          <a:prstGeom prst="rect">
            <a:avLst/>
          </a:prstGeom>
        </p:spPr>
      </p:pic>
    </p:spTree>
    <p:extLst>
      <p:ext uri="{BB962C8B-B14F-4D97-AF65-F5344CB8AC3E}">
        <p14:creationId xmlns:p14="http://schemas.microsoft.com/office/powerpoint/2010/main" val="2319744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462708"/>
            <a:ext cx="11864898" cy="106605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nSpc>
                <a:spcPct val="100000"/>
              </a:lnSpc>
              <a:spcBef>
                <a:spcPts val="0"/>
              </a:spcBef>
            </a:pPr>
            <a:r>
              <a:rPr lang="en-US"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 7.2 :</a:t>
            </a:r>
            <a:r>
              <a:rPr lang="en-US"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  What is organizational performance?</a:t>
            </a:r>
            <a:r>
              <a:rPr lang="en-US"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 (2/3)</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271776" y="1847602"/>
            <a:ext cx="3266993" cy="4712044"/>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a:lnSpc>
                <a:spcPct val="100000"/>
              </a:lnSpc>
              <a:spcBef>
                <a:spcPts val="0"/>
              </a:spcBef>
              <a:buNone/>
            </a:pPr>
            <a:r>
              <a:rPr lang="fr-FR" sz="3200" b="1" dirty="0">
                <a:solidFill>
                  <a:srgbClr val="1F1F1F"/>
                </a:solidFill>
                <a:highlight>
                  <a:srgbClr val="FFFFFF"/>
                </a:highlight>
                <a:latin typeface="Arial Narrow" panose="020B0606020202030204" pitchFamily="34" charset="0"/>
              </a:rPr>
              <a:t>Hervé </a:t>
            </a:r>
            <a:r>
              <a:rPr lang="fr-FR" sz="3200" b="1" dirty="0" err="1">
                <a:solidFill>
                  <a:srgbClr val="1F1F1F"/>
                </a:solidFill>
                <a:highlight>
                  <a:srgbClr val="FFFFFF"/>
                </a:highlight>
                <a:latin typeface="Arial Narrow" panose="020B0606020202030204" pitchFamily="34" charset="0"/>
              </a:rPr>
              <a:t>Benvoglio</a:t>
            </a:r>
            <a:r>
              <a:rPr lang="fr-FR" sz="3200" b="1" dirty="0">
                <a:solidFill>
                  <a:srgbClr val="1F1F1F"/>
                </a:solidFill>
                <a:highlight>
                  <a:srgbClr val="FFFFFF"/>
                </a:highlight>
                <a:latin typeface="Arial Narrow" panose="020B0606020202030204" pitchFamily="34" charset="0"/>
              </a:rPr>
              <a:t>  </a:t>
            </a:r>
          </a:p>
          <a:p>
            <a:pPr marL="0" lvl="1" indent="0" algn="ctr">
              <a:lnSpc>
                <a:spcPct val="100000"/>
              </a:lnSpc>
              <a:spcBef>
                <a:spcPts val="0"/>
              </a:spcBef>
              <a:buNone/>
            </a:pPr>
            <a:r>
              <a:rPr lang="en-US" sz="2600" dirty="0">
                <a:solidFill>
                  <a:srgbClr val="1F1F1F"/>
                </a:solidFill>
                <a:latin typeface="Arial Narrow" panose="020B0606020202030204" pitchFamily="34" charset="0"/>
              </a:rPr>
              <a:t>A Consultant in Management, Continuous Improvement and Project Management, offers this Pyramid of Organizational Performance to explain performance management</a:t>
            </a:r>
            <a:endParaRPr lang="fr-FR" sz="2600" b="0" i="0" dirty="0">
              <a:solidFill>
                <a:srgbClr val="1F1F1F"/>
              </a:solidFill>
              <a:effectLst/>
              <a:highlight>
                <a:srgbClr val="FFFFFF"/>
              </a:highlight>
              <a:latin typeface="Arial Narrow" panose="020B0606020202030204" pitchFamily="34" charset="0"/>
            </a:endParaRPr>
          </a:p>
        </p:txBody>
      </p:sp>
      <p:pic>
        <p:nvPicPr>
          <p:cNvPr id="21" name="Image 20">
            <a:extLst>
              <a:ext uri="{FF2B5EF4-FFF2-40B4-BE49-F238E27FC236}">
                <a16:creationId xmlns:a16="http://schemas.microsoft.com/office/drawing/2014/main" id="{60CBB2B6-CFD5-B53D-7D1C-7BDDE7C0E4F2}"/>
              </a:ext>
            </a:extLst>
          </p:cNvPr>
          <p:cNvPicPr>
            <a:picLocks noChangeAspect="1"/>
          </p:cNvPicPr>
          <p:nvPr/>
        </p:nvPicPr>
        <p:blipFill>
          <a:blip r:embed="rId2"/>
          <a:stretch>
            <a:fillRect/>
          </a:stretch>
        </p:blipFill>
        <p:spPr>
          <a:xfrm>
            <a:off x="3538769" y="1730291"/>
            <a:ext cx="8418104" cy="4992726"/>
          </a:xfrm>
          <a:prstGeom prst="rect">
            <a:avLst/>
          </a:prstGeom>
        </p:spPr>
      </p:pic>
    </p:spTree>
    <p:extLst>
      <p:ext uri="{BB962C8B-B14F-4D97-AF65-F5344CB8AC3E}">
        <p14:creationId xmlns:p14="http://schemas.microsoft.com/office/powerpoint/2010/main" val="37909565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3551" y="343320"/>
            <a:ext cx="11864898" cy="1001636"/>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nSpc>
                <a:spcPct val="100000"/>
              </a:lnSpc>
              <a:spcBef>
                <a:spcPts val="0"/>
              </a:spcBef>
            </a:pPr>
            <a:r>
              <a:rPr lang="en-US"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 7.2 :  </a:t>
            </a:r>
            <a:r>
              <a:rPr lang="en-US"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What is Organizational Performance</a:t>
            </a:r>
            <a:r>
              <a:rPr lang="en-US"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rPr>
              <a:t>? (3/3)</a:t>
            </a: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332739" y="1863634"/>
            <a:ext cx="6634126" cy="4696012"/>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0"/>
              </a:spcBef>
              <a:buNone/>
            </a:pPr>
            <a:r>
              <a:rPr lang="en-US" sz="2800" b="1" dirty="0">
                <a:solidFill>
                  <a:srgbClr val="1F1F1F"/>
                </a:solidFill>
                <a:latin typeface="Arial Narrow" panose="020B0606020202030204" pitchFamily="34" charset="0"/>
              </a:rPr>
              <a:t>For the organization, it is a question of asking itself the precise questions before any choice of implementation of projects and programs:</a:t>
            </a:r>
            <a:endParaRPr lang="fr-FR" sz="2800" b="1" dirty="0">
              <a:solidFill>
                <a:srgbClr val="1F1F1F"/>
              </a:solidFill>
              <a:highlight>
                <a:srgbClr val="FFFFFF"/>
              </a:highlight>
              <a:latin typeface="Arial Narrow" panose="020B0606020202030204" pitchFamily="34" charset="0"/>
            </a:endParaRPr>
          </a:p>
          <a:p>
            <a:pPr marL="457200" lvl="1" indent="-457200">
              <a:lnSpc>
                <a:spcPct val="100000"/>
              </a:lnSpc>
              <a:spcBef>
                <a:spcPts val="0"/>
              </a:spcBef>
              <a:buFont typeface="Courier New" panose="02070309020205020404" pitchFamily="49" charset="0"/>
              <a:buChar char="o"/>
            </a:pPr>
            <a:r>
              <a:rPr lang="en-US" sz="2600" dirty="0">
                <a:solidFill>
                  <a:srgbClr val="1F1F1F"/>
                </a:solidFill>
                <a:latin typeface="Arial Narrow" panose="020B0606020202030204" pitchFamily="34" charset="0"/>
              </a:rPr>
              <a:t>Relevance: Is the type of intervention chosen, the most likely to help us solve the identified problem?
Effectiveness: Will the solutions be optimal for the chosen option (e.g., direct intervention or implementing partners)
Efficiency: Will we have the best value for money – Cost (Relative to the resources committed?</a:t>
            </a:r>
            <a:endParaRPr lang="fr-FR" sz="2600" b="0" i="0" dirty="0">
              <a:solidFill>
                <a:srgbClr val="1F1F1F"/>
              </a:solidFill>
              <a:effectLst/>
              <a:highlight>
                <a:srgbClr val="FFFFFF"/>
              </a:highlight>
              <a:latin typeface="Arial Narrow" panose="020B0606020202030204" pitchFamily="34" charset="0"/>
            </a:endParaRPr>
          </a:p>
        </p:txBody>
      </p:sp>
      <p:pic>
        <p:nvPicPr>
          <p:cNvPr id="3" name="Image 2">
            <a:extLst>
              <a:ext uri="{FF2B5EF4-FFF2-40B4-BE49-F238E27FC236}">
                <a16:creationId xmlns:a16="http://schemas.microsoft.com/office/drawing/2014/main" id="{91180FFE-04E5-89DD-8432-7CDCF00CE2EA}"/>
              </a:ext>
            </a:extLst>
          </p:cNvPr>
          <p:cNvPicPr>
            <a:picLocks noChangeAspect="1"/>
          </p:cNvPicPr>
          <p:nvPr/>
        </p:nvPicPr>
        <p:blipFill rotWithShape="1">
          <a:blip r:embed="rId2"/>
          <a:srcRect l="8471" r="9493" b="17516"/>
          <a:stretch/>
        </p:blipFill>
        <p:spPr>
          <a:xfrm>
            <a:off x="6961409" y="1863634"/>
            <a:ext cx="5067039" cy="4651045"/>
          </a:xfrm>
          <a:prstGeom prst="rect">
            <a:avLst/>
          </a:prstGeom>
        </p:spPr>
      </p:pic>
    </p:spTree>
    <p:extLst>
      <p:ext uri="{BB962C8B-B14F-4D97-AF65-F5344CB8AC3E}">
        <p14:creationId xmlns:p14="http://schemas.microsoft.com/office/powerpoint/2010/main" val="7646364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94F7A6E8-D5F1-4A9C-1D8D-BD12F0B893E5}"/>
              </a:ext>
            </a:extLst>
          </p:cNvPr>
          <p:cNvSpPr txBox="1">
            <a:spLocks/>
          </p:cNvSpPr>
          <p:nvPr/>
        </p:nvSpPr>
        <p:spPr>
          <a:xfrm>
            <a:off x="167268" y="106980"/>
            <a:ext cx="11864898" cy="142178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328295">
              <a:lnSpc>
                <a:spcPct val="100000"/>
              </a:lnSpc>
              <a:spcBef>
                <a:spcPts val="0"/>
              </a:spcBef>
            </a:pPr>
            <a:r>
              <a:rPr lang="fr-FR" sz="2400" b="1" kern="100" dirty="0" err="1">
                <a:solidFill>
                  <a:schemeClr val="bg1"/>
                </a:solidFill>
                <a:latin typeface="Arial Narrow" panose="020B0606020202030204" pitchFamily="34" charset="0"/>
                <a:ea typeface="Calibri" panose="020F0502020204030204" pitchFamily="34" charset="0"/>
                <a:cs typeface="Times New Roman" panose="02020603050405020304" pitchFamily="18" charset="0"/>
              </a:rPr>
              <a:t>Chapter</a:t>
            </a:r>
            <a:r>
              <a:rPr lang="fr-FR" sz="24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 7.2 :  </a:t>
            </a:r>
          </a:p>
          <a:p>
            <a:pPr marL="328295">
              <a:lnSpc>
                <a:spcPct val="100000"/>
              </a:lnSpc>
              <a:spcBef>
                <a:spcPts val="0"/>
              </a:spcBef>
            </a:pPr>
            <a:r>
              <a:rPr lang="en-US" sz="3200" b="1" kern="100" dirty="0">
                <a:solidFill>
                  <a:schemeClr val="bg1"/>
                </a:solidFill>
                <a:latin typeface="Arial Narrow" panose="020B0606020202030204" pitchFamily="34" charset="0"/>
                <a:ea typeface="Calibri" panose="020F0502020204030204" pitchFamily="34" charset="0"/>
                <a:cs typeface="Times New Roman" panose="02020603050405020304" pitchFamily="18" charset="0"/>
              </a:rPr>
              <a:t>How does Global Performance Management (GPM) relate to People Performance Management (PPM)?</a:t>
            </a:r>
            <a:endParaRPr lang="fr-FR" sz="3200" b="1" kern="100" dirty="0">
              <a:solidFill>
                <a:schemeClr val="bg1"/>
              </a:solidFill>
              <a:effectLst/>
              <a:latin typeface="Arial Narrow" panose="020B0606020202030204" pitchFamily="34" charset="0"/>
              <a:ea typeface="Calibri" panose="020F0502020204030204" pitchFamily="34" charset="0"/>
              <a:cs typeface="Times New Roman" panose="02020603050405020304" pitchFamily="18" charset="0"/>
            </a:endParaRPr>
          </a:p>
        </p:txBody>
      </p:sp>
      <p:sp>
        <p:nvSpPr>
          <p:cNvPr id="5" name="Espace réservé du contenu 2">
            <a:extLst>
              <a:ext uri="{FF2B5EF4-FFF2-40B4-BE49-F238E27FC236}">
                <a16:creationId xmlns:a16="http://schemas.microsoft.com/office/drawing/2014/main" id="{7BC5BB4A-C7E8-FBBF-41AC-E07D84A15A0B}"/>
              </a:ext>
            </a:extLst>
          </p:cNvPr>
          <p:cNvSpPr txBox="1">
            <a:spLocks/>
          </p:cNvSpPr>
          <p:nvPr/>
        </p:nvSpPr>
        <p:spPr>
          <a:xfrm>
            <a:off x="167267" y="1776549"/>
            <a:ext cx="7192000" cy="4859382"/>
          </a:xfrm>
          <a:prstGeom prst="rect">
            <a:avLst/>
          </a:prstGeom>
          <a:noFill/>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nSpc>
                <a:spcPct val="100000"/>
              </a:lnSpc>
              <a:spcBef>
                <a:spcPts val="0"/>
              </a:spcBef>
              <a:buNone/>
            </a:pPr>
            <a:r>
              <a:rPr lang="en-US" sz="2800" b="1" dirty="0">
                <a:solidFill>
                  <a:srgbClr val="1F1F1F"/>
                </a:solidFill>
                <a:latin typeface="Arial Narrow" panose="020B0606020202030204" pitchFamily="34" charset="0"/>
              </a:rPr>
              <a:t>Global Performance Management (GPM) is structured around OPM and PPM</a:t>
            </a:r>
            <a:endParaRPr lang="fr-FR" sz="2800" b="1" dirty="0">
              <a:solidFill>
                <a:srgbClr val="1F1F1F"/>
              </a:solidFill>
              <a:highlight>
                <a:srgbClr val="FFFFFF"/>
              </a:highlight>
              <a:latin typeface="Arial Narrow" panose="020B0606020202030204" pitchFamily="34" charset="0"/>
            </a:endParaRPr>
          </a:p>
          <a:p>
            <a:pPr marL="457200" lvl="1" indent="-457200">
              <a:lnSpc>
                <a:spcPct val="100000"/>
              </a:lnSpc>
              <a:spcBef>
                <a:spcPts val="0"/>
              </a:spcBef>
              <a:buFont typeface="Courier New" panose="02070309020205020404" pitchFamily="49" charset="0"/>
              <a:buChar char="o"/>
            </a:pPr>
            <a:r>
              <a:rPr lang="en-US" sz="2300" b="1" dirty="0">
                <a:solidFill>
                  <a:srgbClr val="1F1F1F"/>
                </a:solidFill>
                <a:latin typeface="Arial Narrow" panose="020B0606020202030204" pitchFamily="34" charset="0"/>
              </a:rPr>
              <a:t>Why is PPM important? It allows:</a:t>
            </a:r>
            <a:endParaRPr lang="fr-FR" sz="2300" b="1" dirty="0">
              <a:solidFill>
                <a:srgbClr val="1F1F1F"/>
              </a:solidFill>
              <a:highlight>
                <a:srgbClr val="FFFFFF"/>
              </a:highlight>
              <a:latin typeface="Arial Narrow" panose="020B0606020202030204" pitchFamily="34" charset="0"/>
            </a:endParaRPr>
          </a:p>
          <a:p>
            <a:pPr marL="914400" lvl="2" indent="-457200">
              <a:lnSpc>
                <a:spcPct val="100000"/>
              </a:lnSpc>
              <a:spcBef>
                <a:spcPts val="0"/>
              </a:spcBef>
              <a:buFont typeface="Courier New" panose="02070309020205020404" pitchFamily="49" charset="0"/>
              <a:buChar char="o"/>
            </a:pPr>
            <a:r>
              <a:rPr lang="en-US" sz="2300" dirty="0">
                <a:solidFill>
                  <a:srgbClr val="161316"/>
                </a:solidFill>
                <a:latin typeface="Arial Narrow" panose="020B0606020202030204" pitchFamily="34" charset="0"/>
              </a:rPr>
              <a:t>Better alignment of objectives between staff (Individuals) and the Organization
Increased employee engagement and productivity by giving them a sense of purpose that boosts their engagement
Better managerial leadership since it sharpens both your management skills and the skills of your employees
Improved organizational performance leading to greater growth in resources and improved customer/beneficiary satisfaction</a:t>
            </a:r>
            <a:endParaRPr lang="fr-FR" sz="2300" dirty="0">
              <a:solidFill>
                <a:srgbClr val="161316"/>
              </a:solidFill>
              <a:highlight>
                <a:srgbClr val="FFFFFF"/>
              </a:highlight>
              <a:latin typeface="Arial Narrow" panose="020B0606020202030204" pitchFamily="34" charset="0"/>
            </a:endParaRPr>
          </a:p>
        </p:txBody>
      </p:sp>
      <p:pic>
        <p:nvPicPr>
          <p:cNvPr id="2" name="Image 1">
            <a:extLst>
              <a:ext uri="{FF2B5EF4-FFF2-40B4-BE49-F238E27FC236}">
                <a16:creationId xmlns:a16="http://schemas.microsoft.com/office/drawing/2014/main" id="{3D8F9267-5FFB-D428-810A-9DEEFCE6039D}"/>
              </a:ext>
            </a:extLst>
          </p:cNvPr>
          <p:cNvPicPr>
            <a:picLocks noChangeAspect="1"/>
          </p:cNvPicPr>
          <p:nvPr/>
        </p:nvPicPr>
        <p:blipFill rotWithShape="1">
          <a:blip r:embed="rId2"/>
          <a:srcRect l="24858" r="8723"/>
          <a:stretch/>
        </p:blipFill>
        <p:spPr>
          <a:xfrm>
            <a:off x="7359267" y="1776549"/>
            <a:ext cx="4665466" cy="4859382"/>
          </a:xfrm>
          <a:prstGeom prst="rect">
            <a:avLst/>
          </a:prstGeom>
        </p:spPr>
      </p:pic>
    </p:spTree>
    <p:extLst>
      <p:ext uri="{BB962C8B-B14F-4D97-AF65-F5344CB8AC3E}">
        <p14:creationId xmlns:p14="http://schemas.microsoft.com/office/powerpoint/2010/main" val="479255879"/>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853</Words>
  <Application>Microsoft Office PowerPoint</Application>
  <PresentationFormat>Grand écran</PresentationFormat>
  <Paragraphs>67</Paragraphs>
  <Slides>14</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14</vt:i4>
      </vt:variant>
    </vt:vector>
  </HeadingPairs>
  <TitlesOfParts>
    <vt:vector size="19" baseType="lpstr">
      <vt:lpstr>Arial</vt:lpstr>
      <vt:lpstr>Arial Narrow</vt:lpstr>
      <vt:lpstr>Calibri</vt:lpstr>
      <vt:lpstr>Courier New</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Kofi Kumodzi</dc:creator>
  <cp:lastModifiedBy>Kofi Kumodzi</cp:lastModifiedBy>
  <cp:revision>52</cp:revision>
  <cp:lastPrinted>2024-08-17T20:55:43Z</cp:lastPrinted>
  <dcterms:modified xsi:type="dcterms:W3CDTF">2024-08-17T22:16:02Z</dcterms:modified>
</cp:coreProperties>
</file>