
<file path=[Content_Types].xml><?xml version="1.0" encoding="utf-8"?>
<Types xmlns="http://schemas.openxmlformats.org/package/2006/content-types">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70" r:id="rId3"/>
    <p:sldId id="283" r:id="rId4"/>
    <p:sldId id="302" r:id="rId5"/>
    <p:sldId id="314" r:id="rId6"/>
    <p:sldId id="316" r:id="rId7"/>
    <p:sldId id="317" r:id="rId8"/>
    <p:sldId id="315" r:id="rId9"/>
    <p:sldId id="318" r:id="rId10"/>
    <p:sldId id="313" r:id="rId11"/>
    <p:sldId id="320" r:id="rId12"/>
    <p:sldId id="284" r:id="rId13"/>
    <p:sldId id="309" r:id="rId14"/>
  </p:sldIdLst>
  <p:sldSz cx="12192000" cy="6858000"/>
  <p:notesSz cx="6858000" cy="9144000"/>
  <p:defaultTex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89" autoAdjust="0"/>
    <p:restoredTop sz="94660"/>
  </p:normalViewPr>
  <p:slideViewPr>
    <p:cSldViewPr snapToGrid="0">
      <p:cViewPr>
        <p:scale>
          <a:sx n="70" d="100"/>
          <a:sy n="70" d="100"/>
        </p:scale>
        <p:origin x="3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355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245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9951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313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87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380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819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691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049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106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364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425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333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Word_Document.docx"/><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Word_Document1.docx"/><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048000" y="1530258"/>
            <a:ext cx="8045824" cy="29610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a:p>
        </p:txBody>
      </p:sp>
      <p:sp>
        <p:nvSpPr>
          <p:cNvPr id="5" name="Titre 1"/>
          <p:cNvSpPr txBox="1">
            <a:spLocks/>
          </p:cNvSpPr>
          <p:nvPr/>
        </p:nvSpPr>
        <p:spPr>
          <a:xfrm>
            <a:off x="2402541" y="2095033"/>
            <a:ext cx="8408894"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a:p>
        </p:txBody>
      </p:sp>
      <p:sp>
        <p:nvSpPr>
          <p:cNvPr id="7" name="ZoneTexte 6"/>
          <p:cNvSpPr txBox="1"/>
          <p:nvPr/>
        </p:nvSpPr>
        <p:spPr>
          <a:xfrm>
            <a:off x="2865043" y="502464"/>
            <a:ext cx="5820937" cy="707886"/>
          </a:xfrm>
          <a:prstGeom prst="rect">
            <a:avLst/>
          </a:prstGeom>
          <a:noFill/>
        </p:spPr>
        <p:txBody>
          <a:bodyPr wrap="square" rtlCol="0">
            <a:spAutoFit/>
          </a:bodyPr>
          <a:lstStyle/>
          <a:p>
            <a:pPr algn="ctr"/>
            <a:r>
              <a:rPr lang="en-US" sz="2000" b="1" kern="0" dirty="0">
                <a:solidFill>
                  <a:srgbClr val="000000"/>
                </a:solidFill>
                <a:latin typeface="Arial Narrow" panose="020B0606020202030204" pitchFamily="34" charset="0"/>
                <a:ea typeface="Times New Roman" panose="02020603050405020304" pitchFamily="18" charset="0"/>
                <a:cs typeface="Calibri" panose="020F0502020204030204" pitchFamily="34" charset="0"/>
              </a:rPr>
              <a:t>Organizational Development in the Context of an International Civil Society Organization (ICSO)</a:t>
            </a:r>
            <a:endParaRPr lang="fr-FR" sz="2000" dirty="0">
              <a:latin typeface="+mj-lt"/>
            </a:endParaRPr>
          </a:p>
        </p:txBody>
      </p:sp>
      <p:sp>
        <p:nvSpPr>
          <p:cNvPr id="2" name="ZoneTexte 1">
            <a:extLst>
              <a:ext uri="{FF2B5EF4-FFF2-40B4-BE49-F238E27FC236}">
                <a16:creationId xmlns:a16="http://schemas.microsoft.com/office/drawing/2014/main" id="{07D2F201-E09A-CAC6-F24B-C3B4D24D1056}"/>
              </a:ext>
            </a:extLst>
          </p:cNvPr>
          <p:cNvSpPr txBox="1"/>
          <p:nvPr/>
        </p:nvSpPr>
        <p:spPr>
          <a:xfrm>
            <a:off x="1668802" y="2225314"/>
            <a:ext cx="8854396" cy="862352"/>
          </a:xfrm>
          <a:prstGeom prst="rect">
            <a:avLst/>
          </a:prstGeom>
          <a:noFill/>
        </p:spPr>
        <p:txBody>
          <a:bodyPr wrap="square" rtlCol="0">
            <a:spAutoFit/>
          </a:bodyPr>
          <a:lstStyle/>
          <a:p>
            <a:pPr algn="ctr">
              <a:lnSpc>
                <a:spcPct val="107000"/>
              </a:lnSpc>
              <a:spcAft>
                <a:spcPts val="800"/>
              </a:spcAft>
            </a:pPr>
            <a:r>
              <a:rPr lang="en-US" sz="2400" b="1" kern="0" dirty="0">
                <a:solidFill>
                  <a:srgbClr val="000000"/>
                </a:solidFill>
                <a:latin typeface="Arial Narrow" panose="020B0606020202030204" pitchFamily="34" charset="0"/>
                <a:ea typeface="Times New Roman" panose="02020603050405020304" pitchFamily="18" charset="0"/>
                <a:cs typeface="Calibri" panose="020F0502020204030204" pitchFamily="34" charset="0"/>
              </a:rPr>
              <a:t>Training of Heads of FOASPS Member Organizations in Association Management and Organizational Development (OD)</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EBA872D3-4E45-1897-31F0-4FDE7FBBE503}"/>
              </a:ext>
            </a:extLst>
          </p:cNvPr>
          <p:cNvSpPr txBox="1"/>
          <p:nvPr/>
        </p:nvSpPr>
        <p:spPr>
          <a:xfrm>
            <a:off x="0" y="3298288"/>
            <a:ext cx="12192000" cy="1908215"/>
          </a:xfrm>
          <a:prstGeom prst="rect">
            <a:avLst/>
          </a:prstGeom>
          <a:solidFill>
            <a:schemeClr val="accent6">
              <a:lumMod val="75000"/>
            </a:schemeClr>
          </a:solidFill>
        </p:spPr>
        <p:txBody>
          <a:bodyPr wrap="square" rtlCol="0">
            <a:spAutoFit/>
          </a:bodyPr>
          <a:lstStyle/>
          <a:p>
            <a:pPr algn="ctr"/>
            <a:r>
              <a:rPr lang="fr-FR" sz="3200" b="1" dirty="0">
                <a:solidFill>
                  <a:schemeClr val="bg1"/>
                </a:solidFill>
                <a:latin typeface="Arial Narrow" panose="020B0606020202030204" pitchFamily="34" charset="0"/>
              </a:rPr>
              <a:t>Module 8 : </a:t>
            </a:r>
          </a:p>
          <a:p>
            <a:pPr algn="ctr"/>
            <a:r>
              <a:rPr lang="en-US" sz="5400" b="1" dirty="0">
                <a:solidFill>
                  <a:schemeClr val="bg1"/>
                </a:solidFill>
                <a:latin typeface="Arial Narrow" panose="020B0606020202030204" pitchFamily="34" charset="0"/>
              </a:rPr>
              <a:t>Financial management of the association</a:t>
            </a:r>
          </a:p>
          <a:p>
            <a:pPr algn="ctr"/>
            <a:r>
              <a:rPr lang="fr-FR" sz="3200" b="1" dirty="0">
                <a:solidFill>
                  <a:schemeClr val="bg1"/>
                </a:solidFill>
                <a:latin typeface="Arial Narrow" panose="020B0606020202030204" pitchFamily="34" charset="0"/>
              </a:rPr>
              <a:t>(Webinar 8)</a:t>
            </a:r>
          </a:p>
        </p:txBody>
      </p:sp>
    </p:spTree>
    <p:extLst>
      <p:ext uri="{BB962C8B-B14F-4D97-AF65-F5344CB8AC3E}">
        <p14:creationId xmlns:p14="http://schemas.microsoft.com/office/powerpoint/2010/main" val="246663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106980"/>
            <a:ext cx="11864898" cy="1421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a:lnSpc>
                <a:spcPct val="100000"/>
              </a:lnSpc>
              <a:spcBef>
                <a:spcPts val="0"/>
              </a:spcBef>
            </a:pPr>
            <a:r>
              <a:rPr lang="en-US"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a:t>
            </a:r>
            <a:r>
              <a:rPr lang="fr-FR"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8.2 : </a:t>
            </a:r>
            <a:r>
              <a:rPr lang="en-US"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Accounting and taxation 
             of the non-profit association (1/2)</a:t>
            </a:r>
            <a:endParaRPr lang="fr-FR"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409221" y="1820091"/>
            <a:ext cx="7062734" cy="468521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None/>
            </a:pPr>
            <a:r>
              <a:rPr lang="en-US" sz="2800" b="1" dirty="0">
                <a:solidFill>
                  <a:srgbClr val="212529"/>
                </a:solidFill>
                <a:latin typeface="Arial Narrow" panose="020B0606020202030204" pitchFamily="34" charset="0"/>
              </a:rPr>
              <a:t>Accounting of the non-profit association</a:t>
            </a:r>
            <a:endParaRPr lang="fr-FR" sz="2800" b="1" dirty="0">
              <a:solidFill>
                <a:srgbClr val="212529"/>
              </a:solidFill>
              <a:latin typeface="Arial Narrow" panose="020B0606020202030204" pitchFamily="34" charset="0"/>
            </a:endParaRPr>
          </a:p>
          <a:p>
            <a:pPr marL="342900" lvl="1" indent="-342900">
              <a:lnSpc>
                <a:spcPct val="100000"/>
              </a:lnSpc>
              <a:spcBef>
                <a:spcPts val="0"/>
              </a:spcBef>
              <a:buFont typeface="Courier New" panose="02070309020205020404" pitchFamily="49" charset="0"/>
              <a:buChar char="o"/>
            </a:pPr>
            <a:r>
              <a:rPr lang="en-US" sz="2200" dirty="0">
                <a:solidFill>
                  <a:srgbClr val="212529"/>
                </a:solidFill>
                <a:latin typeface="Arial Narrow" panose="020B0606020202030204" pitchFamily="34" charset="0"/>
              </a:rPr>
              <a:t>Since January 1, 2024, a new Uniform Act on the Accounting System for Non-Profit Entities (SYCEBNL) has entered into force in the OHADA area
The Accounting System for Not-for-Profit Entities is a special system of organization of financial reporting designed to present financial statements in a true and fair view of the financial position
This accounting framework applies to the following entities:</a:t>
            </a:r>
            <a:endParaRPr lang="fr-FR" sz="2200" dirty="0">
              <a:solidFill>
                <a:srgbClr val="212529"/>
              </a:solidFill>
              <a:latin typeface="Arial Narrow" panose="020B0606020202030204" pitchFamily="34" charset="0"/>
            </a:endParaRPr>
          </a:p>
          <a:p>
            <a:pPr marL="800100" lvl="2" indent="-342900">
              <a:lnSpc>
                <a:spcPct val="100000"/>
              </a:lnSpc>
              <a:spcBef>
                <a:spcPts val="0"/>
              </a:spcBef>
              <a:buFont typeface="Courier New" panose="02070309020205020404" pitchFamily="49" charset="0"/>
              <a:buChar char="o"/>
            </a:pPr>
            <a:r>
              <a:rPr lang="en-US" sz="2200" dirty="0">
                <a:solidFill>
                  <a:srgbClr val="212529"/>
                </a:solidFill>
                <a:latin typeface="Arial Narrow" panose="020B0606020202030204" pitchFamily="34" charset="0"/>
              </a:rPr>
              <a:t>Associations, professional orders/ institutes;
Entities whose purpose is the administration of development projects, including executing agencies whose resources come from donors</a:t>
            </a:r>
            <a:endParaRPr lang="fr-FR" sz="2200" dirty="0">
              <a:solidFill>
                <a:srgbClr val="212529"/>
              </a:solidFill>
              <a:latin typeface="Arial Narrow" panose="020B0606020202030204" pitchFamily="34" charset="0"/>
            </a:endParaRPr>
          </a:p>
        </p:txBody>
      </p:sp>
      <p:pic>
        <p:nvPicPr>
          <p:cNvPr id="2" name="Image 1">
            <a:extLst>
              <a:ext uri="{FF2B5EF4-FFF2-40B4-BE49-F238E27FC236}">
                <a16:creationId xmlns:a16="http://schemas.microsoft.com/office/drawing/2014/main" id="{60772850-EBF2-4018-D7EA-B0C7D1FCE04E}"/>
              </a:ext>
            </a:extLst>
          </p:cNvPr>
          <p:cNvPicPr>
            <a:picLocks noChangeAspect="1"/>
          </p:cNvPicPr>
          <p:nvPr/>
        </p:nvPicPr>
        <p:blipFill rotWithShape="1">
          <a:blip r:embed="rId2"/>
          <a:srcRect l="12140" r="25573"/>
          <a:stretch/>
        </p:blipFill>
        <p:spPr>
          <a:xfrm>
            <a:off x="7388191" y="1820091"/>
            <a:ext cx="4394587" cy="4685212"/>
          </a:xfrm>
          <a:prstGeom prst="rect">
            <a:avLst/>
          </a:prstGeom>
        </p:spPr>
      </p:pic>
    </p:spTree>
    <p:extLst>
      <p:ext uri="{BB962C8B-B14F-4D97-AF65-F5344CB8AC3E}">
        <p14:creationId xmlns:p14="http://schemas.microsoft.com/office/powerpoint/2010/main" val="394487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106980"/>
            <a:ext cx="11864898" cy="1421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a:lnSpc>
                <a:spcPct val="100000"/>
              </a:lnSpc>
              <a:spcBef>
                <a:spcPts val="0"/>
              </a:spcBef>
            </a:pPr>
            <a:r>
              <a:rPr lang="en-US"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a:t>
            </a:r>
            <a:r>
              <a:rPr lang="fr-FR"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8.2 : </a:t>
            </a:r>
            <a:r>
              <a:rPr lang="en-US"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Accounting and taxation 
             of the non-profit association (2/2)</a:t>
            </a:r>
            <a:endParaRPr lang="fr-FR"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409221" y="1774362"/>
            <a:ext cx="6792768" cy="4976657"/>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None/>
            </a:pPr>
            <a:r>
              <a:rPr lang="fr-FR" sz="2800" b="1" dirty="0">
                <a:solidFill>
                  <a:srgbClr val="212529"/>
                </a:solidFill>
                <a:latin typeface="Arial Narrow" panose="020B0606020202030204" pitchFamily="34" charset="0"/>
              </a:rPr>
              <a:t>Taxation of non-profit associations</a:t>
            </a:r>
          </a:p>
          <a:p>
            <a:pPr marL="342900" lvl="1" indent="-342900">
              <a:lnSpc>
                <a:spcPct val="100000"/>
              </a:lnSpc>
              <a:spcBef>
                <a:spcPts val="0"/>
              </a:spcBef>
              <a:buFont typeface="Courier New" panose="02070309020205020404" pitchFamily="49" charset="0"/>
              <a:buChar char="o"/>
            </a:pPr>
            <a:r>
              <a:rPr lang="en-US" sz="2200" dirty="0">
                <a:solidFill>
                  <a:srgbClr val="212529"/>
                </a:solidFill>
                <a:latin typeface="Arial Narrow" panose="020B0606020202030204" pitchFamily="34" charset="0"/>
              </a:rPr>
              <a:t>The absence of taxation
A non-profit association that does not carry out a commercial activity is not affected by the payment of a tax.
In the case of commercial activity, it is exempt from tax if it does not carry out this activity under the same conditions as private sector companies. 
It will be exempt from commercial taxes (IS, VAT, CET), provided that:</a:t>
            </a:r>
            <a:endParaRPr lang="fr-FR" sz="2200" dirty="0">
              <a:solidFill>
                <a:srgbClr val="212529"/>
              </a:solidFill>
              <a:latin typeface="Arial Narrow" panose="020B0606020202030204" pitchFamily="34" charset="0"/>
            </a:endParaRPr>
          </a:p>
          <a:p>
            <a:pPr marL="800100" lvl="2" indent="-342900">
              <a:lnSpc>
                <a:spcPct val="100000"/>
              </a:lnSpc>
              <a:spcBef>
                <a:spcPts val="0"/>
              </a:spcBef>
              <a:buFont typeface="Courier New" panose="02070309020205020404" pitchFamily="49" charset="0"/>
              <a:buChar char="o"/>
            </a:pPr>
            <a:r>
              <a:rPr lang="en-US" sz="2200" dirty="0">
                <a:solidFill>
                  <a:srgbClr val="212529"/>
                </a:solidFill>
                <a:latin typeface="Arial Narrow" panose="020B0606020202030204" pitchFamily="34" charset="0"/>
              </a:rPr>
              <a:t>Its management is disinterested;
Its lucrative activity does not compete with private sector commercial companies</a:t>
            </a:r>
            <a:endParaRPr lang="fr-FR" sz="2200" dirty="0">
              <a:solidFill>
                <a:srgbClr val="212529"/>
              </a:solidFill>
              <a:latin typeface="Arial Narrow" panose="020B0606020202030204" pitchFamily="34" charset="0"/>
            </a:endParaRPr>
          </a:p>
          <a:p>
            <a:pPr marL="342900" lvl="1" indent="-342900">
              <a:lnSpc>
                <a:spcPct val="100000"/>
              </a:lnSpc>
              <a:spcBef>
                <a:spcPts val="0"/>
              </a:spcBef>
              <a:buFont typeface="Courier New" panose="02070309020205020404" pitchFamily="49" charset="0"/>
              <a:buChar char="o"/>
            </a:pPr>
            <a:r>
              <a:rPr lang="en-US" sz="2200" dirty="0">
                <a:solidFill>
                  <a:srgbClr val="212529"/>
                </a:solidFill>
                <a:latin typeface="Arial Narrow" panose="020B0606020202030204" pitchFamily="34" charset="0"/>
              </a:rPr>
              <a:t>Work with tax professionals to ensure that </a:t>
            </a:r>
            <a:r>
              <a:rPr lang="en-US" sz="2200" dirty="0" err="1">
                <a:solidFill>
                  <a:srgbClr val="212529"/>
                </a:solidFill>
                <a:latin typeface="Arial Narrow" panose="020B0606020202030204" pitchFamily="34" charset="0"/>
              </a:rPr>
              <a:t>theay</a:t>
            </a:r>
            <a:r>
              <a:rPr lang="en-US" sz="2200" dirty="0">
                <a:solidFill>
                  <a:srgbClr val="212529"/>
                </a:solidFill>
                <a:latin typeface="Arial Narrow" panose="020B0606020202030204" pitchFamily="34" charset="0"/>
              </a:rPr>
              <a:t> are in tune with their country contexts</a:t>
            </a:r>
            <a:endParaRPr lang="fr-FR" sz="2200" dirty="0">
              <a:solidFill>
                <a:srgbClr val="212529"/>
              </a:solidFill>
              <a:latin typeface="Arial Narrow" panose="020B0606020202030204" pitchFamily="34" charset="0"/>
            </a:endParaRPr>
          </a:p>
        </p:txBody>
      </p:sp>
      <p:pic>
        <p:nvPicPr>
          <p:cNvPr id="2" name="Image 1">
            <a:extLst>
              <a:ext uri="{FF2B5EF4-FFF2-40B4-BE49-F238E27FC236}">
                <a16:creationId xmlns:a16="http://schemas.microsoft.com/office/drawing/2014/main" id="{D60D9E07-DD5E-5CDF-B48B-DC24BB01C2C8}"/>
              </a:ext>
            </a:extLst>
          </p:cNvPr>
          <p:cNvPicPr>
            <a:picLocks noChangeAspect="1"/>
          </p:cNvPicPr>
          <p:nvPr/>
        </p:nvPicPr>
        <p:blipFill rotWithShape="1">
          <a:blip r:embed="rId2"/>
          <a:srcRect l="19081" r="17221"/>
          <a:stretch/>
        </p:blipFill>
        <p:spPr>
          <a:xfrm>
            <a:off x="7201989" y="1774363"/>
            <a:ext cx="4580790" cy="4976656"/>
          </a:xfrm>
          <a:prstGeom prst="rect">
            <a:avLst/>
          </a:prstGeom>
        </p:spPr>
      </p:pic>
    </p:spTree>
    <p:extLst>
      <p:ext uri="{BB962C8B-B14F-4D97-AF65-F5344CB8AC3E}">
        <p14:creationId xmlns:p14="http://schemas.microsoft.com/office/powerpoint/2010/main" val="3650533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113211"/>
            <a:ext cx="11864898" cy="14121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a:lnSpc>
                <a:spcPct val="100000"/>
              </a:lnSpc>
              <a:spcBef>
                <a:spcPts val="0"/>
              </a:spcBef>
            </a:pPr>
            <a:r>
              <a:rPr lang="en-US"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 8.3 : </a:t>
            </a:r>
            <a:r>
              <a:rPr lang="en-US" sz="48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Compliance 
  		 in budget implementation</a:t>
            </a:r>
            <a:endParaRPr lang="en-US" sz="48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231096" y="1799919"/>
            <a:ext cx="6916459" cy="494487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None/>
            </a:pPr>
            <a:r>
              <a:rPr lang="en-US" sz="3600" b="1" dirty="0">
                <a:solidFill>
                  <a:srgbClr val="1F1F1F"/>
                </a:solidFill>
                <a:latin typeface="Arial Narrow" panose="020B0606020202030204" pitchFamily="34" charset="0"/>
              </a:rPr>
              <a:t>Some important reminders</a:t>
            </a:r>
            <a:endParaRPr lang="en-US" sz="3600" b="1" dirty="0">
              <a:solidFill>
                <a:srgbClr val="1F1F1F"/>
              </a:solidFill>
              <a:highlight>
                <a:srgbClr val="FFFFFF"/>
              </a:highlight>
              <a:latin typeface="Arial Narrow" panose="020B0606020202030204" pitchFamily="34" charset="0"/>
            </a:endParaRPr>
          </a:p>
          <a:p>
            <a:pPr marL="685800" lvl="2">
              <a:lnSpc>
                <a:spcPct val="100000"/>
              </a:lnSpc>
              <a:spcBef>
                <a:spcPts val="0"/>
              </a:spcBef>
            </a:pPr>
            <a:r>
              <a:rPr lang="en-US" sz="2800" dirty="0">
                <a:solidFill>
                  <a:srgbClr val="1F1F1F"/>
                </a:solidFill>
                <a:latin typeface="Arial Narrow" panose="020B0606020202030204" pitchFamily="34" charset="0"/>
              </a:rPr>
              <a:t>Keep in mind that the budget implementation is subject to the rules of the conformity of commitments with the forecasts
An unforeseen expenditure should not be incurred if a response to the budget charge has not been found
An uninsured expense cannot be paid 
A budget can be revised when necessary... instead of being executed outside of compliance</a:t>
            </a:r>
            <a:endParaRPr lang="fr-FR" sz="2800" dirty="0">
              <a:solidFill>
                <a:srgbClr val="212529"/>
              </a:solidFill>
              <a:latin typeface="Arial Narrow" panose="020B0606020202030204" pitchFamily="34" charset="0"/>
            </a:endParaRPr>
          </a:p>
        </p:txBody>
      </p:sp>
      <p:pic>
        <p:nvPicPr>
          <p:cNvPr id="2" name="Image 1">
            <a:extLst>
              <a:ext uri="{FF2B5EF4-FFF2-40B4-BE49-F238E27FC236}">
                <a16:creationId xmlns:a16="http://schemas.microsoft.com/office/drawing/2014/main" id="{71FDB80E-2D37-2EB1-DA6B-882220CCE357}"/>
              </a:ext>
            </a:extLst>
          </p:cNvPr>
          <p:cNvPicPr>
            <a:picLocks noChangeAspect="1"/>
          </p:cNvPicPr>
          <p:nvPr/>
        </p:nvPicPr>
        <p:blipFill rotWithShape="1">
          <a:blip r:embed="rId2"/>
          <a:srcRect l="26690" r="7803"/>
          <a:stretch/>
        </p:blipFill>
        <p:spPr>
          <a:xfrm>
            <a:off x="7132322" y="1799919"/>
            <a:ext cx="4841967" cy="4886325"/>
          </a:xfrm>
          <a:prstGeom prst="rect">
            <a:avLst/>
          </a:prstGeom>
        </p:spPr>
      </p:pic>
    </p:spTree>
    <p:extLst>
      <p:ext uri="{BB962C8B-B14F-4D97-AF65-F5344CB8AC3E}">
        <p14:creationId xmlns:p14="http://schemas.microsoft.com/office/powerpoint/2010/main" val="23197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163551" y="243295"/>
            <a:ext cx="11864898"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en-US" sz="6600" b="1" dirty="0">
                <a:solidFill>
                  <a:schemeClr val="bg1"/>
                </a:solidFill>
                <a:latin typeface="Arial Narrow" panose="020B0606020202030204" pitchFamily="34" charset="0"/>
              </a:rPr>
              <a:t>CONCLUSION</a:t>
            </a:r>
          </a:p>
        </p:txBody>
      </p:sp>
      <p:sp>
        <p:nvSpPr>
          <p:cNvPr id="2" name="Espace réservé du contenu 2">
            <a:extLst>
              <a:ext uri="{FF2B5EF4-FFF2-40B4-BE49-F238E27FC236}">
                <a16:creationId xmlns:a16="http://schemas.microsoft.com/office/drawing/2014/main" id="{185F340D-A851-1E08-A09A-3EA9B9305AE4}"/>
              </a:ext>
            </a:extLst>
          </p:cNvPr>
          <p:cNvSpPr txBox="1">
            <a:spLocks/>
          </p:cNvSpPr>
          <p:nvPr/>
        </p:nvSpPr>
        <p:spPr>
          <a:xfrm>
            <a:off x="459027" y="1843087"/>
            <a:ext cx="6499126" cy="477161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ct val="100000"/>
              </a:lnSpc>
              <a:spcBef>
                <a:spcPts val="0"/>
              </a:spcBef>
              <a:buFont typeface="Courier New" panose="02070309020205020404" pitchFamily="49" charset="0"/>
              <a:buChar char="o"/>
            </a:pPr>
            <a:r>
              <a:rPr lang="en-US" sz="2800" dirty="0">
                <a:solidFill>
                  <a:srgbClr val="212529"/>
                </a:solidFill>
                <a:latin typeface="Arial Narrow" panose="020B0606020202030204" pitchFamily="34" charset="0"/>
              </a:rPr>
              <a:t>The purpose of this webinar was not to make you specialists in financial management, accounting, let alone taxation
The aim was to make you aware of the place of these financial and tax issues in the success of your projects and your association in general
If you've learned the basics of working well with finance specialists, then we've achieved our goal</a:t>
            </a:r>
          </a:p>
          <a:p>
            <a:pPr marL="457200" lvl="1" indent="-457200">
              <a:lnSpc>
                <a:spcPct val="100000"/>
              </a:lnSpc>
              <a:spcBef>
                <a:spcPts val="0"/>
              </a:spcBef>
              <a:buFont typeface="Courier New" panose="02070309020205020404" pitchFamily="49" charset="0"/>
              <a:buChar char="o"/>
            </a:pPr>
            <a:r>
              <a:rPr lang="en-US" sz="2800" dirty="0">
                <a:solidFill>
                  <a:srgbClr val="212529"/>
                </a:solidFill>
                <a:latin typeface="Arial Narrow" panose="020B0606020202030204" pitchFamily="34" charset="0"/>
              </a:rPr>
              <a:t>Never forget to work with finance specialists </a:t>
            </a:r>
            <a:endParaRPr lang="fr-FR" sz="2800" dirty="0">
              <a:solidFill>
                <a:srgbClr val="212529"/>
              </a:solidFill>
              <a:latin typeface="Arial Narrow" panose="020B0606020202030204" pitchFamily="34" charset="0"/>
            </a:endParaRPr>
          </a:p>
        </p:txBody>
      </p:sp>
      <p:pic>
        <p:nvPicPr>
          <p:cNvPr id="3" name="Image 2">
            <a:extLst>
              <a:ext uri="{FF2B5EF4-FFF2-40B4-BE49-F238E27FC236}">
                <a16:creationId xmlns:a16="http://schemas.microsoft.com/office/drawing/2014/main" id="{02FB12D3-6369-0163-968A-23C5002C77EC}"/>
              </a:ext>
            </a:extLst>
          </p:cNvPr>
          <p:cNvPicPr>
            <a:picLocks noChangeAspect="1"/>
          </p:cNvPicPr>
          <p:nvPr/>
        </p:nvPicPr>
        <p:blipFill rotWithShape="1">
          <a:blip r:embed="rId2"/>
          <a:srcRect l="17916" r="15648"/>
          <a:stretch/>
        </p:blipFill>
        <p:spPr>
          <a:xfrm>
            <a:off x="6976510" y="1843087"/>
            <a:ext cx="4809043" cy="4798129"/>
          </a:xfrm>
          <a:prstGeom prst="rect">
            <a:avLst/>
          </a:prstGeom>
        </p:spPr>
      </p:pic>
    </p:spTree>
    <p:extLst>
      <p:ext uri="{BB962C8B-B14F-4D97-AF65-F5344CB8AC3E}">
        <p14:creationId xmlns:p14="http://schemas.microsoft.com/office/powerpoint/2010/main" val="76555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838200" y="307298"/>
            <a:ext cx="10515600" cy="11535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fr-FR" sz="60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Module 8</a:t>
            </a:r>
            <a:r>
              <a:rPr lang="fr-FR" sz="6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fr-FR" sz="60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a:t>
            </a:r>
            <a:r>
              <a:rPr lang="fr-FR" sz="6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Session Objective</a:t>
            </a:r>
            <a:endParaRPr lang="fr-FR" sz="60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A9E008B0-C9AE-7043-82AF-A79F43E43976}"/>
              </a:ext>
            </a:extLst>
          </p:cNvPr>
          <p:cNvSpPr txBox="1">
            <a:spLocks/>
          </p:cNvSpPr>
          <p:nvPr/>
        </p:nvSpPr>
        <p:spPr>
          <a:xfrm>
            <a:off x="505109" y="2043163"/>
            <a:ext cx="6392092" cy="4261854"/>
          </a:xfrm>
          <a:prstGeom prst="rect">
            <a:avLst/>
          </a:prstGeom>
          <a:solidFill>
            <a:schemeClr val="accent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30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By the end of the session, participants will have learned how to:</a:t>
            </a:r>
            <a:endParaRPr lang="fr-FR" sz="3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lvl="0">
              <a:lnSpc>
                <a:spcPct val="100000"/>
              </a:lnSpc>
              <a:spcBef>
                <a:spcPts val="0"/>
              </a:spcBef>
              <a:buFont typeface="Courier New" panose="02070309020205020404" pitchFamily="49" charset="0"/>
              <a:buChar char="o"/>
            </a:pPr>
            <a:r>
              <a:rPr lang="en-US" sz="3000"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Develop a budget to support their association's work plan
The basics of accounting and taxation for a nonprofit association
Establish compliance mechanisms in budget implementation</a:t>
            </a:r>
            <a:endParaRPr lang="fr-FR" sz="3000"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D1E63D0D-9963-B9D3-6A18-BE74A9271259}"/>
              </a:ext>
            </a:extLst>
          </p:cNvPr>
          <p:cNvPicPr>
            <a:picLocks noChangeAspect="1"/>
          </p:cNvPicPr>
          <p:nvPr/>
        </p:nvPicPr>
        <p:blipFill rotWithShape="1">
          <a:blip r:embed="rId2"/>
          <a:srcRect r="27930"/>
          <a:stretch/>
        </p:blipFill>
        <p:spPr>
          <a:xfrm>
            <a:off x="6897201" y="2043162"/>
            <a:ext cx="4799260" cy="4261855"/>
          </a:xfrm>
          <a:prstGeom prst="rect">
            <a:avLst/>
          </a:prstGeom>
        </p:spPr>
      </p:pic>
    </p:spTree>
    <p:extLst>
      <p:ext uri="{BB962C8B-B14F-4D97-AF65-F5344CB8AC3E}">
        <p14:creationId xmlns:p14="http://schemas.microsoft.com/office/powerpoint/2010/main" val="366362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9B2D256-5B8C-2DA9-1235-06F861A2FA49}"/>
              </a:ext>
            </a:extLst>
          </p:cNvPr>
          <p:cNvSpPr txBox="1"/>
          <p:nvPr/>
        </p:nvSpPr>
        <p:spPr>
          <a:xfrm>
            <a:off x="396971" y="1828800"/>
            <a:ext cx="3830815" cy="4637988"/>
          </a:xfrm>
          <a:prstGeom prst="rect">
            <a:avLst/>
          </a:prstGeom>
          <a:solidFill>
            <a:schemeClr val="tx2">
              <a:lumMod val="75000"/>
            </a:schemeClr>
          </a:solidFill>
        </p:spPr>
        <p:txBody>
          <a:bodyPr wrap="square" rtlCol="0">
            <a:spAutoFit/>
          </a:bodyPr>
          <a:lstStyle/>
          <a:p>
            <a:endParaRPr lang="fr-FR" dirty="0"/>
          </a:p>
        </p:txBody>
      </p:sp>
      <p:pic>
        <p:nvPicPr>
          <p:cNvPr id="2" name="Image 1">
            <a:extLst>
              <a:ext uri="{FF2B5EF4-FFF2-40B4-BE49-F238E27FC236}">
                <a16:creationId xmlns:a16="http://schemas.microsoft.com/office/drawing/2014/main" id="{5BCE0EBF-DA73-A9F4-CFC5-53A43D308260}"/>
              </a:ext>
            </a:extLst>
          </p:cNvPr>
          <p:cNvPicPr>
            <a:picLocks noChangeAspect="1"/>
          </p:cNvPicPr>
          <p:nvPr/>
        </p:nvPicPr>
        <p:blipFill>
          <a:blip r:embed="rId2"/>
          <a:stretch>
            <a:fillRect/>
          </a:stretch>
        </p:blipFill>
        <p:spPr>
          <a:xfrm>
            <a:off x="4227786" y="1828800"/>
            <a:ext cx="7567243" cy="4637988"/>
          </a:xfrm>
          <a:prstGeom prst="rect">
            <a:avLst/>
          </a:prstGeom>
        </p:spPr>
      </p:pic>
      <p:sp>
        <p:nvSpPr>
          <p:cNvPr id="4" name="Titre 1">
            <a:extLst>
              <a:ext uri="{FF2B5EF4-FFF2-40B4-BE49-F238E27FC236}">
                <a16:creationId xmlns:a16="http://schemas.microsoft.com/office/drawing/2014/main" id="{94F7A6E8-D5F1-4A9C-1D8D-BD12F0B893E5}"/>
              </a:ext>
            </a:extLst>
          </p:cNvPr>
          <p:cNvSpPr txBox="1">
            <a:spLocks/>
          </p:cNvSpPr>
          <p:nvPr/>
        </p:nvSpPr>
        <p:spPr>
          <a:xfrm>
            <a:off x="838200" y="307298"/>
            <a:ext cx="10515600" cy="11535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6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Session Structure and Outline</a:t>
            </a:r>
            <a:endParaRPr lang="fr-FR" sz="28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14E17DF-43E5-EBD4-4685-92B5DB352E65}"/>
              </a:ext>
            </a:extLst>
          </p:cNvPr>
          <p:cNvSpPr txBox="1">
            <a:spLocks/>
          </p:cNvSpPr>
          <p:nvPr/>
        </p:nvSpPr>
        <p:spPr>
          <a:xfrm>
            <a:off x="299990" y="1828800"/>
            <a:ext cx="6666867" cy="4637988"/>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Font typeface="Courier New" panose="02070309020205020404" pitchFamily="49" charset="0"/>
              <a:buChar char="o"/>
            </a:pPr>
            <a:r>
              <a:rPr lang="en-US" sz="4000"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 8.1: Budget to support the association's work plan
Chapter 8.2: Accounting and taxation of a non-profit association
Chapter 8.3: Compliance in Budget Implementation</a:t>
            </a:r>
            <a:endParaRPr lang="fr-FR" sz="4000"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967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AAEB5BE-945C-18AF-FF24-B9A21BEE1B0F}"/>
              </a:ext>
            </a:extLst>
          </p:cNvPr>
          <p:cNvPicPr>
            <a:picLocks noChangeAspect="1"/>
          </p:cNvPicPr>
          <p:nvPr/>
        </p:nvPicPr>
        <p:blipFill>
          <a:blip r:embed="rId2"/>
          <a:stretch>
            <a:fillRect/>
          </a:stretch>
        </p:blipFill>
        <p:spPr>
          <a:xfrm rot="16200000">
            <a:off x="7051703" y="1587934"/>
            <a:ext cx="4889137" cy="5128495"/>
          </a:xfrm>
          <a:prstGeom prst="rect">
            <a:avLst/>
          </a:prstGeom>
        </p:spPr>
      </p:pic>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132202"/>
            <a:ext cx="11864898" cy="1396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n-US" sz="32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 8.1 :  </a:t>
            </a:r>
          </a:p>
          <a:p>
            <a:pPr lvl="0">
              <a:lnSpc>
                <a:spcPct val="100000"/>
              </a:lnSpc>
              <a:spcBef>
                <a:spcPts val="0"/>
              </a:spcBef>
            </a:pPr>
            <a:r>
              <a:rPr lang="en-US"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Budget to support The association's work plan</a:t>
            </a:r>
            <a:endParaRPr lang="fr-FR" sz="44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176077" y="1707614"/>
            <a:ext cx="6896750" cy="4889136"/>
          </a:xfrm>
          <a:prstGeom prst="rect">
            <a:avLst/>
          </a:prstGeom>
          <a:solidFill>
            <a:schemeClr val="accent1">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Font typeface="Courier New" panose="02070309020205020404" pitchFamily="49" charset="0"/>
              <a:buChar char="o"/>
            </a:pPr>
            <a:r>
              <a:rPr lang="en-US" sz="2600" dirty="0">
                <a:solidFill>
                  <a:srgbClr val="212529"/>
                </a:solidFill>
                <a:latin typeface="Arial Narrow" panose="020B0606020202030204" pitchFamily="34" charset="0"/>
              </a:rPr>
              <a:t>The budget may concern the operation of the association for a year (or a longer period depending on the case)
But it can also be related to a project in progress or to be carried out
In all cases, it is defined as an assessment of the costs of each activity in the work plan with the greatest possible precision. 
A budget must include non-recurring expenses (purchase of equipment, repair of buildings and acquisition of equipment), and ongoing expenses (salaries or operating costs)</a:t>
            </a:r>
            <a:endParaRPr lang="fr-FR" sz="2600" dirty="0">
              <a:solidFill>
                <a:srgbClr val="212529"/>
              </a:solidFill>
              <a:latin typeface="Arial Narrow" panose="020B0606020202030204" pitchFamily="34" charset="0"/>
            </a:endParaRPr>
          </a:p>
        </p:txBody>
      </p:sp>
    </p:spTree>
    <p:extLst>
      <p:ext uri="{BB962C8B-B14F-4D97-AF65-F5344CB8AC3E}">
        <p14:creationId xmlns:p14="http://schemas.microsoft.com/office/powerpoint/2010/main" val="108119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884781" y="243691"/>
            <a:ext cx="11143667" cy="12533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n-US"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a:t>
            </a:r>
            <a:r>
              <a:rPr lang="fr-FR"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8.1 :  </a:t>
            </a:r>
          </a:p>
          <a:p>
            <a:pPr lvl="0">
              <a:lnSpc>
                <a:spcPct val="100000"/>
              </a:lnSpc>
              <a:spcBef>
                <a:spcPts val="0"/>
              </a:spcBef>
            </a:pPr>
            <a:r>
              <a:rPr lang="en-US"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Budget to support The association's work plan</a:t>
            </a:r>
            <a:endParaRPr lang="fr-FR" sz="44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649700" y="1689000"/>
            <a:ext cx="5219877" cy="59493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None/>
            </a:pPr>
            <a:r>
              <a:rPr lang="en-US" sz="2800" b="1" dirty="0">
                <a:solidFill>
                  <a:srgbClr val="212529"/>
                </a:solidFill>
                <a:latin typeface="Arial Narrow" panose="020B0606020202030204" pitchFamily="34" charset="0"/>
              </a:rPr>
              <a:t>What is an annual work plan?</a:t>
            </a:r>
            <a:endParaRPr lang="fr-FR" sz="2800" b="1" dirty="0">
              <a:solidFill>
                <a:srgbClr val="212529"/>
              </a:solidFill>
              <a:latin typeface="Arial Narrow" panose="020B0606020202030204" pitchFamily="34" charset="0"/>
            </a:endParaRPr>
          </a:p>
        </p:txBody>
      </p:sp>
      <p:pic>
        <p:nvPicPr>
          <p:cNvPr id="2" name="Image 1">
            <a:extLst>
              <a:ext uri="{FF2B5EF4-FFF2-40B4-BE49-F238E27FC236}">
                <a16:creationId xmlns:a16="http://schemas.microsoft.com/office/drawing/2014/main" id="{9F22C440-910E-EDD4-2F5F-6225D3AB8B58}"/>
              </a:ext>
            </a:extLst>
          </p:cNvPr>
          <p:cNvPicPr>
            <a:picLocks noChangeAspect="1"/>
          </p:cNvPicPr>
          <p:nvPr/>
        </p:nvPicPr>
        <p:blipFill>
          <a:blip r:embed="rId2"/>
          <a:stretch>
            <a:fillRect/>
          </a:stretch>
        </p:blipFill>
        <p:spPr>
          <a:xfrm>
            <a:off x="546308" y="2283938"/>
            <a:ext cx="11143667" cy="4782312"/>
          </a:xfrm>
          <a:prstGeom prst="rect">
            <a:avLst/>
          </a:prstGeom>
        </p:spPr>
      </p:pic>
    </p:spTree>
    <p:extLst>
      <p:ext uri="{BB962C8B-B14F-4D97-AF65-F5344CB8AC3E}">
        <p14:creationId xmlns:p14="http://schemas.microsoft.com/office/powerpoint/2010/main" val="356040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848298" y="308472"/>
            <a:ext cx="11183867" cy="12202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n-US"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 8.1 :  </a:t>
            </a:r>
          </a:p>
          <a:p>
            <a:pPr lvl="0">
              <a:lnSpc>
                <a:spcPct val="100000"/>
              </a:lnSpc>
              <a:spcBef>
                <a:spcPts val="0"/>
              </a:spcBef>
            </a:pPr>
            <a:r>
              <a:rPr lang="en-US"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Budget to support The association's work plan</a:t>
            </a:r>
            <a:endParaRPr lang="fr-FR" sz="44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598488" y="1665473"/>
            <a:ext cx="7645400" cy="59493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None/>
            </a:pPr>
            <a:r>
              <a:rPr lang="en-US" b="1" dirty="0">
                <a:solidFill>
                  <a:srgbClr val="212529"/>
                </a:solidFill>
                <a:latin typeface="Arial Narrow" panose="020B0606020202030204" pitchFamily="34" charset="0"/>
              </a:rPr>
              <a:t>What is an annual or multi-year work plan?</a:t>
            </a:r>
            <a:endParaRPr lang="fr-FR" b="1" dirty="0">
              <a:solidFill>
                <a:srgbClr val="212529"/>
              </a:solidFill>
              <a:latin typeface="Arial Narrow" panose="020B0606020202030204" pitchFamily="34" charset="0"/>
            </a:endParaRPr>
          </a:p>
        </p:txBody>
      </p:sp>
      <p:graphicFrame>
        <p:nvGraphicFramePr>
          <p:cNvPr id="6" name="Objet 5">
            <a:extLst>
              <a:ext uri="{FF2B5EF4-FFF2-40B4-BE49-F238E27FC236}">
                <a16:creationId xmlns:a16="http://schemas.microsoft.com/office/drawing/2014/main" id="{8A995AD0-D36F-22D1-4F57-C936DB1C6C95}"/>
              </a:ext>
            </a:extLst>
          </p:cNvPr>
          <p:cNvGraphicFramePr>
            <a:graphicFrameLocks noChangeAspect="1"/>
          </p:cNvGraphicFramePr>
          <p:nvPr>
            <p:extLst>
              <p:ext uri="{D42A27DB-BD31-4B8C-83A1-F6EECF244321}">
                <p14:modId xmlns:p14="http://schemas.microsoft.com/office/powerpoint/2010/main" val="2094093668"/>
              </p:ext>
            </p:extLst>
          </p:nvPr>
        </p:nvGraphicFramePr>
        <p:xfrm>
          <a:off x="598488" y="2260410"/>
          <a:ext cx="11098216" cy="4289117"/>
        </p:xfrm>
        <a:graphic>
          <a:graphicData uri="http://schemas.openxmlformats.org/presentationml/2006/ole">
            <mc:AlternateContent xmlns:mc="http://schemas.openxmlformats.org/markup-compatibility/2006">
              <mc:Choice xmlns:v="urn:schemas-microsoft-com:vml" Requires="v">
                <p:oleObj name="Document" r:id="rId2" imgW="8892679" imgH="3437617" progId="Word.Document.12">
                  <p:embed/>
                </p:oleObj>
              </mc:Choice>
              <mc:Fallback>
                <p:oleObj name="Document" r:id="rId2" imgW="8892679" imgH="3437617" progId="Word.Document.12">
                  <p:embed/>
                  <p:pic>
                    <p:nvPicPr>
                      <p:cNvPr id="0" name=""/>
                      <p:cNvPicPr/>
                      <p:nvPr/>
                    </p:nvPicPr>
                    <p:blipFill>
                      <a:blip r:embed="rId3"/>
                      <a:stretch>
                        <a:fillRect/>
                      </a:stretch>
                    </p:blipFill>
                    <p:spPr>
                      <a:xfrm>
                        <a:off x="598488" y="2260410"/>
                        <a:ext cx="11098216" cy="4289117"/>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608132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506412" y="319488"/>
            <a:ext cx="11525754" cy="12092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n-US"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 8.1 :  </a:t>
            </a:r>
          </a:p>
          <a:p>
            <a:pPr lvl="0">
              <a:lnSpc>
                <a:spcPct val="100000"/>
              </a:lnSpc>
              <a:spcBef>
                <a:spcPts val="0"/>
              </a:spcBef>
            </a:pPr>
            <a:r>
              <a:rPr lang="en-US"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Budget to support The association's work plan</a:t>
            </a:r>
            <a:endParaRPr lang="fr-FR" sz="44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506412" y="1703576"/>
            <a:ext cx="6937376" cy="59493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None/>
            </a:pPr>
            <a:r>
              <a:rPr lang="fr-FR" b="1" dirty="0">
                <a:solidFill>
                  <a:srgbClr val="212529"/>
                </a:solidFill>
                <a:latin typeface="Arial Narrow" panose="020B0606020202030204" pitchFamily="34" charset="0"/>
              </a:rPr>
              <a:t>Qu’est-ce qu’un plan de travail annuel ou pluri annuel ?</a:t>
            </a:r>
          </a:p>
        </p:txBody>
      </p:sp>
      <p:graphicFrame>
        <p:nvGraphicFramePr>
          <p:cNvPr id="3" name="Objet 2">
            <a:extLst>
              <a:ext uri="{FF2B5EF4-FFF2-40B4-BE49-F238E27FC236}">
                <a16:creationId xmlns:a16="http://schemas.microsoft.com/office/drawing/2014/main" id="{10425C08-1FC1-E3F1-E9A2-D707AC983B0E}"/>
              </a:ext>
            </a:extLst>
          </p:cNvPr>
          <p:cNvGraphicFramePr>
            <a:graphicFrameLocks noChangeAspect="1"/>
          </p:cNvGraphicFramePr>
          <p:nvPr>
            <p:extLst>
              <p:ext uri="{D42A27DB-BD31-4B8C-83A1-F6EECF244321}">
                <p14:modId xmlns:p14="http://schemas.microsoft.com/office/powerpoint/2010/main" val="3235236989"/>
              </p:ext>
            </p:extLst>
          </p:nvPr>
        </p:nvGraphicFramePr>
        <p:xfrm>
          <a:off x="506412" y="2214389"/>
          <a:ext cx="10874012" cy="4324123"/>
        </p:xfrm>
        <a:graphic>
          <a:graphicData uri="http://schemas.openxmlformats.org/presentationml/2006/ole">
            <mc:AlternateContent xmlns:mc="http://schemas.openxmlformats.org/markup-compatibility/2006">
              <mc:Choice xmlns:v="urn:schemas-microsoft-com:vml" Requires="v">
                <p:oleObj name="Document" r:id="rId2" imgW="8892679" imgH="3802823" progId="Word.Document.12">
                  <p:embed/>
                </p:oleObj>
              </mc:Choice>
              <mc:Fallback>
                <p:oleObj name="Document" r:id="rId2" imgW="8892679" imgH="3802823" progId="Word.Document.12">
                  <p:embed/>
                  <p:pic>
                    <p:nvPicPr>
                      <p:cNvPr id="0" name=""/>
                      <p:cNvPicPr/>
                      <p:nvPr/>
                    </p:nvPicPr>
                    <p:blipFill>
                      <a:blip r:embed="rId3"/>
                      <a:stretch>
                        <a:fillRect/>
                      </a:stretch>
                    </p:blipFill>
                    <p:spPr>
                      <a:xfrm>
                        <a:off x="506412" y="2214389"/>
                        <a:ext cx="10874012" cy="4324123"/>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73097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683046" y="228904"/>
            <a:ext cx="11349120" cy="12998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n-US"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 8.1 :  </a:t>
            </a:r>
          </a:p>
          <a:p>
            <a:pPr lvl="0">
              <a:lnSpc>
                <a:spcPct val="100000"/>
              </a:lnSpc>
              <a:spcBef>
                <a:spcPts val="0"/>
              </a:spcBef>
            </a:pPr>
            <a:r>
              <a:rPr lang="en-US"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Budget to support The association's work plan</a:t>
            </a:r>
            <a:endParaRPr lang="fr-FR" sz="44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278584" y="1799919"/>
            <a:ext cx="7112950" cy="4829175"/>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Font typeface="Courier New" panose="02070309020205020404" pitchFamily="49" charset="0"/>
              <a:buChar char="o"/>
            </a:pPr>
            <a:r>
              <a:rPr lang="en-US" sz="2200" dirty="0">
                <a:solidFill>
                  <a:srgbClr val="212529"/>
                </a:solidFill>
                <a:latin typeface="Arial Narrow" panose="020B0606020202030204" pitchFamily="34" charset="0"/>
              </a:rPr>
              <a:t>How do you go from the workplan to the budget?
Analysis of cost elements (required resources or drivers of expenditure)</a:t>
            </a:r>
            <a:endParaRPr lang="fr-FR" sz="2200" dirty="0">
              <a:solidFill>
                <a:srgbClr val="212529"/>
              </a:solidFill>
              <a:latin typeface="Arial Narrow" panose="020B0606020202030204" pitchFamily="34" charset="0"/>
            </a:endParaRPr>
          </a:p>
          <a:p>
            <a:pPr marL="800100" lvl="2" indent="-342900">
              <a:lnSpc>
                <a:spcPct val="100000"/>
              </a:lnSpc>
              <a:spcBef>
                <a:spcPts val="0"/>
              </a:spcBef>
              <a:buFont typeface="Courier New" panose="02070309020205020404" pitchFamily="49" charset="0"/>
              <a:buChar char="o"/>
            </a:pPr>
            <a:r>
              <a:rPr lang="en-US" sz="2200" dirty="0">
                <a:solidFill>
                  <a:srgbClr val="212529"/>
                </a:solidFill>
                <a:latin typeface="Arial Narrow" panose="020B0606020202030204" pitchFamily="34" charset="0"/>
              </a:rPr>
              <a:t>Human resources needs (additional staff, consultants, workloads, etc.)
Equipment, materials and consumables needs
Investment needs (long-term depreciation)
Financial resource requirements</a:t>
            </a:r>
            <a:endParaRPr lang="fr-FR" sz="2200" dirty="0">
              <a:solidFill>
                <a:srgbClr val="212529"/>
              </a:solidFill>
              <a:latin typeface="Arial Narrow" panose="020B0606020202030204" pitchFamily="34" charset="0"/>
            </a:endParaRPr>
          </a:p>
          <a:p>
            <a:pPr marL="342900" lvl="1" indent="-342900">
              <a:lnSpc>
                <a:spcPct val="100000"/>
              </a:lnSpc>
              <a:spcBef>
                <a:spcPts val="0"/>
              </a:spcBef>
              <a:buFont typeface="Courier New" panose="02070309020205020404" pitchFamily="49" charset="0"/>
              <a:buChar char="o"/>
            </a:pPr>
            <a:r>
              <a:rPr lang="en-US" sz="2200" dirty="0">
                <a:solidFill>
                  <a:srgbClr val="212529"/>
                </a:solidFill>
                <a:latin typeface="Arial Narrow" panose="020B0606020202030204" pitchFamily="34" charset="0"/>
              </a:rPr>
              <a:t>Evaluate cost elements in quality and quantity
Ensure that the budget is balanced in resources and expenditures
Remain realistic:</a:t>
            </a:r>
            <a:endParaRPr lang="fr-FR" sz="2200" dirty="0">
              <a:solidFill>
                <a:srgbClr val="212529"/>
              </a:solidFill>
              <a:latin typeface="Arial Narrow" panose="020B0606020202030204" pitchFamily="34" charset="0"/>
            </a:endParaRPr>
          </a:p>
          <a:p>
            <a:pPr marL="800100" lvl="2" indent="-342900">
              <a:lnSpc>
                <a:spcPct val="100000"/>
              </a:lnSpc>
              <a:spcBef>
                <a:spcPts val="0"/>
              </a:spcBef>
              <a:buFont typeface="Courier New" panose="02070309020205020404" pitchFamily="49" charset="0"/>
              <a:buChar char="o"/>
            </a:pPr>
            <a:r>
              <a:rPr lang="en-US" sz="2200" dirty="0">
                <a:solidFill>
                  <a:srgbClr val="212529"/>
                </a:solidFill>
                <a:latin typeface="Arial Narrow" panose="020B0606020202030204" pitchFamily="34" charset="0"/>
              </a:rPr>
              <a:t>Cautious in resource projections
Exaggerated in expenditure projections</a:t>
            </a:r>
            <a:endParaRPr lang="fr-FR" sz="2200" dirty="0">
              <a:solidFill>
                <a:srgbClr val="212529"/>
              </a:solidFill>
              <a:latin typeface="Arial Narrow" panose="020B0606020202030204" pitchFamily="34" charset="0"/>
            </a:endParaRPr>
          </a:p>
        </p:txBody>
      </p:sp>
      <p:pic>
        <p:nvPicPr>
          <p:cNvPr id="3" name="Image 2">
            <a:extLst>
              <a:ext uri="{FF2B5EF4-FFF2-40B4-BE49-F238E27FC236}">
                <a16:creationId xmlns:a16="http://schemas.microsoft.com/office/drawing/2014/main" id="{25730CFA-BB55-9050-BB89-2AD77ECB76B4}"/>
              </a:ext>
            </a:extLst>
          </p:cNvPr>
          <p:cNvPicPr>
            <a:picLocks noChangeAspect="1"/>
          </p:cNvPicPr>
          <p:nvPr/>
        </p:nvPicPr>
        <p:blipFill rotWithShape="1">
          <a:blip r:embed="rId2"/>
          <a:srcRect l="47968"/>
          <a:stretch/>
        </p:blipFill>
        <p:spPr>
          <a:xfrm>
            <a:off x="7297780" y="1796263"/>
            <a:ext cx="4598125" cy="4832832"/>
          </a:xfrm>
          <a:prstGeom prst="rect">
            <a:avLst/>
          </a:prstGeom>
        </p:spPr>
      </p:pic>
    </p:spTree>
    <p:extLst>
      <p:ext uri="{BB962C8B-B14F-4D97-AF65-F5344CB8AC3E}">
        <p14:creationId xmlns:p14="http://schemas.microsoft.com/office/powerpoint/2010/main" val="2880358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353286" y="167413"/>
            <a:ext cx="11485428" cy="782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n-US"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 8.1 :  </a:t>
            </a:r>
            <a:r>
              <a:rPr lang="en-US" sz="4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Budget to support The association's work plan</a:t>
            </a:r>
            <a:endParaRPr lang="fr-FR" sz="40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2182408" y="949611"/>
            <a:ext cx="8214088" cy="57914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None/>
            </a:pPr>
            <a:r>
              <a:rPr lang="en-US" sz="3200" b="1" dirty="0">
                <a:solidFill>
                  <a:srgbClr val="FFFF00"/>
                </a:solidFill>
                <a:latin typeface="Arial Narrow" panose="020B0606020202030204" pitchFamily="34" charset="0"/>
              </a:rPr>
              <a:t>How do you go from the workplan to the budget?</a:t>
            </a:r>
            <a:endParaRPr lang="fr-FR" sz="2200" b="1" dirty="0">
              <a:solidFill>
                <a:srgbClr val="FFFF00"/>
              </a:solidFill>
              <a:latin typeface="Arial Narrow" panose="020B0606020202030204" pitchFamily="34" charset="0"/>
            </a:endParaRPr>
          </a:p>
        </p:txBody>
      </p:sp>
      <p:graphicFrame>
        <p:nvGraphicFramePr>
          <p:cNvPr id="7" name="Tableau 6">
            <a:extLst>
              <a:ext uri="{FF2B5EF4-FFF2-40B4-BE49-F238E27FC236}">
                <a16:creationId xmlns:a16="http://schemas.microsoft.com/office/drawing/2014/main" id="{DE9AFC63-3F70-9646-49D5-E31B8CD3FD1B}"/>
              </a:ext>
            </a:extLst>
          </p:cNvPr>
          <p:cNvGraphicFramePr>
            <a:graphicFrameLocks noGrp="1"/>
          </p:cNvGraphicFramePr>
          <p:nvPr>
            <p:extLst>
              <p:ext uri="{D42A27DB-BD31-4B8C-83A1-F6EECF244321}">
                <p14:modId xmlns:p14="http://schemas.microsoft.com/office/powerpoint/2010/main" val="2434220556"/>
              </p:ext>
            </p:extLst>
          </p:nvPr>
        </p:nvGraphicFramePr>
        <p:xfrm>
          <a:off x="353286" y="1731809"/>
          <a:ext cx="11485429" cy="4949754"/>
        </p:xfrm>
        <a:graphic>
          <a:graphicData uri="http://schemas.openxmlformats.org/drawingml/2006/table">
            <a:tbl>
              <a:tblPr firstRow="1" firstCol="1" bandRow="1">
                <a:tableStyleId>{5C22544A-7EE6-4342-B048-85BDC9FD1C3A}</a:tableStyleId>
              </a:tblPr>
              <a:tblGrid>
                <a:gridCol w="622074">
                  <a:extLst>
                    <a:ext uri="{9D8B030D-6E8A-4147-A177-3AD203B41FA5}">
                      <a16:colId xmlns:a16="http://schemas.microsoft.com/office/drawing/2014/main" val="1330631530"/>
                    </a:ext>
                  </a:extLst>
                </a:gridCol>
                <a:gridCol w="2851577">
                  <a:extLst>
                    <a:ext uri="{9D8B030D-6E8A-4147-A177-3AD203B41FA5}">
                      <a16:colId xmlns:a16="http://schemas.microsoft.com/office/drawing/2014/main" val="2518390254"/>
                    </a:ext>
                  </a:extLst>
                </a:gridCol>
                <a:gridCol w="4935069">
                  <a:extLst>
                    <a:ext uri="{9D8B030D-6E8A-4147-A177-3AD203B41FA5}">
                      <a16:colId xmlns:a16="http://schemas.microsoft.com/office/drawing/2014/main" val="2200073258"/>
                    </a:ext>
                  </a:extLst>
                </a:gridCol>
                <a:gridCol w="639277">
                  <a:extLst>
                    <a:ext uri="{9D8B030D-6E8A-4147-A177-3AD203B41FA5}">
                      <a16:colId xmlns:a16="http://schemas.microsoft.com/office/drawing/2014/main" val="102407157"/>
                    </a:ext>
                  </a:extLst>
                </a:gridCol>
                <a:gridCol w="1144010">
                  <a:extLst>
                    <a:ext uri="{9D8B030D-6E8A-4147-A177-3AD203B41FA5}">
                      <a16:colId xmlns:a16="http://schemas.microsoft.com/office/drawing/2014/main" val="3304289291"/>
                    </a:ext>
                  </a:extLst>
                </a:gridCol>
                <a:gridCol w="1293422">
                  <a:extLst>
                    <a:ext uri="{9D8B030D-6E8A-4147-A177-3AD203B41FA5}">
                      <a16:colId xmlns:a16="http://schemas.microsoft.com/office/drawing/2014/main" val="131538288"/>
                    </a:ext>
                  </a:extLst>
                </a:gridCol>
              </a:tblGrid>
              <a:tr h="326790">
                <a:tc>
                  <a:txBody>
                    <a:bodyPr/>
                    <a:lstStyle/>
                    <a:p>
                      <a:endParaRPr lang="fr-FR" sz="1400" kern="100" dirty="0">
                        <a:effectLst/>
                        <a:highlight>
                          <a:srgbClr val="4472C4"/>
                        </a:highlight>
                        <a:latin typeface="Arial" panose="020B0604020202020204" pitchFamily="34" charset="0"/>
                        <a:cs typeface="Arial" panose="020B0604020202020204" pitchFamily="34" charset="0"/>
                      </a:endParaRPr>
                    </a:p>
                  </a:txBody>
                  <a:tcPr marL="48122" marR="48122" marT="0" marB="0" anchor="ctr">
                    <a:solidFill>
                      <a:schemeClr val="accent1">
                        <a:lumMod val="75000"/>
                      </a:schemeClr>
                    </a:solidFill>
                  </a:tcPr>
                </a:tc>
                <a:tc gridSpan="5">
                  <a:txBody>
                    <a:bodyPr/>
                    <a:lstStyle/>
                    <a:p>
                      <a:pPr algn="ctr">
                        <a:lnSpc>
                          <a:spcPct val="107000"/>
                        </a:lnSpc>
                        <a:spcAft>
                          <a:spcPts val="800"/>
                        </a:spcAft>
                      </a:pPr>
                      <a:r>
                        <a:rPr lang="en-US" sz="1400" kern="0" dirty="0">
                          <a:effectLst/>
                          <a:highlight>
                            <a:srgbClr val="4472C4"/>
                          </a:highlight>
                          <a:latin typeface="Arial" panose="020B0604020202020204" pitchFamily="34" charset="0"/>
                          <a:cs typeface="Arial" panose="020B0604020202020204" pitchFamily="34" charset="0"/>
                        </a:rPr>
                        <a:t>FOASPS BUDGET FOR THE AMTC 2024 CONGRESS</a:t>
                      </a:r>
                      <a:endParaRPr lang="fr-FR" sz="1400" kern="100" dirty="0">
                        <a:effectLst/>
                        <a:highlight>
                          <a:srgbClr val="4472C4"/>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solidFill>
                      <a:schemeClr val="accent1">
                        <a:lumMod val="7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47268829"/>
                  </a:ext>
                </a:extLst>
              </a:tr>
              <a:tr h="386206">
                <a:tc>
                  <a:txBody>
                    <a:bodyPr/>
                    <a:lstStyle/>
                    <a:p>
                      <a:pPr marL="0" algn="ctr" defTabSz="914400" rtl="0" eaLnBrk="1" latinLnBrk="0" hangingPunct="1">
                        <a:lnSpc>
                          <a:spcPct val="107000"/>
                        </a:lnSpc>
                        <a:spcAft>
                          <a:spcPts val="800"/>
                        </a:spcAft>
                      </a:pPr>
                      <a:r>
                        <a:rPr lang="fr-FR" sz="1400" b="1" kern="0" dirty="0">
                          <a:solidFill>
                            <a:schemeClr val="lt1"/>
                          </a:solidFill>
                          <a:effectLst/>
                          <a:latin typeface="Arial" panose="020B0604020202020204" pitchFamily="34" charset="0"/>
                          <a:ea typeface="+mn-ea"/>
                          <a:cs typeface="Arial" panose="020B0604020202020204" pitchFamily="34" charset="0"/>
                        </a:rPr>
                        <a:t>Nr.</a:t>
                      </a:r>
                    </a:p>
                  </a:txBody>
                  <a:tcPr marL="48122" marR="48122" marT="0" marB="0" anchor="ctr">
                    <a:solidFill>
                      <a:schemeClr val="accent1">
                        <a:lumMod val="75000"/>
                      </a:schemeClr>
                    </a:solidFill>
                  </a:tcPr>
                </a:tc>
                <a:tc>
                  <a:txBody>
                    <a:bodyPr/>
                    <a:lstStyle/>
                    <a:p>
                      <a:pPr algn="ctr">
                        <a:lnSpc>
                          <a:spcPct val="107000"/>
                        </a:lnSpc>
                        <a:spcAft>
                          <a:spcPts val="800"/>
                        </a:spcAft>
                      </a:pPr>
                      <a:r>
                        <a:rPr lang="fr-FR" sz="1400" b="1" kern="0">
                          <a:effectLst/>
                          <a:highlight>
                            <a:srgbClr val="D9E2F3"/>
                          </a:highlight>
                          <a:latin typeface="Arial" panose="020B0604020202020204" pitchFamily="34" charset="0"/>
                          <a:cs typeface="Arial" panose="020B0604020202020204" pitchFamily="34" charset="0"/>
                        </a:rPr>
                        <a:t>DESIGNATION OF ACTIVITIES</a:t>
                      </a:r>
                      <a:endParaRPr lang="fr-FR" sz="1400" b="1"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ctr">
                        <a:lnSpc>
                          <a:spcPct val="107000"/>
                        </a:lnSpc>
                        <a:spcAft>
                          <a:spcPts val="800"/>
                        </a:spcAft>
                      </a:pPr>
                      <a:r>
                        <a:rPr lang="fr-FR" sz="1400" b="1" kern="0" dirty="0">
                          <a:effectLst/>
                          <a:highlight>
                            <a:srgbClr val="D9E2F3"/>
                          </a:highlight>
                          <a:latin typeface="Arial" panose="020B0604020202020204" pitchFamily="34" charset="0"/>
                          <a:cs typeface="Arial" panose="020B0604020202020204" pitchFamily="34" charset="0"/>
                        </a:rPr>
                        <a:t>DESCRIPTION</a:t>
                      </a:r>
                      <a:endParaRPr lang="fr-FR" sz="1400" b="1" kern="100" dirty="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ctr">
                        <a:lnSpc>
                          <a:spcPct val="107000"/>
                        </a:lnSpc>
                        <a:spcAft>
                          <a:spcPts val="800"/>
                        </a:spcAft>
                      </a:pPr>
                      <a:r>
                        <a:rPr lang="fr-FR" sz="1400" b="1" kern="0">
                          <a:effectLst/>
                          <a:highlight>
                            <a:srgbClr val="D9E2F3"/>
                          </a:highlight>
                          <a:latin typeface="Arial" panose="020B0604020202020204" pitchFamily="34" charset="0"/>
                          <a:cs typeface="Arial" panose="020B0604020202020204" pitchFamily="34" charset="0"/>
                        </a:rPr>
                        <a:t>Q</a:t>
                      </a:r>
                      <a:endParaRPr lang="fr-FR" sz="1400" b="1"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ctr">
                        <a:lnSpc>
                          <a:spcPct val="107000"/>
                        </a:lnSpc>
                        <a:spcAft>
                          <a:spcPts val="800"/>
                        </a:spcAft>
                      </a:pPr>
                      <a:r>
                        <a:rPr lang="fr-FR" sz="1400" b="1" kern="0">
                          <a:effectLst/>
                          <a:highlight>
                            <a:srgbClr val="D9E2F3"/>
                          </a:highlight>
                          <a:latin typeface="Arial" panose="020B0604020202020204" pitchFamily="34" charset="0"/>
                          <a:cs typeface="Arial" panose="020B0604020202020204" pitchFamily="34" charset="0"/>
                        </a:rPr>
                        <a:t>UNIT COST</a:t>
                      </a:r>
                      <a:endParaRPr lang="fr-FR" sz="1400" b="1"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ctr">
                        <a:lnSpc>
                          <a:spcPct val="107000"/>
                        </a:lnSpc>
                        <a:spcAft>
                          <a:spcPts val="800"/>
                        </a:spcAft>
                      </a:pPr>
                      <a:r>
                        <a:rPr lang="fr-FR" sz="1400" b="1" kern="0" dirty="0">
                          <a:effectLst/>
                          <a:highlight>
                            <a:srgbClr val="D9E2F3"/>
                          </a:highlight>
                          <a:latin typeface="Arial" panose="020B0604020202020204" pitchFamily="34" charset="0"/>
                          <a:cs typeface="Arial" panose="020B0604020202020204" pitchFamily="34" charset="0"/>
                        </a:rPr>
                        <a:t>AMOUNT</a:t>
                      </a:r>
                      <a:endParaRPr lang="fr-FR" sz="1400" b="1" kern="100" dirty="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extLst>
                  <a:ext uri="{0D108BD9-81ED-4DB2-BD59-A6C34878D82A}">
                    <a16:rowId xmlns:a16="http://schemas.microsoft.com/office/drawing/2014/main" val="1221845447"/>
                  </a:ext>
                </a:extLst>
              </a:tr>
              <a:tr h="691517">
                <a:tc>
                  <a:txBody>
                    <a:bodyPr/>
                    <a:lstStyle/>
                    <a:p>
                      <a:pPr algn="ctr">
                        <a:lnSpc>
                          <a:spcPct val="107000"/>
                        </a:lnSpc>
                        <a:spcAft>
                          <a:spcPts val="800"/>
                        </a:spcAft>
                      </a:pPr>
                      <a:r>
                        <a:rPr lang="fr-FR" sz="1400" kern="0" dirty="0">
                          <a:effectLst/>
                          <a:latin typeface="Arial" panose="020B0604020202020204" pitchFamily="34" charset="0"/>
                          <a:cs typeface="Arial" panose="020B0604020202020204" pitchFamily="34" charset="0"/>
                        </a:rPr>
                        <a:t>1</a:t>
                      </a:r>
                      <a:endParaRPr lang="fr-FR" sz="1400" kern="100" dirty="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solidFill>
                      <a:schemeClr val="accent1">
                        <a:lumMod val="75000"/>
                      </a:schemeClr>
                    </a:solidFill>
                  </a:tcPr>
                </a:tc>
                <a:tc>
                  <a:txBody>
                    <a:bodyPr/>
                    <a:lstStyle/>
                    <a:p>
                      <a:pPr>
                        <a:lnSpc>
                          <a:spcPct val="107000"/>
                        </a:lnSpc>
                        <a:spcAft>
                          <a:spcPts val="800"/>
                        </a:spcAft>
                      </a:pPr>
                      <a:r>
                        <a:rPr lang="en-US" sz="1400" kern="0">
                          <a:effectLst/>
                          <a:latin typeface="Arial" panose="020B0604020202020204" pitchFamily="34" charset="0"/>
                          <a:cs typeface="Arial" panose="020B0604020202020204" pitchFamily="34" charset="0"/>
                        </a:rPr>
                        <a:t>Travel Expenses of Guests of the OCSAF (Airfare)</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nSpc>
                          <a:spcPct val="107000"/>
                        </a:lnSpc>
                        <a:spcAft>
                          <a:spcPts val="800"/>
                        </a:spcAft>
                      </a:pPr>
                      <a:r>
                        <a:rPr lang="en-US" sz="1400" kern="0">
                          <a:effectLst/>
                          <a:latin typeface="Arial" panose="020B0604020202020204" pitchFamily="34" charset="0"/>
                          <a:cs typeface="Arial" panose="020B0604020202020204" pitchFamily="34" charset="0"/>
                        </a:rPr>
                        <a:t>3 people invited per country including 1 representative of the Ministry of Health (3*6 countries) + 4 members of the permanent secretariat and the Executive Council of FOASPS</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a:effectLst/>
                          <a:latin typeface="Arial" panose="020B0604020202020204" pitchFamily="34" charset="0"/>
                          <a:cs typeface="Arial" panose="020B0604020202020204" pitchFamily="34" charset="0"/>
                        </a:rPr>
                        <a:t>22</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a:effectLst/>
                          <a:latin typeface="Arial" panose="020B0604020202020204" pitchFamily="34" charset="0"/>
                          <a:cs typeface="Arial" panose="020B0604020202020204" pitchFamily="34" charset="0"/>
                        </a:rPr>
                        <a:t>600,000.00</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a:effectLst/>
                          <a:latin typeface="Arial" panose="020B0604020202020204" pitchFamily="34" charset="0"/>
                          <a:cs typeface="Arial" panose="020B0604020202020204" pitchFamily="34" charset="0"/>
                        </a:rPr>
                        <a:t>13,200,000.00</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extLst>
                  <a:ext uri="{0D108BD9-81ED-4DB2-BD59-A6C34878D82A}">
                    <a16:rowId xmlns:a16="http://schemas.microsoft.com/office/drawing/2014/main" val="3815408702"/>
                  </a:ext>
                </a:extLst>
              </a:tr>
              <a:tr h="749878">
                <a:tc>
                  <a:txBody>
                    <a:bodyPr/>
                    <a:lstStyle/>
                    <a:p>
                      <a:pPr marL="0" algn="ctr" defTabSz="914400" rtl="0" eaLnBrk="1" latinLnBrk="0" hangingPunct="1">
                        <a:lnSpc>
                          <a:spcPct val="107000"/>
                        </a:lnSpc>
                        <a:spcAft>
                          <a:spcPts val="800"/>
                        </a:spcAft>
                      </a:pPr>
                      <a:r>
                        <a:rPr lang="fr-FR" sz="1400" b="1" kern="0" dirty="0">
                          <a:solidFill>
                            <a:schemeClr val="lt1"/>
                          </a:solidFill>
                          <a:effectLst/>
                          <a:latin typeface="Arial" panose="020B0604020202020204" pitchFamily="34" charset="0"/>
                          <a:ea typeface="+mn-ea"/>
                          <a:cs typeface="Arial" panose="020B0604020202020204" pitchFamily="34" charset="0"/>
                        </a:rPr>
                        <a:t>2</a:t>
                      </a:r>
                    </a:p>
                  </a:txBody>
                  <a:tcPr marL="48122" marR="48122" marT="0" marB="0" anchor="ctr">
                    <a:solidFill>
                      <a:schemeClr val="accent1">
                        <a:lumMod val="75000"/>
                      </a:schemeClr>
                    </a:solidFill>
                  </a:tcPr>
                </a:tc>
                <a:tc>
                  <a:txBody>
                    <a:bodyPr/>
                    <a:lstStyle/>
                    <a:p>
                      <a:pPr>
                        <a:lnSpc>
                          <a:spcPct val="107000"/>
                        </a:lnSpc>
                        <a:spcAft>
                          <a:spcPts val="800"/>
                        </a:spcAft>
                      </a:pPr>
                      <a:r>
                        <a:rPr lang="en-US" sz="1400" kern="0">
                          <a:effectLst/>
                          <a:highlight>
                            <a:srgbClr val="D9E2F3"/>
                          </a:highlight>
                          <a:latin typeface="Arial" panose="020B0604020202020204" pitchFamily="34" charset="0"/>
                          <a:cs typeface="Arial" panose="020B0604020202020204" pitchFamily="34" charset="0"/>
                        </a:rPr>
                        <a:t>Accommodation for FOASPS country delegations for 4 nights</a:t>
                      </a:r>
                      <a:endParaRPr lang="fr-FR" sz="1400"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nSpc>
                          <a:spcPct val="107000"/>
                        </a:lnSpc>
                        <a:spcAft>
                          <a:spcPts val="800"/>
                        </a:spcAft>
                      </a:pPr>
                      <a:r>
                        <a:rPr lang="en-US" sz="1400" kern="0">
                          <a:effectLst/>
                          <a:highlight>
                            <a:srgbClr val="D9E2F3"/>
                          </a:highlight>
                          <a:latin typeface="Arial" panose="020B0604020202020204" pitchFamily="34" charset="0"/>
                          <a:cs typeface="Arial" panose="020B0604020202020204" pitchFamily="34" charset="0"/>
                        </a:rPr>
                        <a:t>3 people invited per country including 1 representative of the Ministry of Health and members of the Permanent Secretariat and the Executive Council of the FOASPS</a:t>
                      </a:r>
                      <a:endParaRPr lang="fr-FR" sz="1400"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a:effectLst/>
                          <a:highlight>
                            <a:srgbClr val="D9E2F3"/>
                          </a:highlight>
                          <a:latin typeface="Arial" panose="020B0604020202020204" pitchFamily="34" charset="0"/>
                          <a:cs typeface="Arial" panose="020B0604020202020204" pitchFamily="34" charset="0"/>
                        </a:rPr>
                        <a:t>88</a:t>
                      </a:r>
                      <a:endParaRPr lang="fr-FR" sz="1400"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a:effectLst/>
                          <a:highlight>
                            <a:srgbClr val="D9E2F3"/>
                          </a:highlight>
                          <a:latin typeface="Arial" panose="020B0604020202020204" pitchFamily="34" charset="0"/>
                          <a:cs typeface="Arial" panose="020B0604020202020204" pitchFamily="34" charset="0"/>
                        </a:rPr>
                        <a:t>100,000.00</a:t>
                      </a:r>
                      <a:endParaRPr lang="fr-FR" sz="1400"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dirty="0">
                          <a:effectLst/>
                          <a:highlight>
                            <a:srgbClr val="D9E2F3"/>
                          </a:highlight>
                          <a:latin typeface="Arial" panose="020B0604020202020204" pitchFamily="34" charset="0"/>
                          <a:cs typeface="Arial" panose="020B0604020202020204" pitchFamily="34" charset="0"/>
                        </a:rPr>
                        <a:t>8,800,000.00</a:t>
                      </a:r>
                      <a:endParaRPr lang="fr-FR" sz="1400" kern="100" dirty="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extLst>
                  <a:ext uri="{0D108BD9-81ED-4DB2-BD59-A6C34878D82A}">
                    <a16:rowId xmlns:a16="http://schemas.microsoft.com/office/drawing/2014/main" val="2740672389"/>
                  </a:ext>
                </a:extLst>
              </a:tr>
              <a:tr h="374904">
                <a:tc>
                  <a:txBody>
                    <a:bodyPr/>
                    <a:lstStyle/>
                    <a:p>
                      <a:pPr algn="ctr">
                        <a:lnSpc>
                          <a:spcPct val="107000"/>
                        </a:lnSpc>
                        <a:spcAft>
                          <a:spcPts val="800"/>
                        </a:spcAft>
                      </a:pPr>
                      <a:r>
                        <a:rPr lang="fr-FR" sz="1400" kern="0" dirty="0">
                          <a:effectLst/>
                          <a:latin typeface="Arial" panose="020B0604020202020204" pitchFamily="34" charset="0"/>
                          <a:cs typeface="Arial" panose="020B0604020202020204" pitchFamily="34" charset="0"/>
                        </a:rPr>
                        <a:t>3</a:t>
                      </a:r>
                      <a:endParaRPr lang="fr-FR" sz="1400" kern="100" dirty="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solidFill>
                      <a:schemeClr val="accent1">
                        <a:lumMod val="75000"/>
                      </a:schemeClr>
                    </a:solidFill>
                  </a:tcPr>
                </a:tc>
                <a:tc>
                  <a:txBody>
                    <a:bodyPr/>
                    <a:lstStyle/>
                    <a:p>
                      <a:pPr>
                        <a:lnSpc>
                          <a:spcPct val="107000"/>
                        </a:lnSpc>
                        <a:spcAft>
                          <a:spcPts val="800"/>
                        </a:spcAft>
                      </a:pPr>
                      <a:r>
                        <a:rPr lang="en-US" sz="1400" kern="0">
                          <a:effectLst/>
                          <a:latin typeface="Arial" panose="020B0604020202020204" pitchFamily="34" charset="0"/>
                          <a:cs typeface="Arial" panose="020B0604020202020204" pitchFamily="34" charset="0"/>
                        </a:rPr>
                        <a:t>Contribution for the cost of tickets </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nSpc>
                          <a:spcPct val="107000"/>
                        </a:lnSpc>
                        <a:spcAft>
                          <a:spcPts val="800"/>
                        </a:spcAft>
                      </a:pPr>
                      <a:r>
                        <a:rPr lang="en-US" sz="1400" kern="0" dirty="0">
                          <a:effectLst/>
                          <a:latin typeface="Arial" panose="020B0604020202020204" pitchFamily="34" charset="0"/>
                          <a:cs typeface="Arial" panose="020B0604020202020204" pitchFamily="34" charset="0"/>
                        </a:rPr>
                        <a:t>6 panelists in total from Senegal, Burkina Faso and Benin. </a:t>
                      </a:r>
                      <a:endParaRPr lang="fr-FR" sz="1400" kern="100" dirty="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a:effectLst/>
                          <a:latin typeface="Arial" panose="020B0604020202020204" pitchFamily="34" charset="0"/>
                          <a:cs typeface="Arial" panose="020B0604020202020204" pitchFamily="34" charset="0"/>
                        </a:rPr>
                        <a:t>6</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a:effectLst/>
                          <a:latin typeface="Arial" panose="020B0604020202020204" pitchFamily="34" charset="0"/>
                          <a:cs typeface="Arial" panose="020B0604020202020204" pitchFamily="34" charset="0"/>
                        </a:rPr>
                        <a:t>600,000.00</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dirty="0">
                          <a:effectLst/>
                          <a:latin typeface="Arial" panose="020B0604020202020204" pitchFamily="34" charset="0"/>
                          <a:cs typeface="Arial" panose="020B0604020202020204" pitchFamily="34" charset="0"/>
                        </a:rPr>
                        <a:t>3,600,000.00</a:t>
                      </a:r>
                      <a:endParaRPr lang="fr-FR" sz="1400" kern="100" dirty="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extLst>
                  <a:ext uri="{0D108BD9-81ED-4DB2-BD59-A6C34878D82A}">
                    <a16:rowId xmlns:a16="http://schemas.microsoft.com/office/drawing/2014/main" val="563714578"/>
                  </a:ext>
                </a:extLst>
              </a:tr>
              <a:tr h="530849">
                <a:tc>
                  <a:txBody>
                    <a:bodyPr/>
                    <a:lstStyle/>
                    <a:p>
                      <a:pPr marL="0" algn="ctr" defTabSz="914400" rtl="0" eaLnBrk="1" latinLnBrk="0" hangingPunct="1">
                        <a:lnSpc>
                          <a:spcPct val="107000"/>
                        </a:lnSpc>
                        <a:spcAft>
                          <a:spcPts val="800"/>
                        </a:spcAft>
                      </a:pPr>
                      <a:r>
                        <a:rPr lang="fr-FR" sz="1400" b="1" kern="0" dirty="0">
                          <a:solidFill>
                            <a:schemeClr val="lt1"/>
                          </a:solidFill>
                          <a:effectLst/>
                          <a:latin typeface="Arial" panose="020B0604020202020204" pitchFamily="34" charset="0"/>
                          <a:ea typeface="+mn-ea"/>
                          <a:cs typeface="Arial" panose="020B0604020202020204" pitchFamily="34" charset="0"/>
                        </a:rPr>
                        <a:t>4</a:t>
                      </a:r>
                    </a:p>
                  </a:txBody>
                  <a:tcPr marL="48122" marR="48122" marT="0" marB="0" anchor="ctr">
                    <a:solidFill>
                      <a:schemeClr val="accent1">
                        <a:lumMod val="75000"/>
                      </a:schemeClr>
                    </a:solidFill>
                  </a:tcPr>
                </a:tc>
                <a:tc>
                  <a:txBody>
                    <a:bodyPr/>
                    <a:lstStyle/>
                    <a:p>
                      <a:pPr>
                        <a:lnSpc>
                          <a:spcPct val="107000"/>
                        </a:lnSpc>
                        <a:spcAft>
                          <a:spcPts val="800"/>
                        </a:spcAft>
                      </a:pPr>
                      <a:r>
                        <a:rPr lang="en-US" sz="1400" kern="0">
                          <a:effectLst/>
                          <a:highlight>
                            <a:srgbClr val="D9E2F3"/>
                          </a:highlight>
                          <a:latin typeface="Arial" panose="020B0604020202020204" pitchFamily="34" charset="0"/>
                          <a:cs typeface="Arial" panose="020B0604020202020204" pitchFamily="34" charset="0"/>
                        </a:rPr>
                        <a:t>Accommodation for speakers and panelists for 4 nights</a:t>
                      </a:r>
                      <a:endParaRPr lang="fr-FR" sz="1400"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nSpc>
                          <a:spcPct val="107000"/>
                        </a:lnSpc>
                        <a:spcAft>
                          <a:spcPts val="800"/>
                        </a:spcAft>
                      </a:pPr>
                      <a:r>
                        <a:rPr lang="en-US" sz="1400" kern="0">
                          <a:effectLst/>
                          <a:highlight>
                            <a:srgbClr val="D9E2F3"/>
                          </a:highlight>
                          <a:latin typeface="Arial" panose="020B0604020202020204" pitchFamily="34" charset="0"/>
                          <a:cs typeface="Arial" panose="020B0604020202020204" pitchFamily="34" charset="0"/>
                        </a:rPr>
                        <a:t>6 panelists in total from Senegal (1), Burkina Faso (4), Benin (1) </a:t>
                      </a:r>
                      <a:endParaRPr lang="fr-FR" sz="1400"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a:effectLst/>
                          <a:highlight>
                            <a:srgbClr val="D9E2F3"/>
                          </a:highlight>
                          <a:latin typeface="Arial" panose="020B0604020202020204" pitchFamily="34" charset="0"/>
                          <a:cs typeface="Arial" panose="020B0604020202020204" pitchFamily="34" charset="0"/>
                        </a:rPr>
                        <a:t>24</a:t>
                      </a:r>
                      <a:endParaRPr lang="fr-FR" sz="1400"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a:effectLst/>
                          <a:highlight>
                            <a:srgbClr val="D9E2F3"/>
                          </a:highlight>
                          <a:latin typeface="Arial" panose="020B0604020202020204" pitchFamily="34" charset="0"/>
                          <a:cs typeface="Arial" panose="020B0604020202020204" pitchFamily="34" charset="0"/>
                        </a:rPr>
                        <a:t>100,000.00</a:t>
                      </a:r>
                      <a:endParaRPr lang="fr-FR" sz="1400"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a:effectLst/>
                          <a:highlight>
                            <a:srgbClr val="D9E2F3"/>
                          </a:highlight>
                          <a:latin typeface="Arial" panose="020B0604020202020204" pitchFamily="34" charset="0"/>
                          <a:cs typeface="Arial" panose="020B0604020202020204" pitchFamily="34" charset="0"/>
                        </a:rPr>
                        <a:t>2,400,000.00</a:t>
                      </a:r>
                      <a:endParaRPr lang="fr-FR" sz="1400"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extLst>
                  <a:ext uri="{0D108BD9-81ED-4DB2-BD59-A6C34878D82A}">
                    <a16:rowId xmlns:a16="http://schemas.microsoft.com/office/drawing/2014/main" val="2211507869"/>
                  </a:ext>
                </a:extLst>
              </a:tr>
              <a:tr h="579065">
                <a:tc>
                  <a:txBody>
                    <a:bodyPr/>
                    <a:lstStyle/>
                    <a:p>
                      <a:pPr algn="ctr">
                        <a:lnSpc>
                          <a:spcPct val="107000"/>
                        </a:lnSpc>
                        <a:spcAft>
                          <a:spcPts val="800"/>
                        </a:spcAft>
                      </a:pPr>
                      <a:r>
                        <a:rPr lang="fr-FR" sz="1400" kern="0" dirty="0">
                          <a:effectLst/>
                          <a:latin typeface="Arial" panose="020B0604020202020204" pitchFamily="34" charset="0"/>
                          <a:cs typeface="Arial" panose="020B0604020202020204" pitchFamily="34" charset="0"/>
                        </a:rPr>
                        <a:t>5</a:t>
                      </a:r>
                      <a:endParaRPr lang="fr-FR" sz="1400" kern="100" dirty="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solidFill>
                      <a:schemeClr val="accent1">
                        <a:lumMod val="75000"/>
                      </a:schemeClr>
                    </a:solidFill>
                  </a:tcPr>
                </a:tc>
                <a:tc>
                  <a:txBody>
                    <a:bodyPr/>
                    <a:lstStyle/>
                    <a:p>
                      <a:pPr>
                        <a:lnSpc>
                          <a:spcPct val="107000"/>
                        </a:lnSpc>
                        <a:spcAft>
                          <a:spcPts val="800"/>
                        </a:spcAft>
                      </a:pPr>
                      <a:r>
                        <a:rPr lang="en-US" sz="1400" kern="0">
                          <a:effectLst/>
                          <a:latin typeface="Arial" panose="020B0604020202020204" pitchFamily="34" charset="0"/>
                          <a:cs typeface="Arial" panose="020B0604020202020204" pitchFamily="34" charset="0"/>
                        </a:rPr>
                        <a:t>Catering expenses of the FOASPS delegation and speakers and panelists </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nSpc>
                          <a:spcPct val="107000"/>
                        </a:lnSpc>
                        <a:spcAft>
                          <a:spcPts val="800"/>
                        </a:spcAft>
                      </a:pPr>
                      <a:r>
                        <a:rPr lang="en-US" sz="1400" kern="0">
                          <a:effectLst/>
                          <a:latin typeface="Arial" panose="020B0604020202020204" pitchFamily="34" charset="0"/>
                          <a:cs typeface="Arial" panose="020B0604020202020204" pitchFamily="34" charset="0"/>
                        </a:rPr>
                        <a:t>Four days of meals for the FOASPS delegation, speakers and panelists</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a:effectLst/>
                          <a:latin typeface="Arial" panose="020B0604020202020204" pitchFamily="34" charset="0"/>
                          <a:cs typeface="Arial" panose="020B0604020202020204" pitchFamily="34" charset="0"/>
                        </a:rPr>
                        <a:t>112</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a:effectLst/>
                          <a:latin typeface="Arial" panose="020B0604020202020204" pitchFamily="34" charset="0"/>
                          <a:cs typeface="Arial" panose="020B0604020202020204" pitchFamily="34" charset="0"/>
                        </a:rPr>
                        <a:t>50,000.00</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a:effectLst/>
                          <a:latin typeface="Arial" panose="020B0604020202020204" pitchFamily="34" charset="0"/>
                          <a:cs typeface="Arial" panose="020B0604020202020204" pitchFamily="34" charset="0"/>
                        </a:rPr>
                        <a:t>5,600,000.00</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extLst>
                  <a:ext uri="{0D108BD9-81ED-4DB2-BD59-A6C34878D82A}">
                    <a16:rowId xmlns:a16="http://schemas.microsoft.com/office/drawing/2014/main" val="2519029010"/>
                  </a:ext>
                </a:extLst>
              </a:tr>
              <a:tr h="407634">
                <a:tc>
                  <a:txBody>
                    <a:bodyPr/>
                    <a:lstStyle/>
                    <a:p>
                      <a:pPr marL="0" algn="ctr" defTabSz="914400" rtl="0" eaLnBrk="1" latinLnBrk="0" hangingPunct="1">
                        <a:lnSpc>
                          <a:spcPct val="107000"/>
                        </a:lnSpc>
                        <a:spcAft>
                          <a:spcPts val="800"/>
                        </a:spcAft>
                      </a:pPr>
                      <a:r>
                        <a:rPr lang="fr-FR" sz="1400" b="1" kern="0" dirty="0">
                          <a:solidFill>
                            <a:schemeClr val="lt1"/>
                          </a:solidFill>
                          <a:effectLst/>
                          <a:latin typeface="Arial" panose="020B0604020202020204" pitchFamily="34" charset="0"/>
                          <a:ea typeface="+mn-ea"/>
                          <a:cs typeface="Arial" panose="020B0604020202020204" pitchFamily="34" charset="0"/>
                        </a:rPr>
                        <a:t>6</a:t>
                      </a:r>
                    </a:p>
                  </a:txBody>
                  <a:tcPr marL="48122" marR="48122" marT="0" marB="0" anchor="ctr">
                    <a:solidFill>
                      <a:schemeClr val="accent1">
                        <a:lumMod val="75000"/>
                      </a:schemeClr>
                    </a:solidFill>
                  </a:tcPr>
                </a:tc>
                <a:tc>
                  <a:txBody>
                    <a:bodyPr/>
                    <a:lstStyle/>
                    <a:p>
                      <a:pPr>
                        <a:lnSpc>
                          <a:spcPct val="107000"/>
                        </a:lnSpc>
                        <a:spcAft>
                          <a:spcPts val="800"/>
                        </a:spcAft>
                      </a:pPr>
                      <a:r>
                        <a:rPr lang="en-US" sz="1400" kern="0" dirty="0">
                          <a:effectLst/>
                          <a:highlight>
                            <a:srgbClr val="D9E2F3"/>
                          </a:highlight>
                          <a:latin typeface="Arial" panose="020B0604020202020204" pitchFamily="34" charset="0"/>
                          <a:cs typeface="Arial" panose="020B0604020202020204" pitchFamily="34" charset="0"/>
                        </a:rPr>
                        <a:t>Technical service costs of the local organizer</a:t>
                      </a:r>
                      <a:endParaRPr lang="fr-FR" sz="1400" kern="100" dirty="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nSpc>
                          <a:spcPct val="107000"/>
                        </a:lnSpc>
                        <a:spcAft>
                          <a:spcPts val="800"/>
                        </a:spcAft>
                      </a:pPr>
                      <a:r>
                        <a:rPr lang="en-US" sz="1400" kern="0">
                          <a:effectLst/>
                          <a:highlight>
                            <a:srgbClr val="D9E2F3"/>
                          </a:highlight>
                          <a:latin typeface="Arial" panose="020B0604020202020204" pitchFamily="34" charset="0"/>
                          <a:cs typeface="Arial" panose="020B0604020202020204" pitchFamily="34" charset="0"/>
                        </a:rPr>
                        <a:t>Flat-rate support to the organising committee.</a:t>
                      </a:r>
                      <a:endParaRPr lang="fr-FR" sz="1400"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nSpc>
                          <a:spcPct val="107000"/>
                        </a:lnSpc>
                        <a:spcAft>
                          <a:spcPts val="800"/>
                        </a:spcAft>
                      </a:pPr>
                      <a:r>
                        <a:rPr lang="en-US" sz="1400" kern="0">
                          <a:effectLst/>
                          <a:highlight>
                            <a:srgbClr val="D9E2F3"/>
                          </a:highlight>
                          <a:latin typeface="Arial" panose="020B0604020202020204" pitchFamily="34" charset="0"/>
                          <a:cs typeface="Arial" panose="020B0604020202020204" pitchFamily="34" charset="0"/>
                        </a:rPr>
                        <a:t> </a:t>
                      </a:r>
                      <a:endParaRPr lang="fr-FR" sz="1400"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nSpc>
                          <a:spcPct val="107000"/>
                        </a:lnSpc>
                        <a:spcAft>
                          <a:spcPts val="800"/>
                        </a:spcAft>
                      </a:pPr>
                      <a:r>
                        <a:rPr lang="en-US" sz="1400" kern="0">
                          <a:effectLst/>
                          <a:highlight>
                            <a:srgbClr val="D9E2F3"/>
                          </a:highlight>
                          <a:latin typeface="Arial" panose="020B0604020202020204" pitchFamily="34" charset="0"/>
                          <a:cs typeface="Arial" panose="020B0604020202020204" pitchFamily="34" charset="0"/>
                        </a:rPr>
                        <a:t> </a:t>
                      </a:r>
                      <a:endParaRPr lang="fr-FR" sz="1400"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a:effectLst/>
                          <a:highlight>
                            <a:srgbClr val="D9E2F3"/>
                          </a:highlight>
                          <a:latin typeface="Arial" panose="020B0604020202020204" pitchFamily="34" charset="0"/>
                          <a:cs typeface="Arial" panose="020B0604020202020204" pitchFamily="34" charset="0"/>
                        </a:rPr>
                        <a:t>15,000,000.00</a:t>
                      </a:r>
                      <a:endParaRPr lang="fr-FR" sz="1400"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extLst>
                  <a:ext uri="{0D108BD9-81ED-4DB2-BD59-A6C34878D82A}">
                    <a16:rowId xmlns:a16="http://schemas.microsoft.com/office/drawing/2014/main" val="542131083"/>
                  </a:ext>
                </a:extLst>
              </a:tr>
              <a:tr h="406661">
                <a:tc>
                  <a:txBody>
                    <a:bodyPr/>
                    <a:lstStyle/>
                    <a:p>
                      <a:pPr algn="ctr">
                        <a:lnSpc>
                          <a:spcPct val="107000"/>
                        </a:lnSpc>
                        <a:spcAft>
                          <a:spcPts val="800"/>
                        </a:spcAft>
                      </a:pPr>
                      <a:r>
                        <a:rPr lang="fr-FR" sz="1400" kern="0" dirty="0">
                          <a:effectLst/>
                          <a:latin typeface="Arial" panose="020B0604020202020204" pitchFamily="34" charset="0"/>
                          <a:cs typeface="Arial" panose="020B0604020202020204" pitchFamily="34" charset="0"/>
                        </a:rPr>
                        <a:t>7</a:t>
                      </a:r>
                      <a:endParaRPr lang="fr-FR" sz="1400" kern="100" dirty="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solidFill>
                      <a:schemeClr val="accent1">
                        <a:lumMod val="75000"/>
                      </a:schemeClr>
                    </a:solidFill>
                  </a:tcPr>
                </a:tc>
                <a:tc>
                  <a:txBody>
                    <a:bodyPr/>
                    <a:lstStyle/>
                    <a:p>
                      <a:pPr>
                        <a:lnSpc>
                          <a:spcPct val="107000"/>
                        </a:lnSpc>
                        <a:spcAft>
                          <a:spcPts val="800"/>
                        </a:spcAft>
                      </a:pPr>
                      <a:r>
                        <a:rPr lang="en-US" sz="1400" kern="0">
                          <a:effectLst/>
                          <a:latin typeface="Arial" panose="020B0604020202020204" pitchFamily="34" charset="0"/>
                          <a:cs typeface="Arial" panose="020B0604020202020204" pitchFamily="34" charset="0"/>
                        </a:rPr>
                        <a:t>Speaker and panelist maintenance fees </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nSpc>
                          <a:spcPct val="107000"/>
                        </a:lnSpc>
                        <a:spcAft>
                          <a:spcPts val="800"/>
                        </a:spcAft>
                      </a:pPr>
                      <a:r>
                        <a:rPr lang="en-US" sz="1400" kern="0" dirty="0">
                          <a:effectLst/>
                          <a:latin typeface="Arial" panose="020B0604020202020204" pitchFamily="34" charset="0"/>
                          <a:cs typeface="Arial" panose="020B0604020202020204" pitchFamily="34" charset="0"/>
                        </a:rPr>
                        <a:t>Flat-rate support to the scientific committee</a:t>
                      </a:r>
                      <a:endParaRPr lang="fr-FR" sz="1400" kern="100" dirty="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nSpc>
                          <a:spcPct val="107000"/>
                        </a:lnSpc>
                        <a:spcAft>
                          <a:spcPts val="800"/>
                        </a:spcAft>
                      </a:pPr>
                      <a:r>
                        <a:rPr lang="en-US" sz="1400" kern="0">
                          <a:effectLst/>
                          <a:latin typeface="Arial" panose="020B0604020202020204" pitchFamily="34" charset="0"/>
                          <a:cs typeface="Arial" panose="020B0604020202020204" pitchFamily="34" charset="0"/>
                        </a:rPr>
                        <a:t> </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nSpc>
                          <a:spcPct val="107000"/>
                        </a:lnSpc>
                        <a:spcAft>
                          <a:spcPts val="800"/>
                        </a:spcAft>
                      </a:pPr>
                      <a:r>
                        <a:rPr lang="en-US" sz="1400" kern="0">
                          <a:effectLst/>
                          <a:latin typeface="Arial" panose="020B0604020202020204" pitchFamily="34" charset="0"/>
                          <a:cs typeface="Arial" panose="020B0604020202020204" pitchFamily="34" charset="0"/>
                        </a:rPr>
                        <a:t> </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a:effectLst/>
                          <a:latin typeface="Arial" panose="020B0604020202020204" pitchFamily="34" charset="0"/>
                          <a:cs typeface="Arial" panose="020B0604020202020204" pitchFamily="34" charset="0"/>
                        </a:rPr>
                        <a:t>10,000,000.00</a:t>
                      </a:r>
                      <a:endParaRPr lang="fr-FR" sz="1400" kern="100">
                        <a:effectLs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extLst>
                  <a:ext uri="{0D108BD9-81ED-4DB2-BD59-A6C34878D82A}">
                    <a16:rowId xmlns:a16="http://schemas.microsoft.com/office/drawing/2014/main" val="2918273276"/>
                  </a:ext>
                </a:extLst>
              </a:tr>
              <a:tr h="341352">
                <a:tc>
                  <a:txBody>
                    <a:bodyPr/>
                    <a:lstStyle/>
                    <a:p>
                      <a:pPr>
                        <a:lnSpc>
                          <a:spcPct val="107000"/>
                        </a:lnSpc>
                        <a:spcAft>
                          <a:spcPts val="800"/>
                        </a:spcAft>
                      </a:pPr>
                      <a:r>
                        <a:rPr lang="fr-FR" sz="1400" kern="0" dirty="0">
                          <a:effectLst/>
                          <a:highlight>
                            <a:srgbClr val="D9E2F3"/>
                          </a:highlight>
                          <a:latin typeface="Arial" panose="020B0604020202020204" pitchFamily="34" charset="0"/>
                          <a:cs typeface="Arial" panose="020B0604020202020204" pitchFamily="34" charset="0"/>
                        </a:rPr>
                        <a:t> </a:t>
                      </a:r>
                      <a:endParaRPr lang="fr-FR" sz="1400" kern="100" dirty="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solidFill>
                      <a:schemeClr val="accent1">
                        <a:lumMod val="75000"/>
                      </a:schemeClr>
                    </a:solidFill>
                  </a:tcPr>
                </a:tc>
                <a:tc>
                  <a:txBody>
                    <a:bodyPr/>
                    <a:lstStyle/>
                    <a:p>
                      <a:pPr>
                        <a:lnSpc>
                          <a:spcPct val="107000"/>
                        </a:lnSpc>
                        <a:spcAft>
                          <a:spcPts val="800"/>
                        </a:spcAft>
                      </a:pPr>
                      <a:r>
                        <a:rPr lang="fr-FR" sz="1600" b="1" kern="0" dirty="0">
                          <a:effectLst/>
                          <a:highlight>
                            <a:srgbClr val="D9E2F3"/>
                          </a:highlight>
                          <a:latin typeface="Arial" panose="020B0604020202020204" pitchFamily="34" charset="0"/>
                          <a:cs typeface="Arial" panose="020B0604020202020204" pitchFamily="34" charset="0"/>
                        </a:rPr>
                        <a:t>Total</a:t>
                      </a:r>
                      <a:endParaRPr lang="fr-FR" sz="1600" b="1" kern="100" dirty="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nSpc>
                          <a:spcPct val="107000"/>
                        </a:lnSpc>
                        <a:spcAft>
                          <a:spcPts val="800"/>
                        </a:spcAft>
                      </a:pPr>
                      <a:r>
                        <a:rPr lang="fr-FR" sz="1400" kern="0">
                          <a:effectLst/>
                          <a:highlight>
                            <a:srgbClr val="D9E2F3"/>
                          </a:highlight>
                          <a:latin typeface="Arial" panose="020B0604020202020204" pitchFamily="34" charset="0"/>
                          <a:cs typeface="Arial" panose="020B0604020202020204" pitchFamily="34" charset="0"/>
                        </a:rPr>
                        <a:t> </a:t>
                      </a:r>
                      <a:endParaRPr lang="fr-FR" sz="1400"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nSpc>
                          <a:spcPct val="107000"/>
                        </a:lnSpc>
                        <a:spcAft>
                          <a:spcPts val="800"/>
                        </a:spcAft>
                      </a:pPr>
                      <a:r>
                        <a:rPr lang="fr-FR" sz="1400" kern="0">
                          <a:effectLst/>
                          <a:highlight>
                            <a:srgbClr val="D9E2F3"/>
                          </a:highlight>
                          <a:latin typeface="Arial" panose="020B0604020202020204" pitchFamily="34" charset="0"/>
                          <a:cs typeface="Arial" panose="020B0604020202020204" pitchFamily="34" charset="0"/>
                        </a:rPr>
                        <a:t> </a:t>
                      </a:r>
                      <a:endParaRPr lang="fr-FR" sz="1400"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nSpc>
                          <a:spcPct val="107000"/>
                        </a:lnSpc>
                        <a:spcAft>
                          <a:spcPts val="800"/>
                        </a:spcAft>
                      </a:pPr>
                      <a:r>
                        <a:rPr lang="fr-FR" sz="1400" kern="0">
                          <a:effectLst/>
                          <a:highlight>
                            <a:srgbClr val="D9E2F3"/>
                          </a:highlight>
                          <a:latin typeface="Arial" panose="020B0604020202020204" pitchFamily="34" charset="0"/>
                          <a:cs typeface="Arial" panose="020B0604020202020204" pitchFamily="34" charset="0"/>
                        </a:rPr>
                        <a:t> </a:t>
                      </a:r>
                      <a:endParaRPr lang="fr-FR" sz="1400" kern="10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tc>
                  <a:txBody>
                    <a:bodyPr/>
                    <a:lstStyle/>
                    <a:p>
                      <a:pPr algn="r">
                        <a:lnSpc>
                          <a:spcPct val="107000"/>
                        </a:lnSpc>
                        <a:spcAft>
                          <a:spcPts val="800"/>
                        </a:spcAft>
                      </a:pPr>
                      <a:r>
                        <a:rPr lang="fr-FR" sz="1400" kern="0" dirty="0">
                          <a:effectLst/>
                          <a:highlight>
                            <a:srgbClr val="D9E2F3"/>
                          </a:highlight>
                          <a:latin typeface="Arial" panose="020B0604020202020204" pitchFamily="34" charset="0"/>
                          <a:cs typeface="Arial" panose="020B0604020202020204" pitchFamily="34" charset="0"/>
                        </a:rPr>
                        <a:t>58,600,000.00</a:t>
                      </a:r>
                      <a:endParaRPr lang="fr-FR" sz="1400" kern="100" dirty="0">
                        <a:effectLst/>
                        <a:highlight>
                          <a:srgbClr val="D9E2F3"/>
                        </a:highlight>
                        <a:latin typeface="Arial" panose="020B0604020202020204" pitchFamily="34" charset="0"/>
                        <a:ea typeface="Calibri" panose="020F0502020204030204" pitchFamily="34" charset="0"/>
                        <a:cs typeface="Arial" panose="020B0604020202020204" pitchFamily="34" charset="0"/>
                      </a:endParaRPr>
                    </a:p>
                  </a:txBody>
                  <a:tcPr marL="48122" marR="48122" marT="0" marB="0" anchor="ctr"/>
                </a:tc>
                <a:extLst>
                  <a:ext uri="{0D108BD9-81ED-4DB2-BD59-A6C34878D82A}">
                    <a16:rowId xmlns:a16="http://schemas.microsoft.com/office/drawing/2014/main" val="2257792887"/>
                  </a:ext>
                </a:extLst>
              </a:tr>
            </a:tbl>
          </a:graphicData>
        </a:graphic>
      </p:graphicFrame>
    </p:spTree>
    <p:extLst>
      <p:ext uri="{BB962C8B-B14F-4D97-AF65-F5344CB8AC3E}">
        <p14:creationId xmlns:p14="http://schemas.microsoft.com/office/powerpoint/2010/main" val="33943951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1006</Words>
  <Application>Microsoft Office PowerPoint</Application>
  <PresentationFormat>Grand écran</PresentationFormat>
  <Paragraphs>100</Paragraphs>
  <Slides>13</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19" baseType="lpstr">
      <vt:lpstr>Arial</vt:lpstr>
      <vt:lpstr>Arial Narrow</vt:lpstr>
      <vt:lpstr>Calibri</vt:lpstr>
      <vt:lpstr>Courier New</vt:lpstr>
      <vt:lpstr>Thème Office</vt:lpstr>
      <vt:lpstr>Document Microsoft Word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Kofi Kumodzi</dc:creator>
  <cp:lastModifiedBy>Kofi Kumodzi</cp:lastModifiedBy>
  <cp:revision>59</cp:revision>
  <dcterms:modified xsi:type="dcterms:W3CDTF">2024-08-18T11:19:44Z</dcterms:modified>
</cp:coreProperties>
</file>