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0" r:id="rId3"/>
    <p:sldId id="283" r:id="rId4"/>
    <p:sldId id="302" r:id="rId5"/>
    <p:sldId id="314" r:id="rId6"/>
    <p:sldId id="316" r:id="rId7"/>
    <p:sldId id="317" r:id="rId8"/>
    <p:sldId id="315" r:id="rId9"/>
    <p:sldId id="319" r:id="rId10"/>
    <p:sldId id="318" r:id="rId11"/>
    <p:sldId id="313" r:id="rId12"/>
    <p:sldId id="320" r:id="rId13"/>
    <p:sldId id="284" r:id="rId14"/>
    <p:sldId id="309" r:id="rId15"/>
  </p:sldIdLst>
  <p:sldSz cx="12192000" cy="6858000"/>
  <p:notesSz cx="6858000" cy="9144000"/>
  <p:defaultTextStyle>
    <a:defPPr lvl="0">
      <a:defRPr lang="fr-F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5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5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5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3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0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9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1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9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6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4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5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33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048000" y="1530258"/>
            <a:ext cx="8045824" cy="2961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02541" y="2095033"/>
            <a:ext cx="840889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865043" y="502464"/>
            <a:ext cx="5820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Développement Organisationnel dans un contexte d’Organisation de la Société Civile Internationale (OSCI)</a:t>
            </a:r>
            <a:endParaRPr lang="fr-FR" sz="2000" dirty="0">
              <a:latin typeface="+mj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D2F201-E09A-CAC6-F24B-C3B4D24D1056}"/>
              </a:ext>
            </a:extLst>
          </p:cNvPr>
          <p:cNvSpPr txBox="1"/>
          <p:nvPr/>
        </p:nvSpPr>
        <p:spPr>
          <a:xfrm>
            <a:off x="1668802" y="2225314"/>
            <a:ext cx="8854396" cy="86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kern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fr-FR" sz="2400" b="1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ormation des Responsables des Organisations Membres de la FOASPS en gestion des Associations et Développement Organisationnel (DO)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A872D3-4E45-1897-31F0-4FDE7FBBE503}"/>
              </a:ext>
            </a:extLst>
          </p:cNvPr>
          <p:cNvSpPr txBox="1"/>
          <p:nvPr/>
        </p:nvSpPr>
        <p:spPr>
          <a:xfrm>
            <a:off x="0" y="3298288"/>
            <a:ext cx="12192000" cy="20005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Module 8 : </a:t>
            </a:r>
          </a:p>
          <a:p>
            <a:pPr algn="ctr"/>
            <a:r>
              <a:rPr lang="fr-FR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Gestion financière de l’association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(Webinaire 8)</a:t>
            </a:r>
          </a:p>
        </p:txBody>
      </p:sp>
    </p:spTree>
    <p:extLst>
      <p:ext uri="{BB962C8B-B14F-4D97-AF65-F5344CB8AC3E}">
        <p14:creationId xmlns:p14="http://schemas.microsoft.com/office/powerpoint/2010/main" val="246663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167268" y="106980"/>
            <a:ext cx="11864898" cy="1421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4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8.1 :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pour accompagner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plan de travail de l’association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BC5BB4A-C7E8-FBBF-41AC-E07D84A15A0B}"/>
              </a:ext>
            </a:extLst>
          </p:cNvPr>
          <p:cNvSpPr txBox="1">
            <a:spLocks/>
          </p:cNvSpPr>
          <p:nvPr/>
        </p:nvSpPr>
        <p:spPr>
          <a:xfrm>
            <a:off x="546738" y="1621477"/>
            <a:ext cx="8214088" cy="57914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b="1" dirty="0">
                <a:solidFill>
                  <a:srgbClr val="212529"/>
                </a:solidFill>
                <a:latin typeface="Arial Narrow" panose="020B0606020202030204" pitchFamily="34" charset="0"/>
              </a:rPr>
              <a:t>Comment passer du plan de travail au budget 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200" b="1" dirty="0">
              <a:solidFill>
                <a:srgbClr val="212529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2CD3D5-7A79-3D80-370B-40CAECD81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200625"/>
            <a:ext cx="1137538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9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167268" y="106980"/>
            <a:ext cx="11864898" cy="1421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8295">
              <a:lnSpc>
                <a:spcPct val="100000"/>
              </a:lnSpc>
              <a:spcBef>
                <a:spcPts val="0"/>
              </a:spcBef>
            </a:pPr>
            <a:r>
              <a:rPr lang="fr-FR" sz="24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8.2 : </a:t>
            </a:r>
            <a:r>
              <a:rPr lang="fr-FR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Comptabilité et fiscalité </a:t>
            </a:r>
          </a:p>
          <a:p>
            <a:pPr marL="328295">
              <a:lnSpc>
                <a:spcPct val="100000"/>
              </a:lnSpc>
              <a:spcBef>
                <a:spcPts val="0"/>
              </a:spcBef>
            </a:pPr>
            <a:r>
              <a:rPr lang="fr-FR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fr-FR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l’association à but non lucratif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BC5BB4A-C7E8-FBBF-41AC-E07D84A15A0B}"/>
              </a:ext>
            </a:extLst>
          </p:cNvPr>
          <p:cNvSpPr txBox="1">
            <a:spLocks/>
          </p:cNvSpPr>
          <p:nvPr/>
        </p:nvSpPr>
        <p:spPr>
          <a:xfrm>
            <a:off x="409221" y="1820091"/>
            <a:ext cx="7062734" cy="468521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800" b="1" dirty="0">
                <a:solidFill>
                  <a:srgbClr val="212529"/>
                </a:solidFill>
                <a:latin typeface="Arial Narrow" panose="020B0606020202030204" pitchFamily="34" charset="0"/>
              </a:rPr>
              <a:t>Comptabilité de l’association à but non lucratif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Depuis le 1</a:t>
            </a:r>
            <a:r>
              <a:rPr lang="fr-FR" sz="2200" baseline="30000" dirty="0">
                <a:solidFill>
                  <a:srgbClr val="212529"/>
                </a:solidFill>
                <a:latin typeface="Arial Narrow" panose="020B0606020202030204" pitchFamily="34" charset="0"/>
              </a:rPr>
              <a:t>er</a:t>
            </a: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 janvier 2024, un nouvel Acte uniforme relatif au Système Comptable des Entités à But Non Lucratif (SYCEBNL) est entré en vigueur dans l’espace OHADA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Le Système comptable des entités à but non lucratif est un système particulier d’organisation de l’information financière visant à présenter les états financiers reflétant l’image fidèle de la situation financière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Ce référentiel comptable s’applique aux entités suivantes 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Les associations, les ordres professionnels ;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Les entités ayant pour objet l’administration de projets de développement y compris les agences d’exécution dont les ressources proviennent des bailleurs de fonds 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0772850-EBF2-4018-D7EA-B0C7D1FCE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0" r="25573"/>
          <a:stretch/>
        </p:blipFill>
        <p:spPr>
          <a:xfrm>
            <a:off x="7388191" y="1820091"/>
            <a:ext cx="4394587" cy="46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167268" y="106980"/>
            <a:ext cx="11864898" cy="1421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8295">
              <a:lnSpc>
                <a:spcPct val="100000"/>
              </a:lnSpc>
              <a:spcBef>
                <a:spcPts val="0"/>
              </a:spcBef>
            </a:pPr>
            <a:r>
              <a:rPr lang="fr-FR" sz="24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8.2 : </a:t>
            </a:r>
            <a:r>
              <a:rPr lang="fr-FR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Comptabilité et fiscalité </a:t>
            </a:r>
          </a:p>
          <a:p>
            <a:pPr marL="328295">
              <a:lnSpc>
                <a:spcPct val="100000"/>
              </a:lnSpc>
              <a:spcBef>
                <a:spcPts val="0"/>
              </a:spcBef>
            </a:pPr>
            <a:r>
              <a:rPr lang="fr-FR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fr-FR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l’association à but non lucratif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BC5BB4A-C7E8-FBBF-41AC-E07D84A15A0B}"/>
              </a:ext>
            </a:extLst>
          </p:cNvPr>
          <p:cNvSpPr txBox="1">
            <a:spLocks/>
          </p:cNvSpPr>
          <p:nvPr/>
        </p:nvSpPr>
        <p:spPr>
          <a:xfrm>
            <a:off x="409221" y="1774362"/>
            <a:ext cx="6792768" cy="497665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800" b="1" dirty="0">
                <a:solidFill>
                  <a:srgbClr val="212529"/>
                </a:solidFill>
                <a:latin typeface="Arial Narrow" panose="020B0606020202030204" pitchFamily="34" charset="0"/>
              </a:rPr>
              <a:t>Fiscalité de l’association à but non lucratif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L’absence de fiscalité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Une association à but non lucratif qui n’exerce pas d’activité commerciale n’est pas concernée par le paiement d’un impôt.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En cas d’activité commerciale elle est exonérée d’impôt si elle n’effectue pas cette activité dans les mêmes conditions que les entreprises du secteur privé. 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Elle sera exonérée des impôts commerciaux (IS, TVA, CET), à conditions que 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Sa gestion soit désintéressée  ;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Son activité lucrative ne concurrence pas les sociétés commerciales du secteur privé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Travailler avec des fiscalistes pour vous assurer d’être en phase avec les contextes de vos pays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60D9E07-DD5E-5CDF-B48B-DC24BB01C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1" r="17221"/>
          <a:stretch/>
        </p:blipFill>
        <p:spPr>
          <a:xfrm>
            <a:off x="7201989" y="1774363"/>
            <a:ext cx="4580790" cy="49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3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167268" y="113211"/>
            <a:ext cx="11864898" cy="1412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8295">
              <a:lnSpc>
                <a:spcPct val="100000"/>
              </a:lnSpc>
              <a:spcBef>
                <a:spcPts val="0"/>
              </a:spcBef>
            </a:pPr>
            <a:r>
              <a:rPr lang="fr-FR" sz="24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8.3 : </a:t>
            </a:r>
            <a:r>
              <a:rPr lang="fr-FR" sz="48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de la conformité </a:t>
            </a:r>
          </a:p>
          <a:p>
            <a:pPr marL="328295">
              <a:lnSpc>
                <a:spcPct val="100000"/>
              </a:lnSpc>
              <a:spcBef>
                <a:spcPts val="0"/>
              </a:spcBef>
            </a:pPr>
            <a:r>
              <a:rPr lang="fr-FR" sz="48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 </a:t>
            </a:r>
            <a:r>
              <a:rPr lang="fr-FR" sz="48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l’exécution budgétaire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BC5BB4A-C7E8-FBBF-41AC-E07D84A15A0B}"/>
              </a:ext>
            </a:extLst>
          </p:cNvPr>
          <p:cNvSpPr txBox="1">
            <a:spLocks/>
          </p:cNvSpPr>
          <p:nvPr/>
        </p:nvSpPr>
        <p:spPr>
          <a:xfrm>
            <a:off x="231096" y="1799919"/>
            <a:ext cx="6916459" cy="49448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600" b="1" dirty="0">
                <a:solidFill>
                  <a:srgbClr val="1F1F1F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Quelques rappels importants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fr-FR" sz="2800" dirty="0">
                <a:solidFill>
                  <a:srgbClr val="1F1F1F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G</a:t>
            </a:r>
            <a:r>
              <a:rPr lang="fr-FR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ardez à l’esprit l’exécution budgétaire et soumis aux règles de la conformité des engagements avec les prévisions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fr-FR" sz="2800" dirty="0">
                <a:solidFill>
                  <a:srgbClr val="1F1F1F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Une dépense non prévue ne devrait pas être engagée si l’on n’a pas trouvé une réponse à l’imputation budgétaire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fr-FR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Une dépense non engagée ne peut être payée 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fr-FR" sz="2800" dirty="0">
                <a:solidFill>
                  <a:srgbClr val="1F1F1F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Un budget peut être révisé lorsque nécessaire… au lieu de s’exécuter hors conformité (On parle de collectif budgétaire)</a:t>
            </a:r>
            <a:endParaRPr lang="fr-FR" sz="2800" dirty="0">
              <a:solidFill>
                <a:srgbClr val="212529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1FDB80E-2D37-2EB1-DA6B-882220CCE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0" r="7803"/>
          <a:stretch/>
        </p:blipFill>
        <p:spPr>
          <a:xfrm>
            <a:off x="7132322" y="1799919"/>
            <a:ext cx="4841967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163551" y="243295"/>
            <a:ext cx="11864898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r-FR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CONCLUSION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85F340D-A851-1E08-A09A-3EA9B9305AE4}"/>
              </a:ext>
            </a:extLst>
          </p:cNvPr>
          <p:cNvSpPr txBox="1">
            <a:spLocks/>
          </p:cNvSpPr>
          <p:nvPr/>
        </p:nvSpPr>
        <p:spPr>
          <a:xfrm>
            <a:off x="459027" y="1843087"/>
            <a:ext cx="6499126" cy="477161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rgbClr val="212529"/>
                </a:solidFill>
                <a:latin typeface="Arial Narrow" panose="020B0606020202030204" pitchFamily="34" charset="0"/>
              </a:rPr>
              <a:t>Le but de ce webinaire n’était pas de faire de vous des spécialistes de la gestions financière, de la comptabilité, encore moins de la fiscalité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rgbClr val="212529"/>
                </a:solidFill>
                <a:latin typeface="Arial Narrow" panose="020B0606020202030204" pitchFamily="34" charset="0"/>
              </a:rPr>
              <a:t>Il s’agissait de vous sensibiliser sur la place de ces questions financières et fiscales dans la réussite de vos projets et de votre association en général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rgbClr val="212529"/>
                </a:solidFill>
                <a:latin typeface="Arial Narrow" panose="020B0606020202030204" pitchFamily="34" charset="0"/>
              </a:rPr>
              <a:t>Si vous avez acquis des rudiments pour bien collaborer avec les spécialistes des finances, alors notre but est atteint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2FB12D3-6369-0163-968A-23C5002C7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6" r="15648"/>
          <a:stretch/>
        </p:blipFill>
        <p:spPr>
          <a:xfrm>
            <a:off x="6976510" y="1843087"/>
            <a:ext cx="4809043" cy="47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838200" y="307298"/>
            <a:ext cx="10515600" cy="1153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r-FR" sz="60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8</a:t>
            </a:r>
            <a:r>
              <a:rPr lang="fr-FR" sz="60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0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Objectif de la séance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E008B0-C9AE-7043-82AF-A79F43E43976}"/>
              </a:ext>
            </a:extLst>
          </p:cNvPr>
          <p:cNvSpPr txBox="1">
            <a:spLocks/>
          </p:cNvSpPr>
          <p:nvPr/>
        </p:nvSpPr>
        <p:spPr>
          <a:xfrm>
            <a:off x="505109" y="2043163"/>
            <a:ext cx="6392092" cy="42618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0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D’ici la fin de la séance, les participants auront appris à 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3000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Elaborer un budget pour accompagner le plan de travail de leur association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3000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rudiments de la comptabilité et de la fiscalité d’une association à but non lucratif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3000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Mettre en place les mécanismes visant le respect de la conformité dans l’exécution budgétaire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1E63D0D-9963-B9D3-6A18-BE74A9271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30"/>
          <a:stretch/>
        </p:blipFill>
        <p:spPr>
          <a:xfrm>
            <a:off x="6897201" y="2043162"/>
            <a:ext cx="4799260" cy="42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2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9B2D256-5B8C-2DA9-1235-06F861A2FA49}"/>
              </a:ext>
            </a:extLst>
          </p:cNvPr>
          <p:cNvSpPr txBox="1"/>
          <p:nvPr/>
        </p:nvSpPr>
        <p:spPr>
          <a:xfrm>
            <a:off x="396971" y="1828800"/>
            <a:ext cx="3830815" cy="46379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CE0EBF-DA73-A9F4-CFC5-53A43D308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786" y="1828800"/>
            <a:ext cx="7567243" cy="4637988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838200" y="307298"/>
            <a:ext cx="10515600" cy="1153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60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et Plan de la séance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endParaRPr lang="fr-FR" sz="2800" b="1" kern="1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14E17DF-43E5-EBD4-4685-92B5DB352E65}"/>
              </a:ext>
            </a:extLst>
          </p:cNvPr>
          <p:cNvSpPr txBox="1">
            <a:spLocks/>
          </p:cNvSpPr>
          <p:nvPr/>
        </p:nvSpPr>
        <p:spPr>
          <a:xfrm>
            <a:off x="299990" y="1828800"/>
            <a:ext cx="6666867" cy="46379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3600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8.1 : Budget pour  accompagner le plan de travail de l’association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3600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8.2 : Comptabilité et fiscalité de l’association à but non lucratif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3600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8.3 : Respect de la conformité dans l’exécution budgétaire</a:t>
            </a:r>
          </a:p>
        </p:txBody>
      </p:sp>
    </p:spTree>
    <p:extLst>
      <p:ext uri="{BB962C8B-B14F-4D97-AF65-F5344CB8AC3E}">
        <p14:creationId xmlns:p14="http://schemas.microsoft.com/office/powerpoint/2010/main" val="155967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167268" y="106980"/>
            <a:ext cx="11864898" cy="1421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4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8.1 :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pour accompagner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plan de travail de l’association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BC5BB4A-C7E8-FBBF-41AC-E07D84A15A0B}"/>
              </a:ext>
            </a:extLst>
          </p:cNvPr>
          <p:cNvSpPr txBox="1">
            <a:spLocks/>
          </p:cNvSpPr>
          <p:nvPr/>
        </p:nvSpPr>
        <p:spPr>
          <a:xfrm>
            <a:off x="374383" y="1939264"/>
            <a:ext cx="6557641" cy="4657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212529"/>
                </a:solidFill>
                <a:latin typeface="Arial Narrow" panose="020B0606020202030204" pitchFamily="34" charset="0"/>
              </a:rPr>
              <a:t>Le budget peut concerner le fonctionnement de l’association pendant une année (ou une période plus longues selon le cas)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212529"/>
                </a:solidFill>
                <a:latin typeface="Arial Narrow" panose="020B0606020202030204" pitchFamily="34" charset="0"/>
              </a:rPr>
              <a:t>Mais il peut aussi être relatif à un projet en cours de réalisation ou à réaliser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212529"/>
                </a:solidFill>
                <a:latin typeface="Arial Narrow" panose="020B0606020202030204" pitchFamily="34" charset="0"/>
              </a:rPr>
              <a:t>Dans tous les cas, il se définit comme une évaluation des coûts de chaque activité prévue dans le plan de travail avec la plus grande précision possible. 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212529"/>
                </a:solidFill>
                <a:latin typeface="Arial Narrow" panose="020B0606020202030204" pitchFamily="34" charset="0"/>
              </a:rPr>
              <a:t>Un budget doit intégrer les dépenses non récurrentes, (achat de matériel, réparation des bâtiments et acquisition de matériels), et les dépenses continues, (salaires ou frais de fonctionnement)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AAEB5BE-945C-18AF-FF24-B9A21BEE1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46032" y="1825255"/>
            <a:ext cx="4657486" cy="48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9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167268" y="106980"/>
            <a:ext cx="11864898" cy="1421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4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8.1 :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pour accompagner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plan de travail de l’association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BC5BB4A-C7E8-FBBF-41AC-E07D84A15A0B}"/>
              </a:ext>
            </a:extLst>
          </p:cNvPr>
          <p:cNvSpPr txBox="1">
            <a:spLocks/>
          </p:cNvSpPr>
          <p:nvPr/>
        </p:nvSpPr>
        <p:spPr>
          <a:xfrm>
            <a:off x="649700" y="1799920"/>
            <a:ext cx="5219877" cy="59493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rgbClr val="212529"/>
                </a:solidFill>
                <a:latin typeface="Arial Narrow" panose="020B0606020202030204" pitchFamily="34" charset="0"/>
              </a:rPr>
              <a:t>Qu’est-ce qu’un plan de travail annuel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25848F-24C8-B408-D83E-E62E2141A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56"/>
          <a:stretch/>
        </p:blipFill>
        <p:spPr>
          <a:xfrm>
            <a:off x="649700" y="2540485"/>
            <a:ext cx="10892600" cy="38453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40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167268" y="106980"/>
            <a:ext cx="11864898" cy="1421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4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8.1 :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pour accompagner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plan de travail de l’association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BC5BB4A-C7E8-FBBF-41AC-E07D84A15A0B}"/>
              </a:ext>
            </a:extLst>
          </p:cNvPr>
          <p:cNvSpPr txBox="1">
            <a:spLocks/>
          </p:cNvSpPr>
          <p:nvPr/>
        </p:nvSpPr>
        <p:spPr>
          <a:xfrm>
            <a:off x="598488" y="1799920"/>
            <a:ext cx="7645400" cy="59493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212529"/>
                </a:solidFill>
                <a:latin typeface="Arial Narrow" panose="020B0606020202030204" pitchFamily="34" charset="0"/>
              </a:rPr>
              <a:t>Qu’est-ce qu’un plan de travail annuel ou pluri annuel ?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18F0C244-1C37-FBFD-46E1-FB704454C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757698"/>
              </p:ext>
            </p:extLst>
          </p:nvPr>
        </p:nvGraphicFramePr>
        <p:xfrm>
          <a:off x="598488" y="2397125"/>
          <a:ext cx="11036300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2657" imgH="4792542" progId="Word.Document.12">
                  <p:embed/>
                </p:oleObj>
              </mc:Choice>
              <mc:Fallback>
                <p:oleObj name="Document" r:id="rId2" imgW="8892657" imgH="47925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8488" y="2397125"/>
                        <a:ext cx="11036300" cy="446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13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167268" y="106980"/>
            <a:ext cx="11864898" cy="1421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4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8.1 :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pour accompagner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plan de travail de l’association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BC5BB4A-C7E8-FBBF-41AC-E07D84A15A0B}"/>
              </a:ext>
            </a:extLst>
          </p:cNvPr>
          <p:cNvSpPr txBox="1">
            <a:spLocks/>
          </p:cNvSpPr>
          <p:nvPr/>
        </p:nvSpPr>
        <p:spPr>
          <a:xfrm>
            <a:off x="506412" y="1703576"/>
            <a:ext cx="6937376" cy="59493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212529"/>
                </a:solidFill>
                <a:latin typeface="Arial Narrow" panose="020B0606020202030204" pitchFamily="34" charset="0"/>
              </a:rPr>
              <a:t>Qu’est-ce qu’un plan de travail annuel ou pluri annuel ?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1C983525-53AB-9E6E-2F04-D55530F5B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852991"/>
              </p:ext>
            </p:extLst>
          </p:nvPr>
        </p:nvGraphicFramePr>
        <p:xfrm>
          <a:off x="506412" y="2280623"/>
          <a:ext cx="11179175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2657" imgH="4080216" progId="Word.Document.12">
                  <p:embed/>
                </p:oleObj>
              </mc:Choice>
              <mc:Fallback>
                <p:oleObj name="Document" r:id="rId2" imgW="8892657" imgH="40802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6412" y="2280623"/>
                        <a:ext cx="11179175" cy="455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97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167268" y="106980"/>
            <a:ext cx="11864898" cy="1421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4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8.1 :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pour accompagner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plan de travail de l’association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BC5BB4A-C7E8-FBBF-41AC-E07D84A15A0B}"/>
              </a:ext>
            </a:extLst>
          </p:cNvPr>
          <p:cNvSpPr txBox="1">
            <a:spLocks/>
          </p:cNvSpPr>
          <p:nvPr/>
        </p:nvSpPr>
        <p:spPr>
          <a:xfrm>
            <a:off x="278584" y="1799919"/>
            <a:ext cx="7112950" cy="482917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Comment passer du plan de travail au budget 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Analyse des éléments de coût (Ressources nécessaires ou inducteurs de dépenses)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Besoins de ressources humaines (Personnel supplémentaire, consultants, charges de travail, etc.)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Besoins en équipement, matériels et consommables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Besoins d’investissement (amortissement sur le long terme)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Besoins en ressources financières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Evaluer les éléments de coût en qualité et en quantité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S’assurer que le budget est équilibré en ressources et en dépenses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Rester réaliste 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Prudent dans les projections de ressources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rgbClr val="212529"/>
                </a:solidFill>
                <a:latin typeface="Arial Narrow" panose="020B0606020202030204" pitchFamily="34" charset="0"/>
              </a:rPr>
              <a:t>Exagéré dans les projections des dépenses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730CFA-BB55-9050-BB89-2AD77ECB7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68"/>
          <a:stretch/>
        </p:blipFill>
        <p:spPr>
          <a:xfrm>
            <a:off x="7297780" y="1796263"/>
            <a:ext cx="4598125" cy="48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5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F7A6E8-D5F1-4A9C-1D8D-BD12F0B893E5}"/>
              </a:ext>
            </a:extLst>
          </p:cNvPr>
          <p:cNvSpPr txBox="1">
            <a:spLocks/>
          </p:cNvSpPr>
          <p:nvPr/>
        </p:nvSpPr>
        <p:spPr>
          <a:xfrm>
            <a:off x="167268" y="106980"/>
            <a:ext cx="11864898" cy="1421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4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 8.1 :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pour accompagner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</a:t>
            </a:r>
            <a:r>
              <a:rPr lang="fr-FR" sz="4400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plan de travail de l’association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BC5BB4A-C7E8-FBBF-41AC-E07D84A15A0B}"/>
              </a:ext>
            </a:extLst>
          </p:cNvPr>
          <p:cNvSpPr txBox="1">
            <a:spLocks/>
          </p:cNvSpPr>
          <p:nvPr/>
        </p:nvSpPr>
        <p:spPr>
          <a:xfrm>
            <a:off x="330838" y="1621323"/>
            <a:ext cx="11499212" cy="47179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i="0" u="none" strike="noStrike">
                <a:effectLst/>
                <a:latin typeface="Arial Narrow" panose="020B0606020202030204" pitchFamily="34" charset="0"/>
              </a:rPr>
              <a:t>Modèle propose par Mohammed AIT ABDELLAH</a:t>
            </a:r>
            <a:r>
              <a:rPr lang="fr-FR" b="1" i="0">
                <a:effectLst/>
                <a:latin typeface="Arial Narrow" panose="020B0606020202030204" pitchFamily="34" charset="0"/>
              </a:rPr>
              <a:t>  Fondateur &amp; CEO de </a:t>
            </a:r>
            <a:r>
              <a:rPr lang="fr-FR" b="1" i="0" dirty="0" err="1">
                <a:effectLst/>
                <a:latin typeface="Arial Narrow" panose="020B0606020202030204" pitchFamily="34" charset="0"/>
              </a:rPr>
              <a:t>Brainit</a:t>
            </a:r>
            <a:r>
              <a:rPr lang="fr-FR" b="1" i="0" dirty="0">
                <a:effectLst/>
                <a:latin typeface="Arial Narrow" panose="020B0606020202030204" pitchFamily="34" charset="0"/>
              </a:rPr>
              <a:t> Consulting Ltd</a:t>
            </a:r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87A2A2-4497-4E2E-EEFF-8B6818879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54" b="3779"/>
          <a:stretch/>
        </p:blipFill>
        <p:spPr>
          <a:xfrm>
            <a:off x="361950" y="2093116"/>
            <a:ext cx="11468100" cy="46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079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878</Words>
  <Application>Microsoft Office PowerPoint</Application>
  <PresentationFormat>Grand écran</PresentationFormat>
  <Paragraphs>77</Paragraphs>
  <Slides>14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Courier New</vt:lpstr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Kofi Kumodzi</dc:creator>
  <cp:lastModifiedBy>Kofi Kumodzi</cp:lastModifiedBy>
  <cp:revision>56</cp:revision>
  <dcterms:modified xsi:type="dcterms:W3CDTF">2024-08-08T15:23:22Z</dcterms:modified>
</cp:coreProperties>
</file>