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302" r:id="rId5"/>
    <p:sldId id="314" r:id="rId6"/>
    <p:sldId id="315" r:id="rId7"/>
    <p:sldId id="316" r:id="rId8"/>
    <p:sldId id="317" r:id="rId9"/>
    <p:sldId id="313" r:id="rId10"/>
    <p:sldId id="321" r:id="rId11"/>
    <p:sldId id="318" r:id="rId12"/>
    <p:sldId id="323" r:id="rId13"/>
    <p:sldId id="284" r:id="rId14"/>
    <p:sldId id="324" r:id="rId15"/>
    <p:sldId id="325" r:id="rId16"/>
    <p:sldId id="328" r:id="rId17"/>
    <p:sldId id="329" r:id="rId18"/>
    <p:sldId id="326" r:id="rId19"/>
    <p:sldId id="309" r:id="rId20"/>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00CC"/>
    <a:srgbClr val="0000FF"/>
    <a:srgbClr val="99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snapToGrid="0">
      <p:cViewPr varScale="1">
        <p:scale>
          <a:sx n="67" d="100"/>
          <a:sy n="67"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Développement Organisationnel dans un contexte d’Organisation de la Société Civile Internationale (OSCI)</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ormation des Responsables des Organisations Membres de la FOASPS en gestion des Associations et Développement Organisationnel (DO)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298288"/>
            <a:ext cx="12192000" cy="1692771"/>
          </a:xfrm>
          <a:prstGeom prst="rect">
            <a:avLst/>
          </a:prstGeom>
          <a:solidFill>
            <a:schemeClr val="tx2">
              <a:lumMod val="75000"/>
            </a:schemeClr>
          </a:solidFill>
        </p:spPr>
        <p:txBody>
          <a:bodyPr wrap="square" rtlCol="0">
            <a:spAutoFit/>
          </a:bodyPr>
          <a:lstStyle/>
          <a:p>
            <a:pPr algn="ctr"/>
            <a:r>
              <a:rPr lang="fr-FR" sz="3200" b="1" dirty="0">
                <a:solidFill>
                  <a:schemeClr val="bg1"/>
                </a:solidFill>
                <a:latin typeface="Arial Narrow" panose="020B0606020202030204" pitchFamily="34" charset="0"/>
              </a:rPr>
              <a:t>Module 9 : </a:t>
            </a:r>
          </a:p>
          <a:p>
            <a:pPr algn="ctr"/>
            <a:r>
              <a:rPr lang="fr-FR" sz="4000" b="1" dirty="0">
                <a:solidFill>
                  <a:schemeClr val="bg1"/>
                </a:solidFill>
                <a:latin typeface="Arial Narrow" panose="020B0606020202030204" pitchFamily="34" charset="0"/>
              </a:rPr>
              <a:t>Développement Organisationnel et Gestion du Changement</a:t>
            </a:r>
          </a:p>
          <a:p>
            <a:pPr algn="ctr"/>
            <a:r>
              <a:rPr lang="fr-FR" sz="3200" b="1" dirty="0">
                <a:solidFill>
                  <a:schemeClr val="bg1"/>
                </a:solidFill>
                <a:latin typeface="Arial Narrow" panose="020B0606020202030204" pitchFamily="34" charset="0"/>
              </a:rPr>
              <a:t>(Webinaire 9)</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9.2 : </a:t>
            </a:r>
            <a:r>
              <a:rPr lang="fr-FR" sz="4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Contexte et attitude du personnel </a:t>
            </a:r>
          </a:p>
          <a:p>
            <a:pPr>
              <a:lnSpc>
                <a:spcPct val="100000"/>
              </a:lnSpc>
              <a:spcBef>
                <a:spcPts val="0"/>
              </a:spcBef>
            </a:pP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4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en période de changement (2/3)</a:t>
            </a:r>
          </a:p>
        </p:txBody>
      </p:sp>
      <p:sp>
        <p:nvSpPr>
          <p:cNvPr id="3" name="Rectangle 3">
            <a:extLst>
              <a:ext uri="{FF2B5EF4-FFF2-40B4-BE49-F238E27FC236}">
                <a16:creationId xmlns:a16="http://schemas.microsoft.com/office/drawing/2014/main" id="{6E78CA17-D754-A16B-6A58-F43213EB2D90}"/>
              </a:ext>
            </a:extLst>
          </p:cNvPr>
          <p:cNvSpPr txBox="1">
            <a:spLocks noChangeArrowheads="1"/>
          </p:cNvSpPr>
          <p:nvPr/>
        </p:nvSpPr>
        <p:spPr bwMode="auto">
          <a:xfrm>
            <a:off x="4217917" y="2034411"/>
            <a:ext cx="746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3200" b="0" i="0" u="none" strike="noStrike" kern="0" cap="none" spc="0" normalizeH="0" baseline="0" noProof="0" dirty="0">
                <a:ln>
                  <a:noFill/>
                </a:ln>
                <a:solidFill>
                  <a:srgbClr val="000000"/>
                </a:solidFill>
                <a:effectLst/>
                <a:uLnTx/>
                <a:uFillTx/>
                <a:latin typeface="Arial"/>
                <a:ea typeface="+mn-ea"/>
                <a:cs typeface="+mn-cs"/>
              </a:rPr>
              <a:t>	</a:t>
            </a:r>
            <a:r>
              <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SENSATION</a:t>
            </a: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INTEGRATION </a:t>
            </a:r>
            <a:r>
              <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SENSIBILISATION</a:t>
            </a: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EXPERIMENTATION                                        MOBILISATION DE L ’ENERGIE</a:t>
            </a: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p:txBody>
      </p:sp>
      <p:sp>
        <p:nvSpPr>
          <p:cNvPr id="6" name="AutoShape 4">
            <a:extLst>
              <a:ext uri="{FF2B5EF4-FFF2-40B4-BE49-F238E27FC236}">
                <a16:creationId xmlns:a16="http://schemas.microsoft.com/office/drawing/2014/main" id="{6ED39DC2-D6E9-479A-4961-81E829B43291}"/>
              </a:ext>
            </a:extLst>
          </p:cNvPr>
          <p:cNvSpPr>
            <a:spLocks noChangeArrowheads="1"/>
          </p:cNvSpPr>
          <p:nvPr/>
        </p:nvSpPr>
        <p:spPr bwMode="auto">
          <a:xfrm rot="941603">
            <a:off x="5143430" y="2259836"/>
            <a:ext cx="4572000" cy="44116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989" y="9248"/>
                </a:moveTo>
                <a:cubicBezTo>
                  <a:pt x="20299" y="4715"/>
                  <a:pt x="16697" y="1183"/>
                  <a:pt x="12151" y="582"/>
                </a:cubicBezTo>
                <a:lnTo>
                  <a:pt x="12216" y="93"/>
                </a:lnTo>
                <a:cubicBezTo>
                  <a:pt x="16979" y="723"/>
                  <a:pt x="20753" y="4424"/>
                  <a:pt x="21476" y="9173"/>
                </a:cubicBezTo>
                <a:lnTo>
                  <a:pt x="24146" y="8767"/>
                </a:lnTo>
                <a:lnTo>
                  <a:pt x="21677" y="12123"/>
                </a:lnTo>
                <a:lnTo>
                  <a:pt x="18320" y="9654"/>
                </a:lnTo>
                <a:lnTo>
                  <a:pt x="20989" y="9248"/>
                </a:lnTo>
                <a:close/>
              </a:path>
            </a:pathLst>
          </a:custGeom>
          <a:solidFill>
            <a:srgbClr val="3366CC"/>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 name="AutoShape 5">
            <a:extLst>
              <a:ext uri="{FF2B5EF4-FFF2-40B4-BE49-F238E27FC236}">
                <a16:creationId xmlns:a16="http://schemas.microsoft.com/office/drawing/2014/main" id="{93D1AEAE-1B48-7A94-5D16-C68B43C24ACF}"/>
              </a:ext>
            </a:extLst>
          </p:cNvPr>
          <p:cNvSpPr>
            <a:spLocks noChangeArrowheads="1"/>
          </p:cNvSpPr>
          <p:nvPr/>
        </p:nvSpPr>
        <p:spPr bwMode="auto">
          <a:xfrm rot="8001665">
            <a:off x="5508554" y="2420174"/>
            <a:ext cx="4340225" cy="4178300"/>
          </a:xfrm>
          <a:custGeom>
            <a:avLst/>
            <a:gdLst>
              <a:gd name="T0" fmla="*/ 2147483646 w 21600"/>
              <a:gd name="T1" fmla="*/ 2147483646 h 21600"/>
              <a:gd name="T2" fmla="*/ 2147483646 w 21600"/>
              <a:gd name="T3" fmla="*/ 1628622803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174" y="10226"/>
                </a:moveTo>
                <a:cubicBezTo>
                  <a:pt x="20869" y="4719"/>
                  <a:pt x="16315" y="410"/>
                  <a:pt x="10800" y="410"/>
                </a:cubicBezTo>
                <a:cubicBezTo>
                  <a:pt x="10585" y="409"/>
                  <a:pt x="10370" y="416"/>
                  <a:pt x="10156" y="429"/>
                </a:cubicBezTo>
                <a:lnTo>
                  <a:pt x="10131" y="20"/>
                </a:lnTo>
                <a:cubicBezTo>
                  <a:pt x="10353" y="6"/>
                  <a:pt x="10576" y="-1"/>
                  <a:pt x="10800" y="0"/>
                </a:cubicBezTo>
                <a:cubicBezTo>
                  <a:pt x="16532" y="0"/>
                  <a:pt x="21266" y="4479"/>
                  <a:pt x="21583" y="10203"/>
                </a:cubicBezTo>
                <a:lnTo>
                  <a:pt x="24279" y="10054"/>
                </a:lnTo>
                <a:lnTo>
                  <a:pt x="21539" y="13114"/>
                </a:lnTo>
                <a:lnTo>
                  <a:pt x="18478" y="10375"/>
                </a:lnTo>
                <a:lnTo>
                  <a:pt x="21174" y="10226"/>
                </a:lnTo>
                <a:close/>
              </a:path>
            </a:pathLst>
          </a:custGeom>
          <a:solidFill>
            <a:srgbClr val="3366CC"/>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 name="AutoShape 6">
            <a:extLst>
              <a:ext uri="{FF2B5EF4-FFF2-40B4-BE49-F238E27FC236}">
                <a16:creationId xmlns:a16="http://schemas.microsoft.com/office/drawing/2014/main" id="{2B297465-2EE2-3FC6-17F1-F6818EFF7EFF}"/>
              </a:ext>
            </a:extLst>
          </p:cNvPr>
          <p:cNvSpPr>
            <a:spLocks noChangeArrowheads="1"/>
          </p:cNvSpPr>
          <p:nvPr/>
        </p:nvSpPr>
        <p:spPr bwMode="auto">
          <a:xfrm rot="13613221">
            <a:off x="5713342" y="2193162"/>
            <a:ext cx="3578225" cy="41021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831" y="12645"/>
                </a:moveTo>
                <a:cubicBezTo>
                  <a:pt x="20943" y="12037"/>
                  <a:pt x="21000" y="11419"/>
                  <a:pt x="21000" y="10800"/>
                </a:cubicBezTo>
                <a:cubicBezTo>
                  <a:pt x="21000" y="5927"/>
                  <a:pt x="17553" y="1734"/>
                  <a:pt x="12772" y="792"/>
                </a:cubicBezTo>
                <a:lnTo>
                  <a:pt x="12888" y="203"/>
                </a:lnTo>
                <a:cubicBezTo>
                  <a:pt x="17950" y="1201"/>
                  <a:pt x="21600" y="5640"/>
                  <a:pt x="21600" y="10800"/>
                </a:cubicBezTo>
                <a:cubicBezTo>
                  <a:pt x="21600" y="11455"/>
                  <a:pt x="21540" y="12109"/>
                  <a:pt x="21421" y="12754"/>
                </a:cubicBezTo>
                <a:lnTo>
                  <a:pt x="24077" y="13243"/>
                </a:lnTo>
                <a:lnTo>
                  <a:pt x="20583" y="15650"/>
                </a:lnTo>
                <a:lnTo>
                  <a:pt x="18176" y="12157"/>
                </a:lnTo>
                <a:lnTo>
                  <a:pt x="20831" y="12645"/>
                </a:lnTo>
                <a:close/>
              </a:path>
            </a:pathLst>
          </a:custGeom>
          <a:solidFill>
            <a:srgbClr val="3366CC"/>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 name="AutoShape 7">
            <a:extLst>
              <a:ext uri="{FF2B5EF4-FFF2-40B4-BE49-F238E27FC236}">
                <a16:creationId xmlns:a16="http://schemas.microsoft.com/office/drawing/2014/main" id="{24F09AF8-6F81-F3FE-D842-C6D4E3D1B024}"/>
              </a:ext>
            </a:extLst>
          </p:cNvPr>
          <p:cNvSpPr>
            <a:spLocks noChangeArrowheads="1"/>
          </p:cNvSpPr>
          <p:nvPr/>
        </p:nvSpPr>
        <p:spPr bwMode="auto">
          <a:xfrm>
            <a:off x="8637517" y="2567811"/>
            <a:ext cx="2590800" cy="381000"/>
          </a:xfrm>
          <a:prstGeom prst="curvedUpArrow">
            <a:avLst>
              <a:gd name="adj1" fmla="val 45931"/>
              <a:gd name="adj2" fmla="val 274676"/>
              <a:gd name="adj3" fmla="val 40625"/>
            </a:avLst>
          </a:prstGeom>
          <a:solidFill>
            <a:srgbClr val="FF6600"/>
          </a:solidFill>
          <a:ln w="9525">
            <a:solidFill>
              <a:srgbClr val="000000"/>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alt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0" name="AutoShape 9">
            <a:extLst>
              <a:ext uri="{FF2B5EF4-FFF2-40B4-BE49-F238E27FC236}">
                <a16:creationId xmlns:a16="http://schemas.microsoft.com/office/drawing/2014/main" id="{6667B5FB-C3B0-B94C-D542-D2CE99C941E0}"/>
              </a:ext>
            </a:extLst>
          </p:cNvPr>
          <p:cNvSpPr>
            <a:spLocks noChangeArrowheads="1"/>
          </p:cNvSpPr>
          <p:nvPr/>
        </p:nvSpPr>
        <p:spPr bwMode="auto">
          <a:xfrm rot="1245883">
            <a:off x="9401105" y="4075936"/>
            <a:ext cx="2286000" cy="395288"/>
          </a:xfrm>
          <a:prstGeom prst="curvedUpArrow">
            <a:avLst>
              <a:gd name="adj1" fmla="val 45730"/>
              <a:gd name="adj2" fmla="val 259437"/>
              <a:gd name="adj3" fmla="val 40625"/>
            </a:avLst>
          </a:prstGeom>
          <a:solidFill>
            <a:srgbClr val="FF6600"/>
          </a:solidFill>
          <a:ln w="9525">
            <a:solidFill>
              <a:srgbClr val="000000"/>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alt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1" name="AutoShape 10">
            <a:extLst>
              <a:ext uri="{FF2B5EF4-FFF2-40B4-BE49-F238E27FC236}">
                <a16:creationId xmlns:a16="http://schemas.microsoft.com/office/drawing/2014/main" id="{BFA20F8E-A92C-6DE2-D1B2-70ECBAD87745}"/>
              </a:ext>
            </a:extLst>
          </p:cNvPr>
          <p:cNvSpPr>
            <a:spLocks noChangeArrowheads="1"/>
          </p:cNvSpPr>
          <p:nvPr/>
        </p:nvSpPr>
        <p:spPr bwMode="auto">
          <a:xfrm rot="3030464">
            <a:off x="8936761" y="6110317"/>
            <a:ext cx="1524000" cy="439738"/>
          </a:xfrm>
          <a:prstGeom prst="curvedUpArrow">
            <a:avLst>
              <a:gd name="adj1" fmla="val 27405"/>
              <a:gd name="adj2" fmla="val 155475"/>
              <a:gd name="adj3" fmla="val 40625"/>
            </a:avLst>
          </a:prstGeom>
          <a:solidFill>
            <a:srgbClr val="FF6600"/>
          </a:solidFill>
          <a:ln w="9525">
            <a:solidFill>
              <a:srgbClr val="000000"/>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alt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2" name="AutoShape 11">
            <a:extLst>
              <a:ext uri="{FF2B5EF4-FFF2-40B4-BE49-F238E27FC236}">
                <a16:creationId xmlns:a16="http://schemas.microsoft.com/office/drawing/2014/main" id="{B61E6AB0-7548-D79E-7B47-55A91FA91CF5}"/>
              </a:ext>
            </a:extLst>
          </p:cNvPr>
          <p:cNvSpPr>
            <a:spLocks noChangeArrowheads="1"/>
          </p:cNvSpPr>
          <p:nvPr/>
        </p:nvSpPr>
        <p:spPr bwMode="auto">
          <a:xfrm rot="13172401">
            <a:off x="3989317" y="4320411"/>
            <a:ext cx="2065338" cy="342900"/>
          </a:xfrm>
          <a:prstGeom prst="curvedUpArrow">
            <a:avLst>
              <a:gd name="adj1" fmla="val 40684"/>
              <a:gd name="adj2" fmla="val 243296"/>
              <a:gd name="adj3" fmla="val 40625"/>
            </a:avLst>
          </a:prstGeom>
          <a:solidFill>
            <a:srgbClr val="FF6600"/>
          </a:solidFill>
          <a:ln w="9525">
            <a:solidFill>
              <a:srgbClr val="000000"/>
            </a:solidFill>
            <a:miter lim="800000"/>
            <a:headEnd/>
            <a:tailEnd/>
          </a:ln>
        </p:spPr>
        <p:txBody>
          <a:bodyPr wrap="none"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alt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3" name="Text Box 12">
            <a:extLst>
              <a:ext uri="{FF2B5EF4-FFF2-40B4-BE49-F238E27FC236}">
                <a16:creationId xmlns:a16="http://schemas.microsoft.com/office/drawing/2014/main" id="{B78378C5-D623-FE94-C076-897AE9BAABC4}"/>
              </a:ext>
            </a:extLst>
          </p:cNvPr>
          <p:cNvSpPr txBox="1">
            <a:spLocks noChangeArrowheads="1"/>
          </p:cNvSpPr>
          <p:nvPr/>
        </p:nvSpPr>
        <p:spPr bwMode="auto">
          <a:xfrm>
            <a:off x="6427717" y="4015611"/>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fr-FR" altLang="fr-FR" sz="2400" b="1" dirty="0">
                <a:solidFill>
                  <a:srgbClr val="FF0000"/>
                </a:solidFill>
                <a:latin typeface="Arial Black" panose="020B0A04020102020204" pitchFamily="34" charset="0"/>
              </a:rPr>
              <a:t>RESISTANCE</a:t>
            </a:r>
          </a:p>
        </p:txBody>
      </p:sp>
      <p:sp>
        <p:nvSpPr>
          <p:cNvPr id="2" name="Espace réservé du contenu 2">
            <a:extLst>
              <a:ext uri="{FF2B5EF4-FFF2-40B4-BE49-F238E27FC236}">
                <a16:creationId xmlns:a16="http://schemas.microsoft.com/office/drawing/2014/main" id="{2588CC3D-3CA1-2071-F9F7-B8423E1F83B9}"/>
              </a:ext>
            </a:extLst>
          </p:cNvPr>
          <p:cNvSpPr txBox="1">
            <a:spLocks/>
          </p:cNvSpPr>
          <p:nvPr/>
        </p:nvSpPr>
        <p:spPr>
          <a:xfrm>
            <a:off x="417686" y="1887200"/>
            <a:ext cx="5068714" cy="15417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200" b="1" dirty="0">
                <a:solidFill>
                  <a:srgbClr val="212529"/>
                </a:solidFill>
                <a:latin typeface="Arial Narrow" panose="020B0606020202030204" pitchFamily="34" charset="0"/>
              </a:rPr>
              <a:t>LES </a:t>
            </a:r>
            <a:r>
              <a:rPr lang="fr-FR" sz="3200" b="1" dirty="0">
                <a:solidFill>
                  <a:srgbClr val="FF0000"/>
                </a:solidFill>
                <a:latin typeface="Arial Narrow" panose="020B0606020202030204" pitchFamily="34" charset="0"/>
              </a:rPr>
              <a:t>RESISTANCES</a:t>
            </a:r>
            <a:r>
              <a:rPr lang="fr-FR" sz="3200" b="1" dirty="0">
                <a:solidFill>
                  <a:srgbClr val="212529"/>
                </a:solidFill>
                <a:latin typeface="Arial Narrow" panose="020B0606020202030204" pitchFamily="34" charset="0"/>
              </a:rPr>
              <a:t> DANS LE CYCLE DE L’EXPÉRIENCE DU CHANGEMENT</a:t>
            </a:r>
          </a:p>
        </p:txBody>
      </p:sp>
    </p:spTree>
    <p:extLst>
      <p:ext uri="{BB962C8B-B14F-4D97-AF65-F5344CB8AC3E}">
        <p14:creationId xmlns:p14="http://schemas.microsoft.com/office/powerpoint/2010/main" val="324801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9.2 : </a:t>
            </a:r>
            <a:r>
              <a:rPr lang="fr-FR" sz="4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Contexte et attitude du personnel </a:t>
            </a:r>
          </a:p>
          <a:p>
            <a:pPr>
              <a:lnSpc>
                <a:spcPct val="100000"/>
              </a:lnSpc>
              <a:spcBef>
                <a:spcPts val="0"/>
              </a:spcBef>
            </a:pP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4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en période de changement (3/3)</a:t>
            </a:r>
          </a:p>
        </p:txBody>
      </p:sp>
      <p:pic>
        <p:nvPicPr>
          <p:cNvPr id="6" name="Image 5">
            <a:extLst>
              <a:ext uri="{FF2B5EF4-FFF2-40B4-BE49-F238E27FC236}">
                <a16:creationId xmlns:a16="http://schemas.microsoft.com/office/drawing/2014/main" id="{5D610E29-18E1-FA3C-1100-ADDF255387DF}"/>
              </a:ext>
            </a:extLst>
          </p:cNvPr>
          <p:cNvPicPr>
            <a:picLocks noChangeAspect="1"/>
          </p:cNvPicPr>
          <p:nvPr/>
        </p:nvPicPr>
        <p:blipFill rotWithShape="1">
          <a:blip r:embed="rId2"/>
          <a:srcRect t="5039" b="4880"/>
          <a:stretch/>
        </p:blipFill>
        <p:spPr>
          <a:xfrm>
            <a:off x="645464" y="1630837"/>
            <a:ext cx="10922167" cy="5120183"/>
          </a:xfrm>
          <a:prstGeom prst="rect">
            <a:avLst/>
          </a:prstGeom>
        </p:spPr>
      </p:pic>
    </p:spTree>
    <p:extLst>
      <p:ext uri="{BB962C8B-B14F-4D97-AF65-F5344CB8AC3E}">
        <p14:creationId xmlns:p14="http://schemas.microsoft.com/office/powerpoint/2010/main" val="1052467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19072"/>
            <a:ext cx="11864898" cy="12239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9.2 : </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Contexte et attitude du personnel en période de changement :</a:t>
            </a:r>
          </a:p>
          <a:p>
            <a:pPr>
              <a:lnSpc>
                <a:spcPct val="100000"/>
              </a:lnSpc>
              <a:spcBef>
                <a:spcPts val="0"/>
              </a:spcBef>
            </a:pPr>
            <a:r>
              <a:rPr lang="fr-FR" altLang="fr-FR" sz="3200" b="1" kern="0" dirty="0">
                <a:solidFill>
                  <a:schemeClr val="bg1"/>
                </a:solidFill>
                <a:latin typeface="Arial Narrow" panose="020B0606020202030204" pitchFamily="34" charset="0"/>
              </a:rPr>
              <a:t>		M</a:t>
            </a:r>
            <a:r>
              <a:rPr kumimoji="0" lang="fr-FR" altLang="fr-FR" sz="3200" b="1" i="0" u="none" strike="noStrike" kern="0" cap="none" spc="0" normalizeH="0" baseline="0" noProof="0" dirty="0" err="1">
                <a:ln>
                  <a:noFill/>
                </a:ln>
                <a:solidFill>
                  <a:schemeClr val="bg1"/>
                </a:solidFill>
                <a:effectLst/>
                <a:uLnTx/>
                <a:uFillTx/>
                <a:latin typeface="Arial Narrow" panose="020B0606020202030204" pitchFamily="34" charset="0"/>
              </a:rPr>
              <a:t>odèle</a:t>
            </a:r>
            <a:r>
              <a:rPr kumimoji="0" lang="fr-FR" altLang="fr-FR" sz="3200" b="1" i="0" u="none" strike="noStrike" kern="0" cap="none" spc="0" normalizeH="0" baseline="0" noProof="0" dirty="0">
                <a:ln>
                  <a:noFill/>
                </a:ln>
                <a:solidFill>
                  <a:schemeClr val="bg1"/>
                </a:solidFill>
                <a:effectLst/>
                <a:uLnTx/>
                <a:uFillTx/>
                <a:latin typeface="Arial Narrow" panose="020B0606020202030204" pitchFamily="34" charset="0"/>
              </a:rPr>
              <a:t>  de comportement du manager face au changement</a:t>
            </a:r>
          </a:p>
          <a:p>
            <a:pPr>
              <a:lnSpc>
                <a:spcPct val="100000"/>
              </a:lnSpc>
              <a:spcBef>
                <a:spcPts val="0"/>
              </a:spcBef>
            </a:pP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Rectangle 1028">
            <a:extLst>
              <a:ext uri="{FF2B5EF4-FFF2-40B4-BE49-F238E27FC236}">
                <a16:creationId xmlns:a16="http://schemas.microsoft.com/office/drawing/2014/main" id="{90BF4D53-5E9E-478E-4A3E-B8A93A3E5848}"/>
              </a:ext>
            </a:extLst>
          </p:cNvPr>
          <p:cNvSpPr>
            <a:spLocks noChangeArrowheads="1"/>
          </p:cNvSpPr>
          <p:nvPr/>
        </p:nvSpPr>
        <p:spPr bwMode="auto">
          <a:xfrm>
            <a:off x="1743075" y="2676525"/>
            <a:ext cx="4191560" cy="1447800"/>
          </a:xfrm>
          <a:prstGeom prst="rect">
            <a:avLst/>
          </a:prstGeom>
          <a:solidFill>
            <a:schemeClr val="accent6">
              <a:lumMod val="75000"/>
            </a:schemeClr>
          </a:solidFill>
          <a:ln w="9525">
            <a:solidFill>
              <a:srgbClr val="000000"/>
            </a:solidFill>
            <a:miter lim="800000"/>
            <a:headEnd/>
            <a:tailEnd/>
          </a:ln>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Conduire le </a:t>
            </a:r>
          </a:p>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changement</a:t>
            </a:r>
          </a:p>
        </p:txBody>
      </p:sp>
      <p:sp>
        <p:nvSpPr>
          <p:cNvPr id="9" name="Text Box 1029">
            <a:extLst>
              <a:ext uri="{FF2B5EF4-FFF2-40B4-BE49-F238E27FC236}">
                <a16:creationId xmlns:a16="http://schemas.microsoft.com/office/drawing/2014/main" id="{93EFE0FB-3289-CAC5-F6F8-0291469F1D25}"/>
              </a:ext>
            </a:extLst>
          </p:cNvPr>
          <p:cNvSpPr txBox="1">
            <a:spLocks noChangeArrowheads="1"/>
          </p:cNvSpPr>
          <p:nvPr/>
        </p:nvSpPr>
        <p:spPr bwMode="auto">
          <a:xfrm>
            <a:off x="2953283" y="2138356"/>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fr-FR" altLang="fr-FR" sz="2800" b="1" dirty="0">
                <a:solidFill>
                  <a:srgbClr val="FF0000"/>
                </a:solidFill>
                <a:latin typeface="Arial Narrow" panose="020B0606020202030204" pitchFamily="34" charset="0"/>
              </a:rPr>
              <a:t>INTERNE</a:t>
            </a:r>
          </a:p>
        </p:txBody>
      </p:sp>
      <p:sp>
        <p:nvSpPr>
          <p:cNvPr id="10" name="Text Box 1030">
            <a:extLst>
              <a:ext uri="{FF2B5EF4-FFF2-40B4-BE49-F238E27FC236}">
                <a16:creationId xmlns:a16="http://schemas.microsoft.com/office/drawing/2014/main" id="{3EF007E1-C5A0-D693-0E74-D74CF93AE865}"/>
              </a:ext>
            </a:extLst>
          </p:cNvPr>
          <p:cNvSpPr txBox="1">
            <a:spLocks noChangeArrowheads="1"/>
          </p:cNvSpPr>
          <p:nvPr/>
        </p:nvSpPr>
        <p:spPr bwMode="auto">
          <a:xfrm>
            <a:off x="8339733" y="217646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fr-FR" altLang="fr-FR" sz="2800" b="1" dirty="0">
                <a:solidFill>
                  <a:srgbClr val="000000"/>
                </a:solidFill>
                <a:latin typeface="Arial Narrow" panose="020B0606020202030204" pitchFamily="34" charset="0"/>
              </a:rPr>
              <a:t> </a:t>
            </a:r>
            <a:r>
              <a:rPr lang="fr-FR" altLang="fr-FR" sz="2800" b="1" dirty="0">
                <a:solidFill>
                  <a:srgbClr val="FF0000"/>
                </a:solidFill>
                <a:latin typeface="Arial Narrow" panose="020B0606020202030204" pitchFamily="34" charset="0"/>
              </a:rPr>
              <a:t>EXTERNE</a:t>
            </a:r>
          </a:p>
        </p:txBody>
      </p:sp>
      <p:sp>
        <p:nvSpPr>
          <p:cNvPr id="11" name="Rectangle 1031">
            <a:extLst>
              <a:ext uri="{FF2B5EF4-FFF2-40B4-BE49-F238E27FC236}">
                <a16:creationId xmlns:a16="http://schemas.microsoft.com/office/drawing/2014/main" id="{305A7D98-5A50-0C21-93AC-51E4FFD4E024}"/>
              </a:ext>
            </a:extLst>
          </p:cNvPr>
          <p:cNvSpPr>
            <a:spLocks noChangeArrowheads="1"/>
          </p:cNvSpPr>
          <p:nvPr/>
        </p:nvSpPr>
        <p:spPr bwMode="auto">
          <a:xfrm>
            <a:off x="7001435" y="2705100"/>
            <a:ext cx="4495240" cy="1447800"/>
          </a:xfrm>
          <a:prstGeom prst="rect">
            <a:avLst/>
          </a:prstGeom>
          <a:solidFill>
            <a:schemeClr val="accent6">
              <a:lumMod val="75000"/>
            </a:schemeClr>
          </a:solidFill>
          <a:ln w="9525">
            <a:solidFill>
              <a:srgbClr val="000000"/>
            </a:solidFill>
            <a:miter lim="800000"/>
            <a:headEnd/>
            <a:tailEnd/>
          </a:ln>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Promouvoir soutenir </a:t>
            </a:r>
          </a:p>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le changement</a:t>
            </a:r>
          </a:p>
        </p:txBody>
      </p:sp>
      <p:sp>
        <p:nvSpPr>
          <p:cNvPr id="13" name="Rectangle 1033">
            <a:extLst>
              <a:ext uri="{FF2B5EF4-FFF2-40B4-BE49-F238E27FC236}">
                <a16:creationId xmlns:a16="http://schemas.microsoft.com/office/drawing/2014/main" id="{322EF68B-EF67-D87C-E109-2736DC7F9AC9}"/>
              </a:ext>
            </a:extLst>
          </p:cNvPr>
          <p:cNvSpPr>
            <a:spLocks noChangeArrowheads="1"/>
          </p:cNvSpPr>
          <p:nvPr/>
        </p:nvSpPr>
        <p:spPr bwMode="auto">
          <a:xfrm>
            <a:off x="1743075" y="5343525"/>
            <a:ext cx="4191560" cy="1447800"/>
          </a:xfrm>
          <a:prstGeom prst="rect">
            <a:avLst/>
          </a:prstGeom>
          <a:solidFill>
            <a:schemeClr val="accent6">
              <a:lumMod val="75000"/>
            </a:schemeClr>
          </a:solidFill>
          <a:ln w="9525">
            <a:solidFill>
              <a:srgbClr val="000000"/>
            </a:solidFill>
            <a:miter lim="800000"/>
            <a:headEnd/>
            <a:tailEnd/>
          </a:ln>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 S’adapter au</a:t>
            </a:r>
          </a:p>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changement</a:t>
            </a:r>
          </a:p>
        </p:txBody>
      </p:sp>
      <p:sp>
        <p:nvSpPr>
          <p:cNvPr id="14" name="Rectangle 1034">
            <a:extLst>
              <a:ext uri="{FF2B5EF4-FFF2-40B4-BE49-F238E27FC236}">
                <a16:creationId xmlns:a16="http://schemas.microsoft.com/office/drawing/2014/main" id="{CEC25389-4DC4-95F5-B429-4527FECCCA98}"/>
              </a:ext>
            </a:extLst>
          </p:cNvPr>
          <p:cNvSpPr>
            <a:spLocks noChangeArrowheads="1"/>
          </p:cNvSpPr>
          <p:nvPr/>
        </p:nvSpPr>
        <p:spPr bwMode="auto">
          <a:xfrm>
            <a:off x="7077635" y="5372100"/>
            <a:ext cx="4495240" cy="1447800"/>
          </a:xfrm>
          <a:prstGeom prst="rect">
            <a:avLst/>
          </a:prstGeom>
          <a:solidFill>
            <a:schemeClr val="accent6">
              <a:lumMod val="75000"/>
            </a:schemeClr>
          </a:solidFill>
          <a:ln w="9525">
            <a:solidFill>
              <a:srgbClr val="000000"/>
            </a:solidFill>
            <a:miter lim="800000"/>
            <a:headEnd/>
            <a:tailEnd/>
          </a:ln>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 Répondre (Réagir) </a:t>
            </a:r>
          </a:p>
          <a:p>
            <a:pPr algn="ctr" eaLnBrk="0" fontAlgn="base" hangingPunct="0">
              <a:spcBef>
                <a:spcPct val="0"/>
              </a:spcBef>
              <a:spcAft>
                <a:spcPct val="0"/>
              </a:spcAft>
              <a:buClrTx/>
              <a:buSzTx/>
              <a:buFontTx/>
              <a:buNone/>
            </a:pPr>
            <a:r>
              <a:rPr lang="fr-FR" altLang="fr-FR" sz="3600" b="1" dirty="0">
                <a:solidFill>
                  <a:schemeClr val="bg1"/>
                </a:solidFill>
                <a:latin typeface="Arial Narrow" panose="020B0606020202030204" pitchFamily="34" charset="0"/>
              </a:rPr>
              <a:t>au changement</a:t>
            </a:r>
          </a:p>
        </p:txBody>
      </p:sp>
      <p:sp>
        <p:nvSpPr>
          <p:cNvPr id="15" name="Rectangle 1035">
            <a:extLst>
              <a:ext uri="{FF2B5EF4-FFF2-40B4-BE49-F238E27FC236}">
                <a16:creationId xmlns:a16="http://schemas.microsoft.com/office/drawing/2014/main" id="{594ECEB8-1C0B-D081-3861-6455499BC80C}"/>
              </a:ext>
            </a:extLst>
          </p:cNvPr>
          <p:cNvSpPr>
            <a:spLocks noChangeArrowheads="1"/>
          </p:cNvSpPr>
          <p:nvPr/>
        </p:nvSpPr>
        <p:spPr bwMode="auto">
          <a:xfrm rot="16200000">
            <a:off x="660490" y="3245132"/>
            <a:ext cx="1353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fr-FR" altLang="fr-FR" sz="2400" b="1" dirty="0">
                <a:solidFill>
                  <a:srgbClr val="3333CC"/>
                </a:solidFill>
                <a:latin typeface="Arial Narrow" panose="020B0606020202030204" pitchFamily="34" charset="0"/>
              </a:rPr>
              <a:t>PRO ACTIF</a:t>
            </a:r>
          </a:p>
        </p:txBody>
      </p:sp>
      <p:sp>
        <p:nvSpPr>
          <p:cNvPr id="16" name="Rectangle 1036">
            <a:extLst>
              <a:ext uri="{FF2B5EF4-FFF2-40B4-BE49-F238E27FC236}">
                <a16:creationId xmlns:a16="http://schemas.microsoft.com/office/drawing/2014/main" id="{15A6CBCF-27AE-7C50-2806-0CD61F186163}"/>
              </a:ext>
            </a:extLst>
          </p:cNvPr>
          <p:cNvSpPr>
            <a:spLocks noChangeArrowheads="1"/>
          </p:cNvSpPr>
          <p:nvPr/>
        </p:nvSpPr>
        <p:spPr bwMode="auto">
          <a:xfrm rot="16200000">
            <a:off x="789755" y="5835934"/>
            <a:ext cx="1094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fr-FR" altLang="fr-FR" sz="2400" b="1" dirty="0">
                <a:solidFill>
                  <a:srgbClr val="3333CC"/>
                </a:solidFill>
                <a:latin typeface="Arial Narrow" panose="020B0606020202030204" pitchFamily="34" charset="0"/>
              </a:rPr>
              <a:t>REACTIF</a:t>
            </a:r>
          </a:p>
        </p:txBody>
      </p:sp>
      <p:sp>
        <p:nvSpPr>
          <p:cNvPr id="21" name="Text Box 1041">
            <a:extLst>
              <a:ext uri="{FF2B5EF4-FFF2-40B4-BE49-F238E27FC236}">
                <a16:creationId xmlns:a16="http://schemas.microsoft.com/office/drawing/2014/main" id="{3AE2C910-6D4A-15E0-F5E7-56CF66A5E4EC}"/>
              </a:ext>
            </a:extLst>
          </p:cNvPr>
          <p:cNvSpPr txBox="1">
            <a:spLocks noChangeArrowheads="1"/>
          </p:cNvSpPr>
          <p:nvPr/>
        </p:nvSpPr>
        <p:spPr bwMode="auto">
          <a:xfrm>
            <a:off x="4810676" y="1643853"/>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ClrTx/>
              <a:buSzTx/>
              <a:buFontTx/>
              <a:buNone/>
            </a:pPr>
            <a:r>
              <a:rPr lang="fr-FR" altLang="fr-FR" sz="2800" b="1" dirty="0">
                <a:solidFill>
                  <a:srgbClr val="FF0000"/>
                </a:solidFill>
                <a:latin typeface="Arial Narrow" panose="020B0606020202030204" pitchFamily="34" charset="0"/>
              </a:rPr>
              <a:t>CHANGEMENT</a:t>
            </a:r>
            <a:endParaRPr lang="en-US" altLang="fr-FR" sz="2800" b="1" dirty="0">
              <a:solidFill>
                <a:srgbClr val="FF0000"/>
              </a:solidFill>
              <a:latin typeface="Arial Narrow" panose="020B0606020202030204" pitchFamily="34" charset="0"/>
            </a:endParaRPr>
          </a:p>
        </p:txBody>
      </p:sp>
      <p:sp>
        <p:nvSpPr>
          <p:cNvPr id="22" name="Text Box 1042">
            <a:extLst>
              <a:ext uri="{FF2B5EF4-FFF2-40B4-BE49-F238E27FC236}">
                <a16:creationId xmlns:a16="http://schemas.microsoft.com/office/drawing/2014/main" id="{3C7C1E90-F331-930B-13CD-2FB6881356A5}"/>
              </a:ext>
            </a:extLst>
          </p:cNvPr>
          <p:cNvSpPr txBox="1">
            <a:spLocks noChangeArrowheads="1"/>
          </p:cNvSpPr>
          <p:nvPr/>
        </p:nvSpPr>
        <p:spPr bwMode="auto">
          <a:xfrm>
            <a:off x="616693" y="2129487"/>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fr-FR" altLang="fr-FR" sz="2800" b="1" dirty="0">
                <a:solidFill>
                  <a:srgbClr val="3333CC"/>
                </a:solidFill>
                <a:latin typeface="Arial Narrow" panose="020B0606020202030204" pitchFamily="34" charset="0"/>
              </a:rPr>
              <a:t>ATTITUDE</a:t>
            </a:r>
            <a:r>
              <a:rPr lang="fr-FR" altLang="fr-FR" sz="2800" b="1" dirty="0">
                <a:solidFill>
                  <a:srgbClr val="000000"/>
                </a:solidFill>
                <a:latin typeface="Arial Narrow" panose="020B0606020202030204" pitchFamily="34" charset="0"/>
              </a:rPr>
              <a:t> </a:t>
            </a:r>
            <a:endParaRPr lang="en-US" altLang="fr-FR" sz="2800" b="1" dirty="0">
              <a:solidFill>
                <a:srgbClr val="000000"/>
              </a:solidFill>
              <a:latin typeface="Arial Narrow" panose="020B0606020202030204" pitchFamily="34" charset="0"/>
            </a:endParaRPr>
          </a:p>
        </p:txBody>
      </p:sp>
      <p:sp>
        <p:nvSpPr>
          <p:cNvPr id="23" name="Flèche : double flèche verticale 22">
            <a:extLst>
              <a:ext uri="{FF2B5EF4-FFF2-40B4-BE49-F238E27FC236}">
                <a16:creationId xmlns:a16="http://schemas.microsoft.com/office/drawing/2014/main" id="{0F17B1AB-F1E0-2D07-57CB-B494D95D52C0}"/>
              </a:ext>
            </a:extLst>
          </p:cNvPr>
          <p:cNvSpPr/>
          <p:nvPr/>
        </p:nvSpPr>
        <p:spPr>
          <a:xfrm rot="4192713">
            <a:off x="6318190" y="2898668"/>
            <a:ext cx="316195" cy="3649036"/>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ouble flèche verticale 23">
            <a:extLst>
              <a:ext uri="{FF2B5EF4-FFF2-40B4-BE49-F238E27FC236}">
                <a16:creationId xmlns:a16="http://schemas.microsoft.com/office/drawing/2014/main" id="{158DBC8F-BCD6-4ECB-B92B-A432C2E5C2BA}"/>
              </a:ext>
            </a:extLst>
          </p:cNvPr>
          <p:cNvSpPr/>
          <p:nvPr/>
        </p:nvSpPr>
        <p:spPr>
          <a:xfrm rot="6642280">
            <a:off x="6357153" y="2912687"/>
            <a:ext cx="286284" cy="3649036"/>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val 1032">
            <a:extLst>
              <a:ext uri="{FF2B5EF4-FFF2-40B4-BE49-F238E27FC236}">
                <a16:creationId xmlns:a16="http://schemas.microsoft.com/office/drawing/2014/main" id="{11640FB5-AB2E-2272-14D0-9672D2276BF2}"/>
              </a:ext>
            </a:extLst>
          </p:cNvPr>
          <p:cNvSpPr>
            <a:spLocks noChangeArrowheads="1"/>
          </p:cNvSpPr>
          <p:nvPr/>
        </p:nvSpPr>
        <p:spPr bwMode="auto">
          <a:xfrm>
            <a:off x="5344076" y="4176846"/>
            <a:ext cx="2209800" cy="1143000"/>
          </a:xfrm>
          <a:prstGeom prst="ellipse">
            <a:avLst/>
          </a:prstGeom>
          <a:solidFill>
            <a:srgbClr val="99CCFF"/>
          </a:solidFill>
          <a:ln w="28575">
            <a:solidFill>
              <a:srgbClr val="000000"/>
            </a:solidFill>
            <a:round/>
            <a:headEnd/>
            <a:tailEnd/>
          </a:ln>
        </p:spPr>
        <p:txBody>
          <a:bodyPr wrap="none"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altLang="fr-FR" sz="2800" b="1" i="0" u="none" strike="noStrike" kern="0" cap="none" spc="0" normalizeH="0" baseline="0" noProof="0" dirty="0">
                <a:ln>
                  <a:noFill/>
                </a:ln>
                <a:solidFill>
                  <a:srgbClr val="000000"/>
                </a:solidFill>
                <a:effectLst/>
                <a:uLnTx/>
                <a:uFillTx/>
                <a:latin typeface="Arial Narrow" panose="020B0606020202030204" pitchFamily="34" charset="0"/>
              </a:rPr>
              <a:t>Le Manager</a:t>
            </a:r>
          </a:p>
        </p:txBody>
      </p:sp>
    </p:spTree>
    <p:extLst>
      <p:ext uri="{BB962C8B-B14F-4D97-AF65-F5344CB8AC3E}">
        <p14:creationId xmlns:p14="http://schemas.microsoft.com/office/powerpoint/2010/main" val="72627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Etapes clés de la gestion du changement 	 		organisationnel : 3 modèles à étudier (1/5)</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799919"/>
            <a:ext cx="6916459" cy="449804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fr-FR" sz="2400"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Sensibilisation.</a:t>
            </a:r>
            <a:r>
              <a:rPr lang="fr-FR" sz="2400"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Cela fait référence à la reconnaissance du besoin de changement.</a:t>
            </a:r>
            <a:endParaRPr lang="fr-FR"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sz="2400"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Désir. </a:t>
            </a:r>
            <a:r>
              <a:rPr lang="fr-FR" sz="2400"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Il ne suffit pas d'être conscient du besoin. L'envie d'agir est aussi nécessaire.</a:t>
            </a:r>
            <a:endParaRPr lang="fr-FR"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sz="2400"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Connaissances.</a:t>
            </a:r>
            <a:r>
              <a:rPr lang="fr-FR" sz="2400"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Les informations nécessaires à la mise en œuvre du changement doivent être connues.</a:t>
            </a:r>
            <a:endParaRPr lang="fr-FR"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sz="2400"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Aptitude. </a:t>
            </a:r>
            <a:r>
              <a:rPr lang="fr-FR" sz="2400"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Les individus et les organisations doivent avoir les compétences nécessaires pour mettre en œuvre le changement.</a:t>
            </a:r>
            <a:endParaRPr lang="fr-FR"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400" b="1" kern="0" dirty="0">
                <a:solidFill>
                  <a:srgbClr val="333333"/>
                </a:solidFill>
                <a:effectLst/>
                <a:latin typeface="Arial Narrow" panose="020B0606020202030204" pitchFamily="34" charset="0"/>
                <a:ea typeface="Times New Roman" panose="02020603050405020304" pitchFamily="18" charset="0"/>
              </a:rPr>
              <a:t>Renforcement. </a:t>
            </a:r>
            <a:r>
              <a:rPr lang="fr-FR" sz="2400" kern="0" dirty="0">
                <a:solidFill>
                  <a:srgbClr val="333333"/>
                </a:solidFill>
                <a:effectLst/>
                <a:latin typeface="Arial Narrow" panose="020B0606020202030204" pitchFamily="34" charset="0"/>
                <a:ea typeface="Times New Roman" panose="02020603050405020304" pitchFamily="18" charset="0"/>
              </a:rPr>
              <a:t>Les nouvelles méthodes doivent être renforcées régulièrement dans toute la hiérarchie d'une organisation pour que le changement s'installe.</a:t>
            </a:r>
            <a:endParaRPr lang="fr-FR" sz="24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32BE0677-B993-A6B9-D01D-2E37D63D15EE}"/>
              </a:ext>
            </a:extLst>
          </p:cNvPr>
          <p:cNvPicPr>
            <a:picLocks noChangeAspect="1"/>
          </p:cNvPicPr>
          <p:nvPr/>
        </p:nvPicPr>
        <p:blipFill rotWithShape="1">
          <a:blip r:embed="rId2"/>
          <a:srcRect r="28475"/>
          <a:stretch/>
        </p:blipFill>
        <p:spPr>
          <a:xfrm>
            <a:off x="7273425" y="1799919"/>
            <a:ext cx="4557714" cy="4498041"/>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5526" y="1799919"/>
            <a:ext cx="6660303" cy="494487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fr-FR"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La promotion de la compréhension. </a:t>
            </a:r>
            <a:r>
              <a:rPr lang="fr-FR"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Assurez-vous que les employés comprennent ce qui change et pourquoi c'est logique.</a:t>
            </a:r>
            <a:endParaRPr lang="fr-FR"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Développement de compétences. </a:t>
            </a:r>
            <a:r>
              <a:rPr lang="fr-FR"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Donnez aux travailleurs les compétences nécessaires pour effectuer le changement.</a:t>
            </a:r>
            <a:endParaRPr lang="fr-FR"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La modélisation de rôle.</a:t>
            </a:r>
            <a:r>
              <a:rPr lang="fr-FR"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 Assurez-vous que les dirigeants incarnent le changement.</a:t>
            </a:r>
            <a:endParaRPr lang="fr-FR"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Renforcement avec des instruments formels. </a:t>
            </a:r>
            <a:r>
              <a:rPr lang="fr-FR"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Restructurer les systèmes d'entreprise pour soutenir le changement organisationnel.</a:t>
            </a:r>
            <a:endParaRPr lang="fr-FR"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endParaRPr lang="fr-FR"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164EC71B-A3AE-B9B7-F568-05B8B2996A39}"/>
              </a:ext>
            </a:extLst>
          </p:cNvPr>
          <p:cNvPicPr>
            <a:picLocks noChangeAspect="1"/>
          </p:cNvPicPr>
          <p:nvPr/>
        </p:nvPicPr>
        <p:blipFill rotWithShape="1">
          <a:blip r:embed="rId2"/>
          <a:srcRect l="25640" r="22761"/>
          <a:stretch/>
        </p:blipFill>
        <p:spPr>
          <a:xfrm>
            <a:off x="6945829" y="1814597"/>
            <a:ext cx="4960645" cy="4930191"/>
          </a:xfrm>
          <a:prstGeom prst="rect">
            <a:avLst/>
          </a:prstGeom>
        </p:spPr>
      </p:pic>
      <p:sp>
        <p:nvSpPr>
          <p:cNvPr id="3" name="Titre 1">
            <a:extLst>
              <a:ext uri="{FF2B5EF4-FFF2-40B4-BE49-F238E27FC236}">
                <a16:creationId xmlns:a16="http://schemas.microsoft.com/office/drawing/2014/main" id="{D12B281B-D88F-40EB-3AAF-CBE2713B15B7}"/>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Etapes clés de la gestion du changement 	 		organisationnel : 3 modèles à étudier (2/5)</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1717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5526" y="1742767"/>
            <a:ext cx="6543899" cy="494487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fr-FR" sz="2500"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Dégeler. </a:t>
            </a:r>
            <a:r>
              <a:rPr lang="fr-FR" sz="2500"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La structure et les processus actuels d'une organisation semblent gelés. Pour adopter un changement significatif, cette vue doit être dégelée.</a:t>
            </a:r>
            <a:endParaRPr lang="fr-FR" sz="2500" kern="100" dirty="0">
              <a:effectLst/>
              <a:latin typeface="Arial Narrow" panose="020B0606020202030204" pitchFamily="34" charset="0"/>
              <a:ea typeface="Calibri" panose="020F0502020204030204" pitchFamily="34" charset="0"/>
              <a:cs typeface="Times New Roman" panose="02020603050405020304" pitchFamily="18" charset="0"/>
            </a:endParaRPr>
          </a:p>
          <a:p>
            <a:pPr fontAlgn="base">
              <a:lnSpc>
                <a:spcPct val="100000"/>
              </a:lnSpc>
              <a:spcBef>
                <a:spcPts val="0"/>
              </a:spcBef>
            </a:pPr>
            <a:r>
              <a:rPr lang="fr-FR" sz="2500" b="1"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Changer. </a:t>
            </a:r>
            <a:r>
              <a:rPr lang="fr-FR" sz="2500" kern="0" dirty="0">
                <a:solidFill>
                  <a:srgbClr val="333333"/>
                </a:solidFill>
                <a:effectLst/>
                <a:latin typeface="Arial Narrow" panose="020B0606020202030204" pitchFamily="34" charset="0"/>
                <a:ea typeface="Times New Roman" panose="02020603050405020304" pitchFamily="18" charset="0"/>
                <a:cs typeface="Times New Roman" panose="02020603050405020304" pitchFamily="18" charset="0"/>
              </a:rPr>
              <a:t>L'esprit des gens est maintenant ouvert au changement, alors mettez-le en œuvre. Traitez les difficultés et les obstacles au fur et à mesure qu'ils se présentent et comptez sur des mécanismes de soutien pour éduquer et appliquer les nouvelles innovations.</a:t>
            </a:r>
            <a:endParaRPr lang="fr-FR" sz="25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500" b="1" kern="0" dirty="0">
                <a:solidFill>
                  <a:srgbClr val="333333"/>
                </a:solidFill>
                <a:effectLst/>
                <a:latin typeface="Arial Narrow" panose="020B0606020202030204" pitchFamily="34" charset="0"/>
                <a:ea typeface="Times New Roman" panose="02020603050405020304" pitchFamily="18" charset="0"/>
              </a:rPr>
              <a:t>Gel. </a:t>
            </a:r>
            <a:r>
              <a:rPr lang="fr-FR" sz="2500" kern="0" dirty="0">
                <a:solidFill>
                  <a:srgbClr val="333333"/>
                </a:solidFill>
                <a:effectLst/>
                <a:latin typeface="Arial Narrow" panose="020B0606020202030204" pitchFamily="34" charset="0"/>
                <a:ea typeface="Times New Roman" panose="02020603050405020304" pitchFamily="18" charset="0"/>
              </a:rPr>
              <a:t>Les employés s'habituent aux changements et aspirent à une période de stabilité après le tumulte inhérent au processus. Installez-vous dans la nouvelle norme.</a:t>
            </a:r>
            <a:endParaRPr lang="fr-FR" sz="25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B8BA177E-BBF8-6EEF-3F22-E39571E5FC0A}"/>
              </a:ext>
            </a:extLst>
          </p:cNvPr>
          <p:cNvPicPr>
            <a:picLocks noChangeAspect="1"/>
          </p:cNvPicPr>
          <p:nvPr/>
        </p:nvPicPr>
        <p:blipFill rotWithShape="1">
          <a:blip r:embed="rId2"/>
          <a:srcRect l="17897" r="14257"/>
          <a:stretch/>
        </p:blipFill>
        <p:spPr>
          <a:xfrm>
            <a:off x="6852924" y="1742768"/>
            <a:ext cx="5053550" cy="4944869"/>
          </a:xfrm>
          <a:prstGeom prst="rect">
            <a:avLst/>
          </a:prstGeom>
        </p:spPr>
      </p:pic>
      <p:sp>
        <p:nvSpPr>
          <p:cNvPr id="3" name="Titre 1">
            <a:extLst>
              <a:ext uri="{FF2B5EF4-FFF2-40B4-BE49-F238E27FC236}">
                <a16:creationId xmlns:a16="http://schemas.microsoft.com/office/drawing/2014/main" id="{63535020-8871-57D6-F445-BAD02459ED9E}"/>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Etapes clés de la gestion du changement 	 		organisationnel : 3 modèles à étudier (3/5)</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073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5525" y="1643063"/>
            <a:ext cx="7086825" cy="510172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1- Favoriser un sentiment d’urgence initial</a:t>
            </a:r>
            <a:r>
              <a:rPr lang="fr-FR" sz="2200" b="0" dirty="0">
                <a:solidFill>
                  <a:srgbClr val="003435"/>
                </a:solidFill>
                <a:effectLst/>
                <a:latin typeface="Arial Narrow" panose="020B0606020202030204" pitchFamily="34" charset="0"/>
              </a:rPr>
              <a:t>, alimenté par des éléments concrets comme des études de marché. L’objectif est de pousser les parties prenantes à prendre conscience de l’importance de l’enjeu et de la nécessité d’agir.</a:t>
            </a:r>
          </a:p>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2-</a:t>
            </a:r>
            <a:r>
              <a:rPr lang="fr-FR" sz="2200" b="0" dirty="0">
                <a:solidFill>
                  <a:srgbClr val="003435"/>
                </a:solidFill>
                <a:effectLst/>
                <a:latin typeface="Arial Narrow" panose="020B0606020202030204" pitchFamily="34" charset="0"/>
              </a:rPr>
              <a:t> </a:t>
            </a:r>
            <a:r>
              <a:rPr lang="fr-FR" sz="2200" b="1" dirty="0">
                <a:solidFill>
                  <a:srgbClr val="003435"/>
                </a:solidFill>
                <a:effectLst/>
                <a:latin typeface="Arial Narrow" panose="020B0606020202030204" pitchFamily="34" charset="0"/>
              </a:rPr>
              <a:t>Créer une coalition interne</a:t>
            </a:r>
            <a:r>
              <a:rPr lang="fr-FR" sz="2200" b="0" dirty="0">
                <a:solidFill>
                  <a:srgbClr val="003435"/>
                </a:solidFill>
                <a:effectLst/>
                <a:latin typeface="Arial Narrow" panose="020B0606020202030204" pitchFamily="34" charset="0"/>
              </a:rPr>
              <a:t>, en composant une équipe dédiée à la mise en œuvre du projet de transformation. Ses membres, reconnus pour leur leadership, présentent des compétences complémentaires. </a:t>
            </a:r>
          </a:p>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3- Préciser les objectifs visés ainsi que les moyens et étapes pour y parvenir</a:t>
            </a:r>
            <a:r>
              <a:rPr lang="fr-FR" sz="2200" b="0" dirty="0">
                <a:solidFill>
                  <a:srgbClr val="003435"/>
                </a:solidFill>
                <a:effectLst/>
                <a:latin typeface="Arial Narrow" panose="020B0606020202030204" pitchFamily="34" charset="0"/>
              </a:rPr>
              <a:t>. Cette feuille de route est indispensable pour aligner l’interne autour de l’ambition commune et identifier d’éventuels écarts lors de sa concrétisation.  </a:t>
            </a:r>
          </a:p>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4-Communiquer sur la vision afin d’embarquer l’interne</a:t>
            </a:r>
            <a:r>
              <a:rPr lang="fr-FR" sz="2200" b="0" dirty="0">
                <a:solidFill>
                  <a:srgbClr val="003435"/>
                </a:solidFill>
                <a:effectLst/>
                <a:latin typeface="Arial Narrow" panose="020B0606020202030204" pitchFamily="34" charset="0"/>
              </a:rPr>
              <a:t>, en mettant l’accent sur les solutions déployées pour atteindre l’objectif et sur les bénéfices attendus.</a:t>
            </a:r>
          </a:p>
          <a:p>
            <a:pPr fontAlgn="base">
              <a:lnSpc>
                <a:spcPct val="100000"/>
              </a:lnSpc>
              <a:spcBef>
                <a:spcPts val="0"/>
              </a:spcBef>
            </a:pPr>
            <a:endParaRPr lang="fr-FR" sz="2200"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73AC8816-78A2-4827-FFE8-0CE24E08C126}"/>
              </a:ext>
            </a:extLst>
          </p:cNvPr>
          <p:cNvPicPr>
            <a:picLocks noChangeAspect="1"/>
          </p:cNvPicPr>
          <p:nvPr/>
        </p:nvPicPr>
        <p:blipFill rotWithShape="1">
          <a:blip r:embed="rId2"/>
          <a:srcRect l="24208" r="13034" b="12679"/>
          <a:stretch/>
        </p:blipFill>
        <p:spPr>
          <a:xfrm>
            <a:off x="7372349" y="1643062"/>
            <a:ext cx="4543981" cy="5101725"/>
          </a:xfrm>
          <a:prstGeom prst="rect">
            <a:avLst/>
          </a:prstGeom>
        </p:spPr>
      </p:pic>
      <p:sp>
        <p:nvSpPr>
          <p:cNvPr id="2" name="Titre 1">
            <a:extLst>
              <a:ext uri="{FF2B5EF4-FFF2-40B4-BE49-F238E27FC236}">
                <a16:creationId xmlns:a16="http://schemas.microsoft.com/office/drawing/2014/main" id="{576D3D1B-E425-8C20-6E23-799B9CA44937}"/>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Etapes clés de la gestion du changement 	 		organisationnel : 3 modèles à étudier (4/5)</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752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42678" y="1643063"/>
            <a:ext cx="7129688" cy="510172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5- Encourager le passage à l’action des parties prenantes</a:t>
            </a:r>
            <a:r>
              <a:rPr lang="fr-FR" sz="2200" b="0" dirty="0">
                <a:solidFill>
                  <a:srgbClr val="003435"/>
                </a:solidFill>
                <a:effectLst/>
                <a:latin typeface="Arial Narrow" panose="020B0606020202030204" pitchFamily="34" charset="0"/>
              </a:rPr>
              <a:t>, en les responsabilisant et en les accompagnant, si besoin.  Il est important de favoriser la prise d’initiative des collaborateurs. </a:t>
            </a:r>
          </a:p>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6- Célébrer chaque avancée</a:t>
            </a:r>
            <a:r>
              <a:rPr lang="fr-FR" sz="2200" b="0" dirty="0">
                <a:solidFill>
                  <a:srgbClr val="003435"/>
                </a:solidFill>
                <a:effectLst/>
                <a:latin typeface="Arial Narrow" panose="020B0606020202030204" pitchFamily="34" charset="0"/>
              </a:rPr>
              <a:t>, chaque succès, notamment lors de l’atteinte des objectifs intermédiaires. Ces moments ne sont pas à négliger : ils contribuent à l’implication individuelle et à la motivation collective.</a:t>
            </a:r>
          </a:p>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7-</a:t>
            </a:r>
            <a:r>
              <a:rPr lang="fr-FR" sz="2200" b="0" dirty="0">
                <a:solidFill>
                  <a:srgbClr val="003435"/>
                </a:solidFill>
                <a:effectLst/>
                <a:latin typeface="Arial Narrow" panose="020B0606020202030204" pitchFamily="34" charset="0"/>
              </a:rPr>
              <a:t> </a:t>
            </a:r>
            <a:r>
              <a:rPr lang="fr-FR" sz="2200" b="1" dirty="0">
                <a:solidFill>
                  <a:srgbClr val="003435"/>
                </a:solidFill>
                <a:effectLst/>
                <a:latin typeface="Arial Narrow" panose="020B0606020202030204" pitchFamily="34" charset="0"/>
              </a:rPr>
              <a:t>Entretenir la dynamique</a:t>
            </a:r>
            <a:r>
              <a:rPr lang="fr-FR" sz="2200" b="0" dirty="0">
                <a:solidFill>
                  <a:srgbClr val="003435"/>
                </a:solidFill>
                <a:effectLst/>
                <a:latin typeface="Arial Narrow" panose="020B0606020202030204" pitchFamily="34" charset="0"/>
              </a:rPr>
              <a:t>, pour éviter tout risque d’essoufflement après les premiers résultats positifs. Il s’agit de maintenir, voire d’accélérer le rythme en maintenant la mobilisation et en associant d’autres ambassadeurs internes à la démarche.</a:t>
            </a:r>
          </a:p>
          <a:p>
            <a:pPr algn="l">
              <a:lnSpc>
                <a:spcPct val="100000"/>
              </a:lnSpc>
              <a:spcBef>
                <a:spcPts val="0"/>
              </a:spcBef>
              <a:buFont typeface="Arial" panose="020B0604020202020204" pitchFamily="34" charset="0"/>
              <a:buChar char="•"/>
            </a:pPr>
            <a:r>
              <a:rPr lang="fr-FR" sz="2200" b="1" dirty="0">
                <a:solidFill>
                  <a:srgbClr val="003435"/>
                </a:solidFill>
                <a:effectLst/>
                <a:latin typeface="Arial Narrow" panose="020B0606020202030204" pitchFamily="34" charset="0"/>
              </a:rPr>
              <a:t>8- Intégrer les résultats de la conduite du changement dans la culture de l’entreprise</a:t>
            </a:r>
            <a:r>
              <a:rPr lang="fr-FR" sz="2200" b="0" dirty="0">
                <a:solidFill>
                  <a:srgbClr val="003435"/>
                </a:solidFill>
                <a:effectLst/>
                <a:latin typeface="Arial Narrow" panose="020B0606020202030204" pitchFamily="34" charset="0"/>
              </a:rPr>
              <a:t>, afin de s’assurer que les nouveaux process sont réellement mis en pratique. </a:t>
            </a:r>
          </a:p>
        </p:txBody>
      </p:sp>
      <p:pic>
        <p:nvPicPr>
          <p:cNvPr id="2" name="Image 1">
            <a:extLst>
              <a:ext uri="{FF2B5EF4-FFF2-40B4-BE49-F238E27FC236}">
                <a16:creationId xmlns:a16="http://schemas.microsoft.com/office/drawing/2014/main" id="{A4F55AC9-656A-E018-2C87-7274A58A782D}"/>
              </a:ext>
            </a:extLst>
          </p:cNvPr>
          <p:cNvPicPr>
            <a:picLocks noChangeAspect="1"/>
          </p:cNvPicPr>
          <p:nvPr/>
        </p:nvPicPr>
        <p:blipFill rotWithShape="1">
          <a:blip r:embed="rId2"/>
          <a:srcRect l="9751" r="26916"/>
          <a:stretch/>
        </p:blipFill>
        <p:spPr>
          <a:xfrm>
            <a:off x="7472366" y="1643063"/>
            <a:ext cx="4308128" cy="5101726"/>
          </a:xfrm>
          <a:prstGeom prst="rect">
            <a:avLst/>
          </a:prstGeom>
        </p:spPr>
      </p:pic>
      <p:sp>
        <p:nvSpPr>
          <p:cNvPr id="3" name="Titre 1">
            <a:extLst>
              <a:ext uri="{FF2B5EF4-FFF2-40B4-BE49-F238E27FC236}">
                <a16:creationId xmlns:a16="http://schemas.microsoft.com/office/drawing/2014/main" id="{37290977-54B9-6374-FC1F-88EB55B3116D}"/>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Etapes clés de la gestion du changement 	 		organisationnel : 3 modèles à étudier (5/5)</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818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a:t>
            </a: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Etapes clés de la gestion du changement 		organisationnel : Que retenir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8388" y="1799919"/>
            <a:ext cx="6443887" cy="494487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fr-FR" sz="2300" b="1" kern="0"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Remobiliser les ‘’Troupes’’ pour l’action: </a:t>
            </a:r>
            <a:r>
              <a:rPr lang="fr-FR" sz="2300" kern="100" dirty="0">
                <a:effectLst/>
                <a:latin typeface="Arial Narrow" panose="020B0606020202030204" pitchFamily="34" charset="0"/>
                <a:ea typeface="Calibri" panose="020F0502020204030204" pitchFamily="34" charset="0"/>
                <a:cs typeface="Times New Roman" panose="02020603050405020304" pitchFamily="18" charset="0"/>
              </a:rPr>
              <a:t>Grâce à la sensibilisation, la promotion de l’information officielle véridique pour créer chez le personnel le désir, l’envie de s’impliquer</a:t>
            </a:r>
          </a:p>
          <a:p>
            <a:pPr fontAlgn="base">
              <a:lnSpc>
                <a:spcPct val="100000"/>
              </a:lnSpc>
              <a:spcBef>
                <a:spcPts val="0"/>
              </a:spcBef>
            </a:pPr>
            <a:r>
              <a:rPr lang="fr-FR" sz="2300" b="1" kern="0"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Mettre les ‘’troupes’’ en ordre de bataille et agir pour le changement: </a:t>
            </a:r>
            <a:r>
              <a:rPr lang="fr-FR" sz="2300" kern="100" dirty="0">
                <a:effectLst/>
                <a:latin typeface="Arial Narrow" panose="020B0606020202030204" pitchFamily="34" charset="0"/>
                <a:ea typeface="Calibri" panose="020F0502020204030204" pitchFamily="34" charset="0"/>
                <a:cs typeface="Times New Roman" panose="02020603050405020304" pitchFamily="18" charset="0"/>
              </a:rPr>
              <a:t>Bâtir les stratégies de mise en œuvre des changements initiés ou de réponses aux changements imposés et assurer l’acquisition des compétences nécessaires</a:t>
            </a:r>
          </a:p>
          <a:p>
            <a:pPr fontAlgn="base">
              <a:lnSpc>
                <a:spcPct val="100000"/>
              </a:lnSpc>
              <a:spcBef>
                <a:spcPts val="0"/>
              </a:spcBef>
            </a:pPr>
            <a:r>
              <a:rPr lang="fr-FR" sz="2300" b="1" kern="0" dirty="0">
                <a:solidFill>
                  <a:srgbClr val="0000CC"/>
                </a:solidFill>
                <a:effectLst/>
                <a:latin typeface="Arial Narrow" panose="020B0606020202030204" pitchFamily="34" charset="0"/>
                <a:ea typeface="Times New Roman" panose="02020603050405020304" pitchFamily="18" charset="0"/>
                <a:cs typeface="Times New Roman" panose="02020603050405020304" pitchFamily="18" charset="0"/>
              </a:rPr>
              <a:t>Être soi-même au front et donner l’exemple : </a:t>
            </a:r>
            <a:r>
              <a:rPr lang="fr-FR" sz="2300" kern="100" dirty="0">
                <a:latin typeface="Arial Narrow" panose="020B0606020202030204" pitchFamily="34" charset="0"/>
                <a:ea typeface="Calibri" panose="020F0502020204030204" pitchFamily="34" charset="0"/>
                <a:cs typeface="Times New Roman" panose="02020603050405020304" pitchFamily="18" charset="0"/>
              </a:rPr>
              <a:t>E</a:t>
            </a:r>
            <a:r>
              <a:rPr lang="fr-FR" sz="2300" kern="100" dirty="0">
                <a:effectLst/>
                <a:latin typeface="Arial Narrow" panose="020B0606020202030204" pitchFamily="34" charset="0"/>
                <a:ea typeface="Calibri" panose="020F0502020204030204" pitchFamily="34" charset="0"/>
                <a:cs typeface="Times New Roman" panose="02020603050405020304" pitchFamily="18" charset="0"/>
              </a:rPr>
              <a:t>n tant </a:t>
            </a:r>
            <a:r>
              <a:rPr lang="fr-FR" sz="2300" kern="100" dirty="0">
                <a:latin typeface="Arial Narrow" panose="020B0606020202030204" pitchFamily="34" charset="0"/>
                <a:ea typeface="Calibri" panose="020F0502020204030204" pitchFamily="34" charset="0"/>
                <a:cs typeface="Times New Roman" panose="02020603050405020304" pitchFamily="18" charset="0"/>
              </a:rPr>
              <a:t>que Manager, servir de rôle modèle pendant la mise en œuvre</a:t>
            </a:r>
            <a:endParaRPr lang="fr-FR" sz="2300" kern="1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fr-FR" sz="2300" b="1" kern="0" dirty="0">
                <a:solidFill>
                  <a:srgbClr val="0000CC"/>
                </a:solidFill>
                <a:effectLst/>
                <a:latin typeface="Arial Narrow" panose="020B0606020202030204" pitchFamily="34" charset="0"/>
                <a:ea typeface="Times New Roman" panose="02020603050405020304" pitchFamily="18" charset="0"/>
              </a:rPr>
              <a:t>Resserrer les vis : </a:t>
            </a:r>
            <a:r>
              <a:rPr lang="fr-FR" sz="2300" dirty="0">
                <a:solidFill>
                  <a:srgbClr val="212529"/>
                </a:solidFill>
                <a:latin typeface="Arial Narrow" panose="020B0606020202030204" pitchFamily="34" charset="0"/>
              </a:rPr>
              <a:t>Evaluer les résultats et assurer la consolidation ou les améliorations nécessaires</a:t>
            </a:r>
          </a:p>
        </p:txBody>
      </p:sp>
      <p:pic>
        <p:nvPicPr>
          <p:cNvPr id="2" name="Image 1">
            <a:extLst>
              <a:ext uri="{FF2B5EF4-FFF2-40B4-BE49-F238E27FC236}">
                <a16:creationId xmlns:a16="http://schemas.microsoft.com/office/drawing/2014/main" id="{A4D851DB-E074-6AD3-D8BC-E78FBA41DDF0}"/>
              </a:ext>
            </a:extLst>
          </p:cNvPr>
          <p:cNvPicPr>
            <a:picLocks noChangeAspect="1"/>
          </p:cNvPicPr>
          <p:nvPr/>
        </p:nvPicPr>
        <p:blipFill rotWithShape="1">
          <a:blip r:embed="rId2"/>
          <a:srcRect l="26337" r="4218"/>
          <a:stretch/>
        </p:blipFill>
        <p:spPr>
          <a:xfrm>
            <a:off x="6772274" y="1799919"/>
            <a:ext cx="5168351" cy="4944870"/>
          </a:xfrm>
          <a:prstGeom prst="rect">
            <a:avLst/>
          </a:prstGeom>
        </p:spPr>
      </p:pic>
    </p:spTree>
    <p:extLst>
      <p:ext uri="{BB962C8B-B14F-4D97-AF65-F5344CB8AC3E}">
        <p14:creationId xmlns:p14="http://schemas.microsoft.com/office/powerpoint/2010/main" val="387624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243295"/>
            <a:ext cx="11864898"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600" b="1">
                <a:solidFill>
                  <a:schemeClr val="bg1"/>
                </a:solidFill>
                <a:latin typeface="Arial Narrow" panose="020B0606020202030204" pitchFamily="34" charset="0"/>
              </a:rPr>
              <a:t>CONCLUSION</a:t>
            </a:r>
            <a:endParaRPr lang="fr-FR" sz="6600" b="1" dirty="0">
              <a:solidFill>
                <a:schemeClr val="bg1"/>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185F340D-A851-1E08-A09A-3EA9B9305AE4}"/>
              </a:ext>
            </a:extLst>
          </p:cNvPr>
          <p:cNvSpPr txBox="1">
            <a:spLocks/>
          </p:cNvSpPr>
          <p:nvPr/>
        </p:nvSpPr>
        <p:spPr>
          <a:xfrm>
            <a:off x="354097" y="1843087"/>
            <a:ext cx="6499126" cy="477161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spcBef>
                <a:spcPts val="0"/>
              </a:spcBef>
              <a:buFont typeface="Courier New" panose="02070309020205020404" pitchFamily="49" charset="0"/>
              <a:buChar char="o"/>
            </a:pPr>
            <a:r>
              <a:rPr lang="fr-FR">
                <a:solidFill>
                  <a:srgbClr val="212529"/>
                </a:solidFill>
                <a:latin typeface="Arial Narrow" panose="020B0606020202030204" pitchFamily="34" charset="0"/>
              </a:rPr>
              <a:t>Ce que nous n’avons pas discuté ici…</a:t>
            </a:r>
          </a:p>
          <a:p>
            <a:pPr marL="457200" lvl="1" indent="-457200">
              <a:lnSpc>
                <a:spcPct val="100000"/>
              </a:lnSpc>
              <a:spcBef>
                <a:spcPts val="0"/>
              </a:spcBef>
              <a:buFont typeface="Courier New" panose="02070309020205020404" pitchFamily="49" charset="0"/>
              <a:buChar char="o"/>
            </a:pPr>
            <a:r>
              <a:rPr lang="fr-FR">
                <a:solidFill>
                  <a:srgbClr val="212529"/>
                </a:solidFill>
                <a:latin typeface="Arial Narrow" panose="020B0606020202030204" pitchFamily="34" charset="0"/>
              </a:rPr>
              <a:t>Quelle est la meilleure approche pour dérouler un changement que nous avons initié et dont nous avons le contrôle ?</a:t>
            </a:r>
          </a:p>
          <a:p>
            <a:pPr marL="914400" lvl="2" indent="-457200">
              <a:lnSpc>
                <a:spcPct val="100000"/>
              </a:lnSpc>
              <a:spcBef>
                <a:spcPts val="0"/>
              </a:spcBef>
              <a:buFont typeface="Courier New" panose="02070309020205020404" pitchFamily="49" charset="0"/>
              <a:buChar char="o"/>
            </a:pPr>
            <a:r>
              <a:rPr lang="fr-FR" sz="2400">
                <a:solidFill>
                  <a:srgbClr val="212529"/>
                </a:solidFill>
                <a:latin typeface="Arial Narrow" panose="020B0606020202030204" pitchFamily="34" charset="0"/>
              </a:rPr>
              <a:t>Faut-il y aller par une approche brutale ou une approche en douceur ?</a:t>
            </a:r>
          </a:p>
          <a:p>
            <a:pPr marL="914400" lvl="2" indent="-457200">
              <a:lnSpc>
                <a:spcPct val="100000"/>
              </a:lnSpc>
              <a:spcBef>
                <a:spcPts val="0"/>
              </a:spcBef>
              <a:buFont typeface="Courier New" panose="02070309020205020404" pitchFamily="49" charset="0"/>
              <a:buChar char="o"/>
            </a:pPr>
            <a:r>
              <a:rPr lang="fr-FR" sz="2400">
                <a:solidFill>
                  <a:srgbClr val="212529"/>
                </a:solidFill>
                <a:latin typeface="Arial Narrow" panose="020B0606020202030204" pitchFamily="34" charset="0"/>
              </a:rPr>
              <a:t>Faut-il faire appel aux ressources externes ou faire confiance aux capacités internes de l’organisation ?</a:t>
            </a:r>
          </a:p>
          <a:p>
            <a:pPr marL="914400" lvl="2" indent="-457200">
              <a:lnSpc>
                <a:spcPct val="100000"/>
              </a:lnSpc>
              <a:spcBef>
                <a:spcPts val="0"/>
              </a:spcBef>
              <a:buFont typeface="Courier New" panose="02070309020205020404" pitchFamily="49" charset="0"/>
              <a:buChar char="o"/>
            </a:pPr>
            <a:r>
              <a:rPr lang="fr-FR" sz="2400">
                <a:solidFill>
                  <a:srgbClr val="212529"/>
                </a:solidFill>
                <a:latin typeface="Arial Narrow" panose="020B0606020202030204" pitchFamily="34" charset="0"/>
              </a:rPr>
              <a:t>Qu’est-ce qui se passera si les équipe se mettent à turbuler de nouveau ?</a:t>
            </a:r>
          </a:p>
          <a:p>
            <a:pPr marL="457200" lvl="1" indent="-457200">
              <a:lnSpc>
                <a:spcPct val="100000"/>
              </a:lnSpc>
              <a:spcBef>
                <a:spcPts val="0"/>
              </a:spcBef>
              <a:buFont typeface="Courier New" panose="02070309020205020404" pitchFamily="49" charset="0"/>
              <a:buChar char="o"/>
            </a:pPr>
            <a:r>
              <a:rPr lang="fr-FR">
                <a:solidFill>
                  <a:srgbClr val="212529"/>
                </a:solidFill>
                <a:latin typeface="Arial Narrow" panose="020B0606020202030204" pitchFamily="34" charset="0"/>
              </a:rPr>
              <a:t>Ce sont des questions que nous laissons à votre réflexion, à votre appréciation</a:t>
            </a:r>
            <a:endParaRPr lang="fr-FR"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C48A84AB-2E23-D41A-9566-F9ED8C9A5C50}"/>
              </a:ext>
            </a:extLst>
          </p:cNvPr>
          <p:cNvPicPr>
            <a:picLocks noChangeAspect="1"/>
          </p:cNvPicPr>
          <p:nvPr/>
        </p:nvPicPr>
        <p:blipFill rotWithShape="1">
          <a:blip r:embed="rId2"/>
          <a:srcRect l="19703" r="20583"/>
          <a:stretch/>
        </p:blipFill>
        <p:spPr>
          <a:xfrm>
            <a:off x="6853223" y="1843088"/>
            <a:ext cx="5070296" cy="4771618"/>
          </a:xfrm>
          <a:prstGeom prst="rect">
            <a:avLst/>
          </a:prstGeom>
        </p:spPr>
      </p:pic>
    </p:spTree>
    <p:extLst>
      <p:ext uri="{BB962C8B-B14F-4D97-AF65-F5344CB8AC3E}">
        <p14:creationId xmlns:p14="http://schemas.microsoft.com/office/powerpoint/2010/main" val="765553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3F5BC13-4FBD-55FA-EC8B-360F52926518}"/>
              </a:ext>
            </a:extLst>
          </p:cNvPr>
          <p:cNvPicPr>
            <a:picLocks noChangeAspect="1"/>
          </p:cNvPicPr>
          <p:nvPr/>
        </p:nvPicPr>
        <p:blipFill>
          <a:blip r:embed="rId2"/>
          <a:stretch>
            <a:fillRect/>
          </a:stretch>
        </p:blipFill>
        <p:spPr>
          <a:xfrm>
            <a:off x="6357629" y="1837509"/>
            <a:ext cx="5329261" cy="4467508"/>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9</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Objectif de la séance</a:t>
            </a:r>
          </a:p>
        </p:txBody>
      </p:sp>
      <p:sp>
        <p:nvSpPr>
          <p:cNvPr id="5" name="ZoneTexte 4">
            <a:extLst>
              <a:ext uri="{FF2B5EF4-FFF2-40B4-BE49-F238E27FC236}">
                <a16:creationId xmlns:a16="http://schemas.microsoft.com/office/drawing/2014/main" id="{9E9ACC68-85AA-D3B5-3C0B-96A198EC41F3}"/>
              </a:ext>
            </a:extLst>
          </p:cNvPr>
          <p:cNvSpPr txBox="1"/>
          <p:nvPr/>
        </p:nvSpPr>
        <p:spPr>
          <a:xfrm>
            <a:off x="505108" y="1837509"/>
            <a:ext cx="6392093" cy="4467508"/>
          </a:xfrm>
          <a:prstGeom prst="rect">
            <a:avLst/>
          </a:prstGeom>
          <a:solidFill>
            <a:srgbClr val="99CCFF"/>
          </a:solidFill>
        </p:spPr>
        <p:txBody>
          <a:bodyPr wrap="square" rtlCol="0">
            <a:spAutoFit/>
          </a:bodyPr>
          <a:lstStyle/>
          <a:p>
            <a:endParaRPr lang="fr-FR" dirty="0"/>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505109" y="1837509"/>
            <a:ext cx="7795929" cy="446750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600" b="1" dirty="0">
                <a:effectLst/>
                <a:latin typeface="Arial Narrow" panose="020B0606020202030204" pitchFamily="34" charset="0"/>
                <a:ea typeface="Calibri" panose="020F0502020204030204" pitchFamily="34" charset="0"/>
                <a:cs typeface="Times New Roman" panose="02020603050405020304" pitchFamily="18" charset="0"/>
              </a:rPr>
              <a:t>D’ici la fin de la séance, les participants auront :</a:t>
            </a:r>
          </a:p>
          <a:p>
            <a:pPr>
              <a:lnSpc>
                <a:spcPct val="100000"/>
              </a:lnSpc>
              <a:spcBef>
                <a:spcPts val="0"/>
              </a:spcBef>
              <a:buFont typeface="Courier New" panose="02070309020205020404" pitchFamily="49" charset="0"/>
              <a:buChar char="o"/>
            </a:pPr>
            <a:r>
              <a:rPr lang="fr-FR" sz="3600" kern="100" dirty="0">
                <a:latin typeface="Arial Narrow" panose="020B0606020202030204" pitchFamily="34" charset="0"/>
                <a:ea typeface="Calibri" panose="020F0502020204030204" pitchFamily="34" charset="0"/>
                <a:cs typeface="Times New Roman" panose="02020603050405020304" pitchFamily="18" charset="0"/>
              </a:rPr>
              <a:t>Une compréhension de ce qu’est la gestion du changement</a:t>
            </a:r>
          </a:p>
          <a:p>
            <a:pPr>
              <a:lnSpc>
                <a:spcPct val="100000"/>
              </a:lnSpc>
              <a:spcBef>
                <a:spcPts val="0"/>
              </a:spcBef>
              <a:buFont typeface="Courier New" panose="02070309020205020404" pitchFamily="49" charset="0"/>
              <a:buChar char="o"/>
            </a:pPr>
            <a:r>
              <a:rPr lang="fr-FR" sz="3600" kern="100" dirty="0">
                <a:latin typeface="Arial Narrow" panose="020B0606020202030204" pitchFamily="34" charset="0"/>
                <a:ea typeface="Calibri" panose="020F0502020204030204" pitchFamily="34" charset="0"/>
                <a:cs typeface="Times New Roman" panose="02020603050405020304" pitchFamily="18" charset="0"/>
              </a:rPr>
              <a:t>Une clarification les attitudes des managers dans un contexte de changement</a:t>
            </a:r>
          </a:p>
          <a:p>
            <a:pPr>
              <a:lnSpc>
                <a:spcPct val="100000"/>
              </a:lnSpc>
              <a:spcBef>
                <a:spcPts val="0"/>
              </a:spcBef>
              <a:spcAft>
                <a:spcPts val="800"/>
              </a:spcAft>
              <a:buFont typeface="Courier New" panose="02070309020205020404" pitchFamily="49" charset="0"/>
              <a:buChar char="o"/>
            </a:pPr>
            <a:r>
              <a:rPr lang="fr-FR" sz="3600" kern="100" dirty="0">
                <a:latin typeface="Arial Narrow" panose="020B0606020202030204" pitchFamily="34" charset="0"/>
                <a:ea typeface="Calibri" panose="020F0502020204030204" pitchFamily="34" charset="0"/>
                <a:cs typeface="Times New Roman" panose="02020603050405020304" pitchFamily="18" charset="0"/>
              </a:rPr>
              <a:t>Une maitrise des étapes clés de la gestion du changement organisationnel</a:t>
            </a:r>
          </a:p>
        </p:txBody>
      </p:sp>
    </p:spTree>
    <p:extLst>
      <p:ext uri="{BB962C8B-B14F-4D97-AF65-F5344CB8AC3E}">
        <p14:creationId xmlns:p14="http://schemas.microsoft.com/office/powerpoint/2010/main" val="366362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8825E48-A4DA-40B6-0633-4184EBE534B0}"/>
              </a:ext>
            </a:extLst>
          </p:cNvPr>
          <p:cNvSpPr txBox="1"/>
          <p:nvPr/>
        </p:nvSpPr>
        <p:spPr>
          <a:xfrm>
            <a:off x="428633" y="1912714"/>
            <a:ext cx="5757863" cy="4637988"/>
          </a:xfrm>
          <a:prstGeom prst="rect">
            <a:avLst/>
          </a:prstGeom>
          <a:solidFill>
            <a:schemeClr val="bg2">
              <a:lumMod val="50000"/>
            </a:schemeClr>
          </a:solidFill>
        </p:spPr>
        <p:txBody>
          <a:bodyPr wrap="square" rtlCol="0">
            <a:spAutoFit/>
          </a:bodyPr>
          <a:lstStyle/>
          <a:p>
            <a:endParaRPr lang="fr-FR" dirty="0"/>
          </a:p>
        </p:txBody>
      </p:sp>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Structure et Plan de la séance</a:t>
            </a:r>
          </a:p>
          <a:p>
            <a:pPr lvl="0" algn="ctr">
              <a:lnSpc>
                <a:spcPct val="100000"/>
              </a:lnSpc>
              <a:spcBef>
                <a:spcPts val="0"/>
              </a:spcBef>
            </a:pP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1AD8F69E-D238-6544-8F51-22ECB0565919}"/>
              </a:ext>
            </a:extLst>
          </p:cNvPr>
          <p:cNvPicPr>
            <a:picLocks noChangeAspect="1"/>
          </p:cNvPicPr>
          <p:nvPr/>
        </p:nvPicPr>
        <p:blipFill rotWithShape="1">
          <a:blip r:embed="rId2"/>
          <a:srcRect l="7480" t="40451" r="33583"/>
          <a:stretch/>
        </p:blipFill>
        <p:spPr>
          <a:xfrm>
            <a:off x="5812967" y="1912714"/>
            <a:ext cx="6044701" cy="4637988"/>
          </a:xfrm>
          <a:prstGeom prst="rect">
            <a:avLst/>
          </a:prstGeom>
        </p:spPr>
      </p:pic>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452391" y="1912714"/>
            <a:ext cx="5393238" cy="463798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ourier New" panose="02070309020205020404" pitchFamily="49" charset="0"/>
              <a:buChar char="o"/>
            </a:pPr>
            <a:r>
              <a:rPr lang="fr-FR" sz="3600"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9.1 : Qu’est-ce que la gestion du changement ?</a:t>
            </a:r>
          </a:p>
          <a:p>
            <a:pPr>
              <a:lnSpc>
                <a:spcPct val="100000"/>
              </a:lnSpc>
              <a:spcBef>
                <a:spcPts val="0"/>
              </a:spcBef>
              <a:buFont typeface="Courier New" panose="02070309020205020404" pitchFamily="49" charset="0"/>
              <a:buChar char="o"/>
            </a:pPr>
            <a:r>
              <a:rPr lang="fr-FR" sz="3600"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9.2 : Contexte et attitude des managers en période de changement</a:t>
            </a:r>
          </a:p>
          <a:p>
            <a:pPr>
              <a:lnSpc>
                <a:spcPct val="100000"/>
              </a:lnSpc>
              <a:spcBef>
                <a:spcPts val="0"/>
              </a:spcBef>
              <a:spcAft>
                <a:spcPts val="800"/>
              </a:spcAft>
              <a:buFont typeface="Courier New" panose="02070309020205020404" pitchFamily="49" charset="0"/>
              <a:buChar char="o"/>
            </a:pPr>
            <a:r>
              <a:rPr lang="fr-FR" sz="3600"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9.3 : Etapes clés de la gestion du changement organisationnel</a:t>
            </a:r>
          </a:p>
          <a:p>
            <a:pPr lvl="0">
              <a:lnSpc>
                <a:spcPct val="100000"/>
              </a:lnSpc>
              <a:spcBef>
                <a:spcPts val="0"/>
              </a:spcBef>
              <a:buFont typeface="Courier New" panose="02070309020205020404" pitchFamily="49" charset="0"/>
              <a:buChar char="o"/>
            </a:pPr>
            <a:endParaRPr lang="fr-FR" sz="3600"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023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9.1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Qu’est-ce que la gestion du changement ?</a:t>
            </a:r>
          </a:p>
          <a:p>
            <a:pPr>
              <a:lnSpc>
                <a:spcPct val="100000"/>
              </a:lnSpc>
              <a:spcBef>
                <a:spcPts val="0"/>
              </a:spcBef>
            </a:pPr>
            <a:r>
              <a:rPr lang="fr-FR"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rPr>
              <a:t> 		Définition</a:t>
            </a:r>
          </a:p>
        </p:txBody>
      </p:sp>
      <p:pic>
        <p:nvPicPr>
          <p:cNvPr id="2" name="Image 1">
            <a:extLst>
              <a:ext uri="{FF2B5EF4-FFF2-40B4-BE49-F238E27FC236}">
                <a16:creationId xmlns:a16="http://schemas.microsoft.com/office/drawing/2014/main" id="{2C0081FF-74AC-90A3-0042-9A5105C2EA1F}"/>
              </a:ext>
            </a:extLst>
          </p:cNvPr>
          <p:cNvPicPr>
            <a:picLocks noChangeAspect="1"/>
          </p:cNvPicPr>
          <p:nvPr/>
        </p:nvPicPr>
        <p:blipFill rotWithShape="1">
          <a:blip r:embed="rId2"/>
          <a:srcRect l="11862" r="19308"/>
          <a:stretch/>
        </p:blipFill>
        <p:spPr>
          <a:xfrm>
            <a:off x="7172323" y="1850570"/>
            <a:ext cx="4743466" cy="4746179"/>
          </a:xfrm>
          <a:prstGeom prst="rect">
            <a:avLst/>
          </a:prstGeom>
        </p:spPr>
      </p:pic>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74383" y="1850571"/>
            <a:ext cx="6797940" cy="474617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fr-FR" sz="3000" b="1" dirty="0">
                <a:solidFill>
                  <a:srgbClr val="212529"/>
                </a:solidFill>
                <a:latin typeface="Arial Narrow" panose="020B0606020202030204" pitchFamily="34" charset="0"/>
              </a:rPr>
              <a:t>Selon HubSpot, </a:t>
            </a:r>
          </a:p>
          <a:p>
            <a:pPr marL="342900" lvl="1" indent="-342900">
              <a:lnSpc>
                <a:spcPct val="100000"/>
              </a:lnSpc>
              <a:spcBef>
                <a:spcPts val="0"/>
              </a:spcBef>
              <a:buFont typeface="Courier New" panose="02070309020205020404" pitchFamily="49" charset="0"/>
              <a:buChar char="o"/>
            </a:pPr>
            <a:r>
              <a:rPr lang="fr-FR" sz="3000" dirty="0">
                <a:solidFill>
                  <a:srgbClr val="212529"/>
                </a:solidFill>
                <a:latin typeface="Arial Narrow" panose="020B0606020202030204" pitchFamily="34" charset="0"/>
              </a:rPr>
              <a:t>La gestion du changement est “un processus qui regroupe un ensemble d'actions menées dans une Organisation pour introduire ou mettre en œuvre un changement ou une transformation de son environnement de travail en vue de son développement”. </a:t>
            </a:r>
          </a:p>
          <a:p>
            <a:pPr marL="342900" lvl="1" indent="-342900">
              <a:lnSpc>
                <a:spcPct val="100000"/>
              </a:lnSpc>
              <a:spcBef>
                <a:spcPts val="0"/>
              </a:spcBef>
              <a:buFont typeface="Courier New" panose="02070309020205020404" pitchFamily="49" charset="0"/>
              <a:buChar char="o"/>
            </a:pPr>
            <a:r>
              <a:rPr lang="fr-FR" sz="3000" dirty="0">
                <a:solidFill>
                  <a:srgbClr val="212529"/>
                </a:solidFill>
                <a:latin typeface="Arial Narrow" panose="020B0606020202030204" pitchFamily="34" charset="0"/>
              </a:rPr>
              <a:t>En d’autres termes, cela fait référence à une série d’étapes à dérouler pour faciliter la transition des individus et des organisations. </a:t>
            </a:r>
          </a:p>
        </p:txBody>
      </p:sp>
    </p:spTree>
    <p:extLst>
      <p:ext uri="{BB962C8B-B14F-4D97-AF65-F5344CB8AC3E}">
        <p14:creationId xmlns:p14="http://schemas.microsoft.com/office/powerpoint/2010/main" val="10811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023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9.1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Qu’est-ce que la gestion du changement ?</a:t>
            </a:r>
          </a:p>
          <a:p>
            <a:pPr>
              <a:lnSpc>
                <a:spcPct val="100000"/>
              </a:lnSpc>
              <a:spcBef>
                <a:spcPts val="0"/>
              </a:spcBef>
            </a:pPr>
            <a:r>
              <a:rPr lang="fr-FR"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rPr>
              <a:t> 		La complexité du concept de changement</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1551" y="1850571"/>
            <a:ext cx="6973474" cy="47461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Le changement peut être identifié ou non</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Le changement peut être de notre propre initiative ou pas</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Le changement peut s’imposer à nous, mais il peut aussi être accepté</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Les plus durs, ce sont les changements dont nous n’avons pas conscience</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Dans tous les cas la première étape de la gestion du changement est de les identifier</a:t>
            </a:r>
          </a:p>
        </p:txBody>
      </p:sp>
      <p:pic>
        <p:nvPicPr>
          <p:cNvPr id="2" name="Image 1">
            <a:extLst>
              <a:ext uri="{FF2B5EF4-FFF2-40B4-BE49-F238E27FC236}">
                <a16:creationId xmlns:a16="http://schemas.microsoft.com/office/drawing/2014/main" id="{68688EA1-1840-119E-E0DB-847E1452B8E9}"/>
              </a:ext>
            </a:extLst>
          </p:cNvPr>
          <p:cNvPicPr>
            <a:picLocks noChangeAspect="1"/>
          </p:cNvPicPr>
          <p:nvPr/>
        </p:nvPicPr>
        <p:blipFill rotWithShape="1">
          <a:blip r:embed="rId2"/>
          <a:srcRect l="29625" r="7937"/>
          <a:stretch/>
        </p:blipFill>
        <p:spPr>
          <a:xfrm>
            <a:off x="7485394" y="1850570"/>
            <a:ext cx="4203400" cy="4746180"/>
          </a:xfrm>
          <a:prstGeom prst="rect">
            <a:avLst/>
          </a:prstGeom>
        </p:spPr>
      </p:pic>
    </p:spTree>
    <p:extLst>
      <p:ext uri="{BB962C8B-B14F-4D97-AF65-F5344CB8AC3E}">
        <p14:creationId xmlns:p14="http://schemas.microsoft.com/office/powerpoint/2010/main" val="192979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023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9.1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Qu’est-ce que la gestion du changement ?</a:t>
            </a:r>
          </a:p>
          <a:p>
            <a:pPr>
              <a:lnSpc>
                <a:spcPct val="100000"/>
              </a:lnSpc>
              <a:spcBef>
                <a:spcPts val="0"/>
              </a:spcBef>
            </a:pPr>
            <a:r>
              <a:rPr lang="fr-FR"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rPr>
              <a:t> 		Notre environnement au scanner…(1/3)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74383" y="1850571"/>
            <a:ext cx="3609788" cy="4809315"/>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fr-FR" sz="2000" dirty="0">
                <a:solidFill>
                  <a:srgbClr val="212529"/>
                </a:solidFill>
                <a:latin typeface="Arial Narrow" panose="020B0606020202030204" pitchFamily="34" charset="0"/>
              </a:rPr>
              <a:t>Pensez à tout ce qui se passe autour de nous (évènements lointain ou récents, tendances observées, discours entendus ça et là, mais significatifs à votre avis)</a:t>
            </a:r>
          </a:p>
          <a:p>
            <a:pPr marL="342900" lvl="1" indent="-342900">
              <a:lnSpc>
                <a:spcPct val="100000"/>
              </a:lnSpc>
              <a:spcBef>
                <a:spcPts val="0"/>
              </a:spcBef>
              <a:buFont typeface="Courier New" panose="02070309020205020404" pitchFamily="49" charset="0"/>
              <a:buChar char="o"/>
            </a:pPr>
            <a:r>
              <a:rPr lang="fr-FR" sz="2000" dirty="0">
                <a:solidFill>
                  <a:srgbClr val="212529"/>
                </a:solidFill>
                <a:latin typeface="Arial Narrow" panose="020B0606020202030204" pitchFamily="34" charset="0"/>
              </a:rPr>
              <a:t>Pensez à ces éléments qui ne dépendent peut-être pas de nous, mais qui n’en sont pas moins influents sur notre organisation et/ ou sur nous</a:t>
            </a:r>
          </a:p>
          <a:p>
            <a:pPr marL="342900" lvl="1" indent="-342900">
              <a:lnSpc>
                <a:spcPct val="100000"/>
              </a:lnSpc>
              <a:spcBef>
                <a:spcPts val="0"/>
              </a:spcBef>
              <a:buFont typeface="Courier New" panose="02070309020205020404" pitchFamily="49" charset="0"/>
              <a:buChar char="o"/>
            </a:pPr>
            <a:r>
              <a:rPr lang="fr-FR" sz="2000" dirty="0">
                <a:solidFill>
                  <a:srgbClr val="212529"/>
                </a:solidFill>
                <a:latin typeface="Arial Narrow" panose="020B0606020202030204" pitchFamily="34" charset="0"/>
              </a:rPr>
              <a:t>Ecrivez sur le tableau autour de ce nuage qui nous représente ces éléments qui vous passent par la tête</a:t>
            </a:r>
          </a:p>
          <a:p>
            <a:pPr marL="342900" lvl="1" indent="-342900">
              <a:lnSpc>
                <a:spcPct val="100000"/>
              </a:lnSpc>
              <a:spcBef>
                <a:spcPts val="0"/>
              </a:spcBef>
              <a:buFont typeface="Courier New" panose="02070309020205020404" pitchFamily="49" charset="0"/>
              <a:buChar char="o"/>
            </a:pPr>
            <a:endParaRPr lang="fr-FR" sz="20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DD4B3DD0-41F6-5CCD-72C2-FCD4DE6AAC44}"/>
              </a:ext>
            </a:extLst>
          </p:cNvPr>
          <p:cNvSpPr txBox="1">
            <a:spLocks/>
          </p:cNvSpPr>
          <p:nvPr/>
        </p:nvSpPr>
        <p:spPr>
          <a:xfrm>
            <a:off x="4195269" y="1850572"/>
            <a:ext cx="7622348" cy="4809316"/>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endParaRPr lang="fr-FR" sz="3200" dirty="0">
              <a:solidFill>
                <a:srgbClr val="212529"/>
              </a:solidFill>
              <a:latin typeface="Arial Narrow" panose="020B0606020202030204" pitchFamily="34" charset="0"/>
            </a:endParaRPr>
          </a:p>
        </p:txBody>
      </p:sp>
      <p:sp>
        <p:nvSpPr>
          <p:cNvPr id="3" name="Nuage 2">
            <a:extLst>
              <a:ext uri="{FF2B5EF4-FFF2-40B4-BE49-F238E27FC236}">
                <a16:creationId xmlns:a16="http://schemas.microsoft.com/office/drawing/2014/main" id="{D6E8FB8A-3DD3-23B0-CA06-F8C65461A9EB}"/>
              </a:ext>
            </a:extLst>
          </p:cNvPr>
          <p:cNvSpPr/>
          <p:nvPr/>
        </p:nvSpPr>
        <p:spPr>
          <a:xfrm>
            <a:off x="6688184" y="3048000"/>
            <a:ext cx="2760616" cy="206393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t>Notre Organisation</a:t>
            </a:r>
          </a:p>
        </p:txBody>
      </p:sp>
    </p:spTree>
    <p:extLst>
      <p:ext uri="{BB962C8B-B14F-4D97-AF65-F5344CB8AC3E}">
        <p14:creationId xmlns:p14="http://schemas.microsoft.com/office/powerpoint/2010/main" val="77370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023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9.1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Qu’est-ce que la gestion du changement ?</a:t>
            </a:r>
          </a:p>
          <a:p>
            <a:pPr>
              <a:lnSpc>
                <a:spcPct val="100000"/>
              </a:lnSpc>
              <a:spcBef>
                <a:spcPts val="0"/>
              </a:spcBef>
            </a:pPr>
            <a:r>
              <a:rPr lang="fr-FR"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rPr>
              <a:t> 		Notre environnement au scanner… (2/3)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74383" y="1850571"/>
            <a:ext cx="6505388" cy="4809315"/>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4000" b="1" dirty="0">
                <a:solidFill>
                  <a:srgbClr val="212529"/>
                </a:solidFill>
                <a:latin typeface="Arial Narrow" panose="020B0606020202030204" pitchFamily="34" charset="0"/>
              </a:rPr>
              <a:t>Discussions :</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Comment certains de ces éléments identifiés sur le scanner impactent-ils notre organisation, notre vision, nos ambitions, notre travail, nos programmes, la réussite de la mise en œuvre de nos projets ?</a:t>
            </a:r>
          </a:p>
          <a:p>
            <a:pPr marL="342900" lvl="1" indent="-342900">
              <a:lnSpc>
                <a:spcPct val="100000"/>
              </a:lnSpc>
              <a:spcBef>
                <a:spcPts val="0"/>
              </a:spcBef>
              <a:buFont typeface="Courier New" panose="02070309020205020404" pitchFamily="49" charset="0"/>
              <a:buChar char="o"/>
            </a:pPr>
            <a:r>
              <a:rPr lang="fr-FR" sz="3200" dirty="0">
                <a:solidFill>
                  <a:srgbClr val="212529"/>
                </a:solidFill>
                <a:latin typeface="Arial Narrow" panose="020B0606020202030204" pitchFamily="34" charset="0"/>
              </a:rPr>
              <a:t>Pensez aux impacts positifs autant qu’aux impacts négatifs</a:t>
            </a:r>
          </a:p>
        </p:txBody>
      </p:sp>
      <p:pic>
        <p:nvPicPr>
          <p:cNvPr id="2" name="Image 1">
            <a:extLst>
              <a:ext uri="{FF2B5EF4-FFF2-40B4-BE49-F238E27FC236}">
                <a16:creationId xmlns:a16="http://schemas.microsoft.com/office/drawing/2014/main" id="{FF4BA073-524D-CB10-3D2F-4D77E73F8967}"/>
              </a:ext>
            </a:extLst>
          </p:cNvPr>
          <p:cNvPicPr>
            <a:picLocks noChangeAspect="1"/>
          </p:cNvPicPr>
          <p:nvPr/>
        </p:nvPicPr>
        <p:blipFill rotWithShape="1">
          <a:blip r:embed="rId2"/>
          <a:srcRect l="17739" r="21745"/>
          <a:stretch/>
        </p:blipFill>
        <p:spPr>
          <a:xfrm>
            <a:off x="6643687" y="1850572"/>
            <a:ext cx="5173929" cy="4809314"/>
          </a:xfrm>
          <a:prstGeom prst="rect">
            <a:avLst/>
          </a:prstGeom>
        </p:spPr>
      </p:pic>
    </p:spTree>
    <p:extLst>
      <p:ext uri="{BB962C8B-B14F-4D97-AF65-F5344CB8AC3E}">
        <p14:creationId xmlns:p14="http://schemas.microsoft.com/office/powerpoint/2010/main" val="1779799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023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9.1 :  </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Qu’est-ce que la gestion du changement ?</a:t>
            </a:r>
          </a:p>
          <a:p>
            <a:pPr>
              <a:lnSpc>
                <a:spcPct val="100000"/>
              </a:lnSpc>
              <a:spcBef>
                <a:spcPts val="0"/>
              </a:spcBef>
            </a:pPr>
            <a:r>
              <a:rPr lang="fr-FR"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rPr>
              <a:t> 		Notre environnement au scanner… (3/3)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74383" y="1850571"/>
            <a:ext cx="6505388" cy="4621667"/>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4000" b="1" dirty="0">
                <a:solidFill>
                  <a:srgbClr val="212529"/>
                </a:solidFill>
                <a:latin typeface="Arial Narrow" panose="020B0606020202030204" pitchFamily="34" charset="0"/>
              </a:rPr>
              <a:t>Conclusion des discussions :</a:t>
            </a:r>
          </a:p>
          <a:p>
            <a:pPr marL="342900" lvl="1" indent="-342900">
              <a:lnSpc>
                <a:spcPct val="100000"/>
              </a:lnSpc>
              <a:spcBef>
                <a:spcPts val="0"/>
              </a:spcBef>
              <a:buFont typeface="Courier New" panose="02070309020205020404" pitchFamily="49" charset="0"/>
              <a:buChar char="o"/>
            </a:pPr>
            <a:r>
              <a:rPr lang="fr-FR" sz="2800" dirty="0">
                <a:solidFill>
                  <a:srgbClr val="212529"/>
                </a:solidFill>
                <a:latin typeface="Arial Narrow" panose="020B0606020202030204" pitchFamily="34" charset="0"/>
              </a:rPr>
              <a:t>Comment faisons-nous ? Quelle mesure pouvons-nous mettre en place pour :</a:t>
            </a:r>
          </a:p>
          <a:p>
            <a:pPr marL="800100" lvl="2" indent="-342900">
              <a:lnSpc>
                <a:spcPct val="100000"/>
              </a:lnSpc>
              <a:spcBef>
                <a:spcPts val="0"/>
              </a:spcBef>
              <a:buFont typeface="Courier New" panose="02070309020205020404" pitchFamily="49" charset="0"/>
              <a:buChar char="o"/>
            </a:pPr>
            <a:r>
              <a:rPr lang="fr-FR" sz="2800" dirty="0">
                <a:solidFill>
                  <a:srgbClr val="212529"/>
                </a:solidFill>
                <a:latin typeface="Arial Narrow" panose="020B0606020202030204" pitchFamily="34" charset="0"/>
              </a:rPr>
              <a:t>Soit profiter, capitaliser les impacts positifs</a:t>
            </a:r>
          </a:p>
          <a:p>
            <a:pPr marL="800100" lvl="2" indent="-342900">
              <a:lnSpc>
                <a:spcPct val="100000"/>
              </a:lnSpc>
              <a:spcBef>
                <a:spcPts val="0"/>
              </a:spcBef>
              <a:buFont typeface="Courier New" panose="02070309020205020404" pitchFamily="49" charset="0"/>
              <a:buChar char="o"/>
            </a:pPr>
            <a:r>
              <a:rPr lang="fr-FR" sz="2800" dirty="0">
                <a:solidFill>
                  <a:srgbClr val="212529"/>
                </a:solidFill>
                <a:latin typeface="Arial Narrow" panose="020B0606020202030204" pitchFamily="34" charset="0"/>
              </a:rPr>
              <a:t>Soit annihiler ou minimiser les impacts négatifs</a:t>
            </a:r>
          </a:p>
          <a:p>
            <a:pPr marL="342900" lvl="1" indent="-342900">
              <a:lnSpc>
                <a:spcPct val="100000"/>
              </a:lnSpc>
              <a:spcBef>
                <a:spcPts val="0"/>
              </a:spcBef>
              <a:buFont typeface="Courier New" panose="02070309020205020404" pitchFamily="49" charset="0"/>
              <a:buChar char="o"/>
            </a:pPr>
            <a:r>
              <a:rPr lang="fr-FR" sz="2800" dirty="0">
                <a:solidFill>
                  <a:srgbClr val="212529"/>
                </a:solidFill>
                <a:latin typeface="Arial Narrow" panose="020B0606020202030204" pitchFamily="34" charset="0"/>
              </a:rPr>
              <a:t>C’est par ces réflexions que commence la gestion du changement</a:t>
            </a:r>
          </a:p>
          <a:p>
            <a:pPr marL="342900" lvl="1" indent="-342900">
              <a:lnSpc>
                <a:spcPct val="100000"/>
              </a:lnSpc>
              <a:spcBef>
                <a:spcPts val="0"/>
              </a:spcBef>
              <a:buFont typeface="Courier New" panose="02070309020205020404" pitchFamily="49" charset="0"/>
              <a:buChar char="o"/>
            </a:pPr>
            <a:r>
              <a:rPr lang="fr-FR" sz="2800" dirty="0">
                <a:solidFill>
                  <a:srgbClr val="212529"/>
                </a:solidFill>
                <a:latin typeface="Arial Narrow" panose="020B0606020202030204" pitchFamily="34" charset="0"/>
              </a:rPr>
              <a:t>Mais il faut aller plus loin dans la question de la gestion du changement</a:t>
            </a:r>
          </a:p>
        </p:txBody>
      </p:sp>
      <p:pic>
        <p:nvPicPr>
          <p:cNvPr id="2" name="Image 1">
            <a:extLst>
              <a:ext uri="{FF2B5EF4-FFF2-40B4-BE49-F238E27FC236}">
                <a16:creationId xmlns:a16="http://schemas.microsoft.com/office/drawing/2014/main" id="{42506F4F-0E80-B6C1-D79B-84932BD660BF}"/>
              </a:ext>
            </a:extLst>
          </p:cNvPr>
          <p:cNvPicPr>
            <a:picLocks noChangeAspect="1"/>
          </p:cNvPicPr>
          <p:nvPr/>
        </p:nvPicPr>
        <p:blipFill rotWithShape="1">
          <a:blip r:embed="rId2"/>
          <a:srcRect r="28739"/>
          <a:stretch/>
        </p:blipFill>
        <p:spPr>
          <a:xfrm>
            <a:off x="6874038" y="1850570"/>
            <a:ext cx="4900715" cy="4621667"/>
          </a:xfrm>
          <a:prstGeom prst="rect">
            <a:avLst/>
          </a:prstGeom>
        </p:spPr>
      </p:pic>
    </p:spTree>
    <p:extLst>
      <p:ext uri="{BB962C8B-B14F-4D97-AF65-F5344CB8AC3E}">
        <p14:creationId xmlns:p14="http://schemas.microsoft.com/office/powerpoint/2010/main" val="379389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9.2 : </a:t>
            </a:r>
            <a:r>
              <a:rPr lang="fr-FR" sz="4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Contexte et attitude du personnel </a:t>
            </a:r>
          </a:p>
          <a:p>
            <a:pPr>
              <a:lnSpc>
                <a:spcPct val="100000"/>
              </a:lnSpc>
              <a:spcBef>
                <a:spcPts val="0"/>
              </a:spcBef>
            </a:pP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4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en période de changement (1/3)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7686" y="1887201"/>
            <a:ext cx="4471585" cy="128775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200" b="1" dirty="0">
                <a:solidFill>
                  <a:srgbClr val="212529"/>
                </a:solidFill>
                <a:latin typeface="Arial Narrow" panose="020B0606020202030204" pitchFamily="34" charset="0"/>
              </a:rPr>
              <a:t>CYCLE DE L’EXPÉRIENCE DU CHANGEMENT</a:t>
            </a:r>
          </a:p>
        </p:txBody>
      </p:sp>
      <p:sp>
        <p:nvSpPr>
          <p:cNvPr id="3" name="Rectangle 3">
            <a:extLst>
              <a:ext uri="{FF2B5EF4-FFF2-40B4-BE49-F238E27FC236}">
                <a16:creationId xmlns:a16="http://schemas.microsoft.com/office/drawing/2014/main" id="{6E78CA17-D754-A16B-6A58-F43213EB2D90}"/>
              </a:ext>
            </a:extLst>
          </p:cNvPr>
          <p:cNvSpPr txBox="1">
            <a:spLocks noChangeArrowheads="1"/>
          </p:cNvSpPr>
          <p:nvPr/>
        </p:nvSpPr>
        <p:spPr bwMode="auto">
          <a:xfrm>
            <a:off x="4057666" y="2120139"/>
            <a:ext cx="772785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3200" b="0" i="0" u="none" strike="noStrike" kern="0" cap="none" spc="0" normalizeH="0" baseline="0" noProof="0" dirty="0">
                <a:ln>
                  <a:noFill/>
                </a:ln>
                <a:solidFill>
                  <a:srgbClr val="000000"/>
                </a:solidFill>
                <a:effectLst/>
                <a:uLnTx/>
                <a:uFillTx/>
                <a:latin typeface="Arial"/>
                <a:ea typeface="+mn-ea"/>
                <a:cs typeface="+mn-cs"/>
              </a:rPr>
              <a:t>	</a:t>
            </a:r>
            <a:r>
              <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r>
              <a:rPr kumimoji="0" lang="fr-FR" altLang="fr-FR" sz="2000" i="0" u="none" strike="noStrike" kern="0" cap="none" spc="0" normalizeH="0" baseline="0" noProof="0" dirty="0">
                <a:ln>
                  <a:noFill/>
                </a:ln>
                <a:solidFill>
                  <a:srgbClr val="000000"/>
                </a:solidFill>
                <a:effectLst/>
                <a:uLnTx/>
                <a:uFillTx/>
                <a:latin typeface="Impact" panose="020B0806030902050204" pitchFamily="34" charset="0"/>
              </a:rPr>
              <a:t>1</a:t>
            </a:r>
            <a:r>
              <a:rPr lang="fr-FR" altLang="fr-FR" sz="2000" b="1" kern="0" dirty="0">
                <a:solidFill>
                  <a:srgbClr val="000000"/>
                </a:solidFill>
                <a:latin typeface="Impact" panose="020B0806030902050204" pitchFamily="34" charset="0"/>
              </a:rPr>
              <a:t>- </a:t>
            </a:r>
            <a:r>
              <a:rPr kumimoji="0" lang="fr-FR" altLang="fr-FR" sz="2000" i="0" u="none" strike="noStrike" kern="0" cap="none" spc="0" normalizeH="0" baseline="0" noProof="0" dirty="0">
                <a:ln>
                  <a:noFill/>
                </a:ln>
                <a:solidFill>
                  <a:srgbClr val="000000"/>
                </a:solidFill>
                <a:effectLst/>
                <a:uLnTx/>
                <a:uFillTx/>
                <a:latin typeface="Impact" panose="020B0806030902050204" pitchFamily="34" charset="0"/>
              </a:rPr>
              <a:t>SENSATION</a:t>
            </a: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endParaRPr lang="fr-FR" altLang="fr-FR" kern="0" dirty="0">
              <a:solidFill>
                <a:srgbClr val="000000"/>
              </a:solidFill>
              <a:latin typeface="Impact" panose="020B0806030902050204" pitchFamily="34" charset="0"/>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5- INTEGRATION </a:t>
            </a:r>
            <a:r>
              <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r>
              <a:rPr lang="fr-FR" altLang="fr-FR" sz="2000" kern="0" dirty="0">
                <a:solidFill>
                  <a:srgbClr val="000000"/>
                </a:solidFill>
                <a:latin typeface="Impact" panose="020B0806030902050204" pitchFamily="34" charset="0"/>
              </a:rPr>
              <a:t>2-S</a:t>
            </a: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ENSIBILISATION</a:t>
            </a: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0099CC"/>
              </a:buClr>
              <a:buSzPct val="80000"/>
              <a:buFont typeface="Wingdings" panose="05000000000000000000" pitchFamily="2" charset="2"/>
              <a:buNone/>
              <a:tabLst/>
              <a:defRPr/>
            </a:pPr>
            <a:r>
              <a:rPr kumimoji="0" lang="fr-FR" altLang="fr-FR" sz="2000" b="0" i="0" u="none" strike="noStrike" kern="0" cap="none" spc="0" normalizeH="0" baseline="0" noProof="0" dirty="0">
                <a:ln>
                  <a:noFill/>
                </a:ln>
                <a:solidFill>
                  <a:srgbClr val="000000"/>
                </a:solidFill>
                <a:effectLst/>
                <a:uLnTx/>
                <a:uFillTx/>
                <a:latin typeface="Impact" panose="020B0806030902050204" pitchFamily="34" charset="0"/>
                <a:ea typeface="+mn-ea"/>
                <a:cs typeface="+mn-cs"/>
              </a:rPr>
              <a:t>             4- EXPERIMENTATION                                     3- MOBILISATION DE L ’ENERGIE</a:t>
            </a:r>
            <a:endParaRPr kumimoji="0" lang="fr-FR" altLang="fr-FR" sz="3200" b="0" i="0" u="none" strike="noStrike" kern="0" cap="none" spc="0" normalizeH="0" baseline="0" noProof="0" dirty="0">
              <a:ln>
                <a:noFill/>
              </a:ln>
              <a:solidFill>
                <a:srgbClr val="000000"/>
              </a:solidFill>
              <a:effectLst/>
              <a:uLnTx/>
              <a:uFillTx/>
              <a:latin typeface="Impact" panose="020B0806030902050204" pitchFamily="34" charset="0"/>
              <a:ea typeface="+mn-ea"/>
              <a:cs typeface="+mn-cs"/>
            </a:endParaRPr>
          </a:p>
        </p:txBody>
      </p:sp>
      <p:sp>
        <p:nvSpPr>
          <p:cNvPr id="6" name="AutoShape 4">
            <a:extLst>
              <a:ext uri="{FF2B5EF4-FFF2-40B4-BE49-F238E27FC236}">
                <a16:creationId xmlns:a16="http://schemas.microsoft.com/office/drawing/2014/main" id="{6ED39DC2-D6E9-479A-4961-81E829B43291}"/>
              </a:ext>
            </a:extLst>
          </p:cNvPr>
          <p:cNvSpPr>
            <a:spLocks noChangeArrowheads="1"/>
          </p:cNvSpPr>
          <p:nvPr/>
        </p:nvSpPr>
        <p:spPr bwMode="auto">
          <a:xfrm rot="941603">
            <a:off x="5525535" y="2384438"/>
            <a:ext cx="4284559" cy="44116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989" y="9248"/>
                </a:moveTo>
                <a:cubicBezTo>
                  <a:pt x="20299" y="4715"/>
                  <a:pt x="16697" y="1183"/>
                  <a:pt x="12151" y="582"/>
                </a:cubicBezTo>
                <a:lnTo>
                  <a:pt x="12216" y="93"/>
                </a:lnTo>
                <a:cubicBezTo>
                  <a:pt x="16979" y="723"/>
                  <a:pt x="20753" y="4424"/>
                  <a:pt x="21476" y="9173"/>
                </a:cubicBezTo>
                <a:lnTo>
                  <a:pt x="24146" y="8767"/>
                </a:lnTo>
                <a:lnTo>
                  <a:pt x="21677" y="12123"/>
                </a:lnTo>
                <a:lnTo>
                  <a:pt x="18320" y="9654"/>
                </a:lnTo>
                <a:lnTo>
                  <a:pt x="20989" y="9248"/>
                </a:lnTo>
                <a:close/>
              </a:path>
            </a:pathLst>
          </a:custGeom>
          <a:solidFill>
            <a:srgbClr val="3366CC"/>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 name="AutoShape 5">
            <a:extLst>
              <a:ext uri="{FF2B5EF4-FFF2-40B4-BE49-F238E27FC236}">
                <a16:creationId xmlns:a16="http://schemas.microsoft.com/office/drawing/2014/main" id="{93D1AEAE-1B48-7A94-5D16-C68B43C24ACF}"/>
              </a:ext>
            </a:extLst>
          </p:cNvPr>
          <p:cNvSpPr>
            <a:spLocks noChangeArrowheads="1"/>
          </p:cNvSpPr>
          <p:nvPr/>
        </p:nvSpPr>
        <p:spPr bwMode="auto">
          <a:xfrm rot="8001665">
            <a:off x="5608576" y="2505902"/>
            <a:ext cx="4340225" cy="4178300"/>
          </a:xfrm>
          <a:custGeom>
            <a:avLst/>
            <a:gdLst>
              <a:gd name="T0" fmla="*/ 2147483646 w 21600"/>
              <a:gd name="T1" fmla="*/ 2147483646 h 21600"/>
              <a:gd name="T2" fmla="*/ 2147483646 w 21600"/>
              <a:gd name="T3" fmla="*/ 1628622803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1174" y="10226"/>
                </a:moveTo>
                <a:cubicBezTo>
                  <a:pt x="20869" y="4719"/>
                  <a:pt x="16315" y="410"/>
                  <a:pt x="10800" y="410"/>
                </a:cubicBezTo>
                <a:cubicBezTo>
                  <a:pt x="10585" y="409"/>
                  <a:pt x="10370" y="416"/>
                  <a:pt x="10156" y="429"/>
                </a:cubicBezTo>
                <a:lnTo>
                  <a:pt x="10131" y="20"/>
                </a:lnTo>
                <a:cubicBezTo>
                  <a:pt x="10353" y="6"/>
                  <a:pt x="10576" y="-1"/>
                  <a:pt x="10800" y="0"/>
                </a:cubicBezTo>
                <a:cubicBezTo>
                  <a:pt x="16532" y="0"/>
                  <a:pt x="21266" y="4479"/>
                  <a:pt x="21583" y="10203"/>
                </a:cubicBezTo>
                <a:lnTo>
                  <a:pt x="24279" y="10054"/>
                </a:lnTo>
                <a:lnTo>
                  <a:pt x="21539" y="13114"/>
                </a:lnTo>
                <a:lnTo>
                  <a:pt x="18478" y="10375"/>
                </a:lnTo>
                <a:lnTo>
                  <a:pt x="21174" y="10226"/>
                </a:lnTo>
                <a:close/>
              </a:path>
            </a:pathLst>
          </a:custGeom>
          <a:solidFill>
            <a:srgbClr val="3366CC"/>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 name="AutoShape 6">
            <a:extLst>
              <a:ext uri="{FF2B5EF4-FFF2-40B4-BE49-F238E27FC236}">
                <a16:creationId xmlns:a16="http://schemas.microsoft.com/office/drawing/2014/main" id="{2B297465-2EE2-3FC6-17F1-F6818EFF7EFF}"/>
              </a:ext>
            </a:extLst>
          </p:cNvPr>
          <p:cNvSpPr>
            <a:spLocks noChangeArrowheads="1"/>
          </p:cNvSpPr>
          <p:nvPr/>
        </p:nvSpPr>
        <p:spPr bwMode="auto">
          <a:xfrm rot="13613221">
            <a:off x="5813364" y="2278890"/>
            <a:ext cx="3578225" cy="41021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831" y="12645"/>
                </a:moveTo>
                <a:cubicBezTo>
                  <a:pt x="20943" y="12037"/>
                  <a:pt x="21000" y="11419"/>
                  <a:pt x="21000" y="10800"/>
                </a:cubicBezTo>
                <a:cubicBezTo>
                  <a:pt x="21000" y="5927"/>
                  <a:pt x="17553" y="1734"/>
                  <a:pt x="12772" y="792"/>
                </a:cubicBezTo>
                <a:lnTo>
                  <a:pt x="12888" y="203"/>
                </a:lnTo>
                <a:cubicBezTo>
                  <a:pt x="17950" y="1201"/>
                  <a:pt x="21600" y="5640"/>
                  <a:pt x="21600" y="10800"/>
                </a:cubicBezTo>
                <a:cubicBezTo>
                  <a:pt x="21600" y="11455"/>
                  <a:pt x="21540" y="12109"/>
                  <a:pt x="21421" y="12754"/>
                </a:cubicBezTo>
                <a:lnTo>
                  <a:pt x="24077" y="13243"/>
                </a:lnTo>
                <a:lnTo>
                  <a:pt x="20583" y="15650"/>
                </a:lnTo>
                <a:lnTo>
                  <a:pt x="18176" y="12157"/>
                </a:lnTo>
                <a:lnTo>
                  <a:pt x="20831" y="12645"/>
                </a:lnTo>
                <a:close/>
              </a:path>
            </a:pathLst>
          </a:custGeom>
          <a:solidFill>
            <a:srgbClr val="3366CC"/>
          </a:solidFill>
          <a:ln w="9525">
            <a:solidFill>
              <a:srgbClr val="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fr-FR"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94487543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1515</Words>
  <Application>Microsoft Office PowerPoint</Application>
  <PresentationFormat>Grand écran</PresentationFormat>
  <Paragraphs>122</Paragraphs>
  <Slides>19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Arial</vt:lpstr>
      <vt:lpstr>Arial Black</vt:lpstr>
      <vt:lpstr>Arial Narrow</vt:lpstr>
      <vt:lpstr>Calibri</vt:lpstr>
      <vt:lpstr>Courier New</vt:lpstr>
      <vt:lpstr>Impact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63</cp:revision>
  <dcterms:modified xsi:type="dcterms:W3CDTF">2024-08-08T15:27:48Z</dcterms:modified>
</cp:coreProperties>
</file>