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36ABD-CC86-17BD-0679-0E10DFF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C05C1D-7568-B295-8F62-D843B8557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7BCAB-0297-8CAD-222C-11709DFE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73DD1-39E8-980F-4F03-F6403174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AD70E1-A959-CF3B-07CC-3DE3E6CF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81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F61A1-7CBB-DDFC-65CA-D02923A8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FA02D9-D07E-14D5-5688-9FF64BAF7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E0E59-DF4F-6B97-0577-9861202A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FB114-7D05-7FCD-6E86-570C9CF9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DA83AF-F46F-8505-BAE5-4440C9D4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8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0FE0D5-A5FA-9C67-4039-B5CB4B2F7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AD392F-A487-8C30-654C-D7844512A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94124B-7128-CDDA-BB46-FF191CCD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4BBC9-A416-1FB7-20BC-B2E9447F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EBBE99-EE31-96C7-5053-D880D4B9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96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4CE6F-0E62-E0C6-1C57-83E70984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873F3-BB3D-B05F-522B-F9A1CFD0B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980548-E4AC-8A29-2037-3ED6D8CD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5B52CA-AB70-5DCD-7223-36E77626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727B3-9E1A-3B56-01E1-F326CEAC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34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E3542-7D4E-926B-3D94-143AC202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468340-BFEC-33F5-F0D8-01788E34C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0923D8-E527-EEDE-36C9-850F2A90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5A9A14-8EB7-EB8F-0EC4-F3EDE636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1FA86A-BEAC-8490-59F5-AD1DCC87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8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36594-16D0-7ADC-E105-B98540CB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794F8C-07A4-074E-811A-5859ABB7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B1ED0A-E108-D378-2752-8B98E4963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CB47E3-C988-54C1-FA5B-39F0AADE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0BF719-71DC-F843-625F-EC12065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A4A6B-8D9D-9EF9-5935-111A8531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29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0286C-A6AE-2A0E-3CBD-FD0614A5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C0DE42-ADBC-660F-902B-4CE17045F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8E0ACF-201D-69EF-807F-ADF058F6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4C2D4C-F8F0-C7EA-029F-164840CD9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BBDAE5-1963-81D8-D910-BA2D16D5B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0D088B-9982-B8D2-89D4-ED6041B6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ADE6D9-5333-6B49-EC91-0DE45E6E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ECBE92-267B-007C-DC07-F77173AD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79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FA12F-E8CF-6A5B-01DD-265136EE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BFC688-A353-C5FB-AE73-8F6B184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108C05-598B-54E6-09A4-B6DE3AE5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458ADA-0D03-B2EE-15B9-58F8A84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95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176DF8-2194-9E0E-7677-56DFE2A2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BE858A-073B-6D4A-3CBD-A40DFDCF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324940-96D0-029C-BE60-CB8472C9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1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26861-7ADC-00FF-11FE-E177D897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6F009-F34C-8083-5A67-4E6A1884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A15AC-B6F9-A1D1-7C3D-4CCE10554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875597-D263-3154-9564-FE26FFA7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7BD98A-6A61-333F-A67B-5C22F11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3F7B56-D7F0-0438-69AE-252FA716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35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10468-FEAB-5135-E7B3-64533E32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121AAA-6B49-E1B0-AB46-1E5031783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5C2DCC-BF00-9A7D-38E1-3E4988ABF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5A5981-5F3E-0E9A-AA77-B5AB60FA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5161CE-2549-6546-80F8-95D7241E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0DC8B6-EC9D-829D-1A30-1683FF5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3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EAEFBA-36C0-CBEE-9E79-22231C1F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E5616-3E60-5E2D-7982-37922FD5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1D8AAA-EFFD-0AF9-B8DF-8180D8300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EC28-7D97-434E-98A4-5CA7BFE7FD85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386617-64FE-28DF-70B8-37C106174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54D05F-156D-F198-3477-6809F7C26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4F14B-1863-4470-9AA1-9DC2C5A00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6EE8D5-745B-E24C-68D3-A9D31DFB6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1" y="1571541"/>
            <a:ext cx="8171411" cy="5261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B1A7DE-BE3C-8FD8-84CC-F574CEE60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8510"/>
            <a:ext cx="12191999" cy="1216284"/>
          </a:xfrm>
          <a:noFill/>
        </p:spPr>
        <p:txBody>
          <a:bodyPr>
            <a:normAutofit/>
          </a:bodyPr>
          <a:lstStyle/>
          <a:p>
            <a:r>
              <a:rPr lang="fr-FR" sz="8000" b="1" dirty="0">
                <a:latin typeface="Arial Narrow" panose="020B0606020202030204" pitchFamily="34" charset="0"/>
              </a:rPr>
              <a:t>Le Pouvoir de l’Etat d’Esprit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A9B75F-4609-123B-15BD-991F6C00C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02065"/>
            <a:ext cx="12192000" cy="631141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Séance Webinaire du 29 mars 2024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855601B0-A536-27AD-2CBA-BC26D78C1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2" y="389106"/>
            <a:ext cx="2471420" cy="74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63E2C81C-6CA0-5EB0-C9EE-81F2575AA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190" y="170127"/>
            <a:ext cx="1275570" cy="12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B398B-7F37-CA69-2D46-F0EB82B1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241835"/>
            <a:ext cx="11371811" cy="939973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latin typeface="Arial Narrow" panose="020B0606020202030204" pitchFamily="34" charset="0"/>
              </a:rPr>
              <a:t>Se déplacer d’un état d’esprit statique vers un état d’esprit croissant</a:t>
            </a:r>
            <a:endParaRPr lang="fr-FR" sz="3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2EC0C-FFF5-079C-F1FF-28A2996A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33" y="1181806"/>
            <a:ext cx="5593422" cy="5311067"/>
          </a:xfrm>
          <a:solidFill>
            <a:schemeClr val="accent3">
              <a:lumMod val="20000"/>
              <a:lumOff val="80000"/>
              <a:alpha val="3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Juste un exemple: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vous croyez que rien de ce que vous ferez ne changera le statut quo, vous avez probablement </a:t>
            </a:r>
            <a:r>
              <a:rPr lang="fr-FR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état d’esprit statique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vous croyez que vous pouvez améliorer vos talents, intelligence et </a:t>
            </a:r>
            <a:r>
              <a:rPr lang="fr-FR" kern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capacotés</a:t>
            </a:r>
            <a:r>
              <a:rPr lang="fr-FR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avec efforts et </a:t>
            </a:r>
            <a:r>
              <a:rPr lang="fr-FR" kern="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perseverance</a:t>
            </a:r>
            <a:r>
              <a:rPr lang="fr-FR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vous avez un état d’esprit croissant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kern="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 conséquent, passer d’une mentalité statique à une mentalité de croissante consiste à changer votre perception de vous-même.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76E21C-3F88-94C5-9F55-4A24DF98B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r="18587" b="1697"/>
          <a:stretch/>
        </p:blipFill>
        <p:spPr>
          <a:xfrm>
            <a:off x="6689454" y="1181806"/>
            <a:ext cx="4406513" cy="53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1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009F4-5057-F2C5-8641-24621C5D8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1E0D16-A5AF-037A-729F-0342289D0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22556" r="8829" b="12379"/>
          <a:stretch/>
        </p:blipFill>
        <p:spPr>
          <a:xfrm>
            <a:off x="5927777" y="1737359"/>
            <a:ext cx="6050863" cy="46800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066AABF-3255-97EA-6C4A-6C7A4B5D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3" y="241835"/>
            <a:ext cx="11313621" cy="93997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Arial Narrow" panose="020B0606020202030204" pitchFamily="34" charset="0"/>
              </a:rPr>
              <a:t>Se déplacer d’un état d’esprit statique vers un état d’esprit croissant</a:t>
            </a:r>
            <a:endParaRPr lang="fr-FR" sz="3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1D7FE-30B7-E21A-69EF-FAAEB3C2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181808"/>
            <a:ext cx="6690810" cy="5311067"/>
          </a:xfrm>
          <a:solidFill>
            <a:schemeClr val="accent2">
              <a:lumMod val="60000"/>
              <a:lumOff val="40000"/>
              <a:alpha val="34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Exercice : prenez l'une de ces suggestions. Avez-vous un état d’esprit statique ou de croissance sur l’un de ces aspects de votre vie 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Vie Professionnelle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de Carrière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Croyance, Foie (religion)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vie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social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Enseignement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fr-FR" sz="2600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jeunes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 (écrire des livres)</a:t>
            </a:r>
            <a:endParaRPr lang="fr-FR" sz="2600" kern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2">
              <a:lnSpc>
                <a:spcPct val="100000"/>
              </a:lnSpc>
              <a:spcBef>
                <a:spcPts val="0"/>
              </a:spcBef>
            </a:pPr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Pensez-vous que vous êtes on n’êtes pas fait (e) pour ça</a:t>
            </a:r>
          </a:p>
        </p:txBody>
      </p:sp>
    </p:spTree>
    <p:extLst>
      <p:ext uri="{BB962C8B-B14F-4D97-AF65-F5344CB8AC3E}">
        <p14:creationId xmlns:p14="http://schemas.microsoft.com/office/powerpoint/2010/main" val="423221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6AF15-86DF-E7DA-530E-B7365178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Arial Narrow" panose="020B0606020202030204" pitchFamily="34" charset="0"/>
              </a:rPr>
              <a:t>Réévaluer notre relation avec le succès et l’échec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9AA31-65A4-CE83-A1C4-07B7535A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79" y="1539239"/>
            <a:ext cx="5944985" cy="4492601"/>
          </a:xfrm>
          <a:solidFill>
            <a:schemeClr val="accent2">
              <a:lumMod val="20000"/>
              <a:lumOff val="80000"/>
              <a:alpha val="34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200" dirty="0">
                <a:latin typeface="Arial Narrow" panose="020B0606020202030204" pitchFamily="34" charset="0"/>
              </a:rPr>
              <a:t>C’est quelque chose qui concerne notre attitude, nos croyances, nos actions, mais surtout nos paroles…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200" dirty="0">
                <a:latin typeface="Arial Narrow" panose="020B0606020202030204" pitchFamily="34" charset="0"/>
              </a:rPr>
              <a:t>Cela peut être délibéré ou non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latin typeface="Arial Narrow" panose="020B0606020202030204" pitchFamily="34" charset="0"/>
              </a:rPr>
              <a:t>Par </a:t>
            </a:r>
            <a:r>
              <a:rPr lang="en-GB" sz="2200" dirty="0" err="1">
                <a:latin typeface="Arial Narrow" panose="020B0606020202030204" pitchFamily="34" charset="0"/>
              </a:rPr>
              <a:t>exemple</a:t>
            </a:r>
            <a:r>
              <a:rPr lang="en-GB" sz="2200" dirty="0">
                <a:latin typeface="Arial Narrow" panose="020B0606020202030204" pitchFamily="34" charset="0"/>
              </a:rPr>
              <a:t> :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100" dirty="0">
                <a:latin typeface="Arial Narrow" panose="020B0606020202030204" pitchFamily="34" charset="0"/>
              </a:rPr>
              <a:t>Pensez-vous que c'est super bien d'être très riche 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100" dirty="0">
                <a:latin typeface="Arial Narrow" panose="020B0606020202030204" pitchFamily="34" charset="0"/>
              </a:rPr>
              <a:t>Rêvez-vous de devenir milliardaire 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100" dirty="0">
                <a:latin typeface="Arial Narrow" panose="020B0606020202030204" pitchFamily="34" charset="0"/>
              </a:rPr>
              <a:t>Croyez-vous que l’argent est la source de trop de problèmes 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100" dirty="0">
                <a:latin typeface="Arial Narrow" panose="020B0606020202030204" pitchFamily="34" charset="0"/>
              </a:rPr>
              <a:t>Quelle est votre appréciation des gens riches 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FR" sz="2100" dirty="0">
                <a:latin typeface="Arial Narrow" panose="020B0606020202030204" pitchFamily="34" charset="0"/>
              </a:rPr>
              <a:t>Il semble qu’on ne peut pas être riche si l’on n’ose pas vendre des biens non autorisés (armes, drogues dures, etc…).</a:t>
            </a:r>
            <a:endParaRPr lang="en-GB" sz="2100" dirty="0">
              <a:latin typeface="Arial Narrow" panose="020B0606020202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B81202-2489-AACC-6B27-63C44016D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64" y="1539239"/>
            <a:ext cx="5271819" cy="44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9A930-4487-160E-E94E-0202011D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87680"/>
            <a:ext cx="11051769" cy="931075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latin typeface="Arial Narrow" panose="020B0606020202030204" pitchFamily="34" charset="0"/>
              </a:rPr>
              <a:t>Êtes-vous un gagnant ou un perdant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EA15E7-BCA7-7F70-1A03-A148FB23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562486"/>
            <a:ext cx="7011785" cy="4830542"/>
          </a:xfrm>
          <a:solidFill>
            <a:schemeClr val="accent3">
              <a:lumMod val="60000"/>
              <a:lumOff val="40000"/>
              <a:alpha val="25000"/>
            </a:schemeClr>
          </a:solidFill>
        </p:spPr>
        <p:txBody>
          <a:bodyPr>
            <a:normAutofit fontScale="92500"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Souvenez-vous de cet événement de votre première course gagnante…</a:t>
            </a:r>
          </a:p>
          <a:p>
            <a:r>
              <a:rPr lang="fr-FR" sz="2400" dirty="0">
                <a:latin typeface="Arial Narrow" panose="020B0606020202030204" pitchFamily="34" charset="0"/>
              </a:rPr>
              <a:t>Vous faisiez partie des 5 000 spermatozoïdes libérés pour courir le marathon jusqu'à la jonction utéro-tubaire ; certains concurrents ont démissionné, certains sont morts…</a:t>
            </a:r>
          </a:p>
          <a:p>
            <a:r>
              <a:rPr lang="fr-FR" sz="2400" dirty="0">
                <a:latin typeface="Arial Narrow" panose="020B0606020202030204" pitchFamily="34" charset="0"/>
              </a:rPr>
              <a:t>Vous étiez parmi les seuls1 000 spermatozoïdes à atteindre l’intérieur de la trompe de Fallope. Il y avait une ruée pour écraser les concurrents</a:t>
            </a:r>
          </a:p>
          <a:p>
            <a:r>
              <a:rPr lang="fr-FR" sz="2400" dirty="0">
                <a:latin typeface="Arial Narrow" panose="020B0606020202030204" pitchFamily="34" charset="0"/>
              </a:rPr>
              <a:t>Vous étiez parmi les seuls 200 sur mille à atteindre l’œuf. Y avait-il de la boxe, du karaté ? Qui sait…</a:t>
            </a:r>
          </a:p>
          <a:p>
            <a:r>
              <a:rPr lang="fr-FR" sz="2400" dirty="0">
                <a:latin typeface="Arial Narrow" panose="020B0606020202030204" pitchFamily="34" charset="0"/>
              </a:rPr>
              <a:t>En fin de compte, vous étiez le seul spermatozoïde gagnant sur ce groupe de 200 a pénétré et fécondé l’ovule.</a:t>
            </a:r>
          </a:p>
          <a:p>
            <a:r>
              <a:rPr lang="fr-FR" sz="2400" b="1" dirty="0">
                <a:latin typeface="Arial Narrow" panose="020B0606020202030204" pitchFamily="34" charset="0"/>
              </a:rPr>
              <a:t>Savez-vous que vous êtes conçu comme un CHAMPION 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F03873-1621-41AF-56AA-A789996B0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/>
        </p:blipFill>
        <p:spPr>
          <a:xfrm>
            <a:off x="7741919" y="1535623"/>
            <a:ext cx="3841865" cy="48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C4303-A3C5-027D-1E18-1A91CA36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Questions and réponses… Contributions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0B6F72-7060-7FC7-C7EE-C0CA33D53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1314244"/>
            <a:ext cx="4942590" cy="4766515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DF374-7AC4-A6C9-0D18-D56FEDDBD19C}"/>
              </a:ext>
            </a:extLst>
          </p:cNvPr>
          <p:cNvSpPr txBox="1">
            <a:spLocks/>
          </p:cNvSpPr>
          <p:nvPr/>
        </p:nvSpPr>
        <p:spPr>
          <a:xfrm>
            <a:off x="741930" y="1314245"/>
            <a:ext cx="5750310" cy="4766515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sz="4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dirty="0">
                <a:latin typeface="Arial Narrow" panose="020B0606020202030204" pitchFamily="34" charset="0"/>
              </a:rPr>
              <a:t>Y a-t-il des questions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dirty="0">
                <a:latin typeface="Arial Narrow" panose="020B0606020202030204" pitchFamily="34" charset="0"/>
              </a:rPr>
              <a:t>Y a-t-il des commentaires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dirty="0">
                <a:latin typeface="Arial Narrow" panose="020B0606020202030204" pitchFamily="34" charset="0"/>
              </a:rPr>
              <a:t>Y a-t-il des contributions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40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>
                <a:solidFill>
                  <a:srgbClr val="0000FF"/>
                </a:solidFill>
                <a:latin typeface="Arial Narrow" panose="020B0606020202030204" pitchFamily="34" charset="0"/>
              </a:rPr>
              <a:t>Ecrivez dans la boite de conversation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05ABE-B57D-75D1-2B25-5AE6C94F8DBF}"/>
              </a:ext>
            </a:extLst>
          </p:cNvPr>
          <p:cNvSpPr txBox="1">
            <a:spLocks/>
          </p:cNvSpPr>
          <p:nvPr/>
        </p:nvSpPr>
        <p:spPr>
          <a:xfrm>
            <a:off x="0" y="5674821"/>
            <a:ext cx="12192000" cy="915793"/>
          </a:xfrm>
          <a:prstGeom prst="rect">
            <a:avLst/>
          </a:prstGeom>
          <a:solidFill>
            <a:schemeClr val="accent4">
              <a:lumMod val="75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Prière vous présenter et donner un commentaire de cette déclaration… (1 min.)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63943F-DF5A-94E4-D677-4F778C0FF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6291" y="-3388847"/>
            <a:ext cx="5539417" cy="1219200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23E30-3841-FB8A-9F5A-BA57D12A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4059"/>
            <a:ext cx="10515600" cy="28211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9600" b="1" dirty="0">
                <a:solidFill>
                  <a:schemeClr val="bg2">
                    <a:lumMod val="50000"/>
                  </a:schemeClr>
                </a:solidFill>
                <a:effectLst/>
                <a:latin typeface="Edwardian Script ITC" panose="030303020407070D0804" pitchFamily="66" charset="0"/>
                <a:ea typeface="Times New Roman" panose="02020603050405020304" pitchFamily="18" charset="0"/>
              </a:rPr>
              <a:t>“Difficile dure un jour… Impossible dure une semaine…”</a:t>
            </a:r>
          </a:p>
        </p:txBody>
      </p:sp>
    </p:spTree>
    <p:extLst>
      <p:ext uri="{BB962C8B-B14F-4D97-AF65-F5344CB8AC3E}">
        <p14:creationId xmlns:p14="http://schemas.microsoft.com/office/powerpoint/2010/main" val="405765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0EC16-2A6A-4987-7439-43A55FED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6" y="533399"/>
            <a:ext cx="11173691" cy="1075267"/>
          </a:xfrm>
        </p:spPr>
        <p:txBody>
          <a:bodyPr>
            <a:normAutofit/>
          </a:bodyPr>
          <a:lstStyle/>
          <a:p>
            <a:r>
              <a:rPr lang="fr-FR" b="1" kern="18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Définir “l’Etat d’esprit”</a:t>
            </a:r>
            <a:br>
              <a:rPr lang="fr-FR" b="1" kern="18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i="1" kern="0">
                <a:latin typeface="Arial Narrow" panose="020B0606020202030204" pitchFamily="34" charset="0"/>
                <a:cs typeface="Times New Roman" panose="02020603050405020304" pitchFamily="18" charset="0"/>
              </a:rPr>
              <a:t>Par Carol </a:t>
            </a:r>
            <a:r>
              <a:rPr lang="fr-FR" sz="2000" i="1" kern="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Dweck</a:t>
            </a:r>
            <a:r>
              <a:rPr lang="fr-FR" sz="2000" i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i="1" kern="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Pschycologue</a:t>
            </a:r>
            <a:r>
              <a:rPr lang="fr-FR" sz="2000" i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 de l’Université de </a:t>
            </a:r>
            <a:r>
              <a:rPr lang="fr-FR" sz="2000" i="1" kern="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Standford</a:t>
            </a:r>
            <a:r>
              <a:rPr lang="fr-FR" sz="2000" i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 et auteur de </a:t>
            </a:r>
            <a:r>
              <a:rPr lang="fr-FR" sz="2000" i="1" kern="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Mindset</a:t>
            </a:r>
            <a:r>
              <a:rPr lang="fr-FR" sz="2000" i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New Psychology of </a:t>
            </a:r>
            <a:r>
              <a:rPr lang="fr-FR" sz="2000" i="1" kern="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fr-FR" sz="2000" i="1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000" kern="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B8D176-661C-C32A-76AB-3BAF30EF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2019869"/>
            <a:ext cx="5986549" cy="41564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600" b="1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L’Etat d’esprit est un ensemble de fortes croyances, fermement ancrées qui façonnent notre perception de nous même et du monde autour de nous</a:t>
            </a:r>
          </a:p>
          <a:p>
            <a:r>
              <a:rPr lang="en-US" sz="2600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cadre de travail et de vie,</a:t>
            </a:r>
          </a:p>
          <a:p>
            <a:r>
              <a:rPr lang="fr-FR" sz="2600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lunette à travers laquelle nous voyons les opportunités et notre habilité à faire face aux défis</a:t>
            </a:r>
          </a:p>
          <a:p>
            <a:r>
              <a:rPr lang="fr-FR" sz="2600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L’Etat d’esprit joue un rôle significatif dans notre relations avec le succès et l’échec</a:t>
            </a:r>
            <a:endParaRPr lang="fr-FR" sz="2600" kern="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D06C12-F67A-0AF3-214A-768F800B8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6" y="2019869"/>
            <a:ext cx="5238440" cy="41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E80D9-593E-8C43-1A25-71D4CEBF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94" y="241683"/>
            <a:ext cx="10925710" cy="91579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Pourquoi parler de votre Etat d’esprit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BCF795-F847-6A3E-D331-4CBD9B99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04618"/>
            <a:ext cx="7242422" cy="404876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fr-FR" sz="3600" b="1" dirty="0">
                <a:latin typeface="Arial Narrow" panose="020B0606020202030204" pitchFamily="34" charset="0"/>
              </a:rPr>
              <a:t>Qui est le vrai “VOUS” ?</a:t>
            </a:r>
          </a:p>
          <a:p>
            <a:pPr lvl="1"/>
            <a:r>
              <a:rPr lang="fr-FR" sz="2800" dirty="0">
                <a:latin typeface="Arial Narrow" panose="020B0606020202030204" pitchFamily="34" charset="0"/>
              </a:rPr>
              <a:t>Vous n’êtes pas votre cerveau…</a:t>
            </a:r>
          </a:p>
          <a:p>
            <a:pPr lvl="1"/>
            <a:r>
              <a:rPr lang="fr-FR" sz="2800" dirty="0">
                <a:latin typeface="Arial Narrow" panose="020B0606020202030204" pitchFamily="34" charset="0"/>
              </a:rPr>
              <a:t>Il y a un autre VOUS qui est hors de votre corps…</a:t>
            </a:r>
          </a:p>
          <a:p>
            <a:pPr lvl="1"/>
            <a:r>
              <a:rPr lang="fr-FR" sz="2800" dirty="0">
                <a:latin typeface="Arial Narrow" panose="020B0606020202030204" pitchFamily="34" charset="0"/>
              </a:rPr>
              <a:t>C’est l’Esprit Divin en vous, qui est le vrai VOUS,</a:t>
            </a:r>
          </a:p>
          <a:p>
            <a:pPr lvl="1"/>
            <a:r>
              <a:rPr lang="fr-FR" sz="2800" dirty="0">
                <a:latin typeface="Arial Narrow" panose="020B0606020202030204" pitchFamily="34" charset="0"/>
              </a:rPr>
              <a:t>Cet autre VOUS est connecté avec l’Univers</a:t>
            </a:r>
          </a:p>
          <a:p>
            <a:pPr lvl="1"/>
            <a:r>
              <a:rPr lang="fr-FR" sz="2800" dirty="0">
                <a:latin typeface="Arial Narrow" panose="020B0606020202030204" pitchFamily="34" charset="0"/>
              </a:rPr>
              <a:t>Cet Esprit Divin en vous interagit avec l’Univers et cocréé vos réalisations en tant qu’être humain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902FEE-B9FA-5ACE-5A98-A0FB797DADD5}"/>
              </a:ext>
            </a:extLst>
          </p:cNvPr>
          <p:cNvSpPr txBox="1">
            <a:spLocks/>
          </p:cNvSpPr>
          <p:nvPr/>
        </p:nvSpPr>
        <p:spPr>
          <a:xfrm>
            <a:off x="601894" y="5461461"/>
            <a:ext cx="10925710" cy="91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Notre définition du vrai VOUS est basée sur deux enseignements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DAB0EB-2639-B5FB-2120-8F044BB31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22" y="1404618"/>
            <a:ext cx="3266595" cy="40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4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D45EE58-14C9-D0BE-8812-DD18BD79A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6"/>
          <a:stretch/>
        </p:blipFill>
        <p:spPr>
          <a:xfrm>
            <a:off x="6367549" y="1335640"/>
            <a:ext cx="5361709" cy="50660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3DBFD5-1F08-EE56-E835-0ADAC886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Arial Narrow" panose="020B0606020202030204" pitchFamily="34" charset="0"/>
              </a:rPr>
              <a:t>1- Rapports d’Expériences de Morts Imminentes (EMI)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54D521-FE58-2313-C35F-F035073F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9" y="1342598"/>
            <a:ext cx="6816047" cy="5066084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endParaRPr lang="fr-FR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Plusieurs personnes sujettes à une expérience de mort imminente rapportent ce qu’elles ont vécues (à plusieurs reprises en différents endroits de la Planète)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Ces rapports confirment une convergence du fait que notre Être intérieur n’est pas logé dans notre cerveau mais quelque part…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Cet Être intérieur qui pourrait être appelé ‘’AME’’ est réel et a été scientifiquement prouvé comme pesant 21 grammes (Dr. Duncan Mac </a:t>
            </a:r>
            <a:r>
              <a:rPr lang="fr-FR" dirty="0" err="1">
                <a:solidFill>
                  <a:schemeClr val="bg1"/>
                </a:solidFill>
                <a:latin typeface="Arial Narrow" panose="020B0606020202030204" pitchFamily="34" charset="0"/>
              </a:rPr>
              <a:t>Dougall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 en 1907) </a:t>
            </a:r>
          </a:p>
          <a:p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Cet Être intérieur est actif tout le temps, présent partout, mais déconnecté avec notre conscience dans les circonstances normales</a:t>
            </a:r>
          </a:p>
        </p:txBody>
      </p:sp>
    </p:spTree>
    <p:extLst>
      <p:ext uri="{BB962C8B-B14F-4D97-AF65-F5344CB8AC3E}">
        <p14:creationId xmlns:p14="http://schemas.microsoft.com/office/powerpoint/2010/main" val="272014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F93963-67D7-4EBE-33B9-C6AF9887E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56" y="1476633"/>
            <a:ext cx="8237913" cy="46338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CB3628-9647-31B0-03A9-B9029125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947"/>
            <a:ext cx="10515600" cy="1021887"/>
          </a:xfrm>
        </p:spPr>
        <p:txBody>
          <a:bodyPr/>
          <a:lstStyle/>
          <a:p>
            <a:r>
              <a:rPr lang="fr-FR" b="1" dirty="0">
                <a:latin typeface="Arial Narrow" panose="020B0606020202030204" pitchFamily="34" charset="0"/>
              </a:rPr>
              <a:t>2- Les enseignements de Gregg Braden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9B925-1B1A-90C3-E47C-381F064A5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6" y="1530849"/>
            <a:ext cx="6466726" cy="464611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Gregg Braden </a:t>
            </a:r>
            <a:r>
              <a:rPr lang="fr-FR" sz="2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un écrivain Américain bien connu pour ses publications établissant les liens entre la science et la spiritualité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publié plusieurs livres. Ex. La Divine Matrice, Relier le temps, l’espace, Miracles et croyances (1er </a:t>
            </a:r>
            <a:r>
              <a:rPr lang="fr-FR" sz="26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décembre</a:t>
            </a:r>
            <a:r>
              <a:rPr lang="fr-FR" sz="26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b="1" dirty="0">
                <a:latin typeface="Arial Narrow" panose="020B0606020202030204" pitchFamily="34" charset="0"/>
              </a:rPr>
              <a:t>Gregg Braden </a:t>
            </a:r>
            <a:r>
              <a:rPr lang="fr-FR" sz="2600" dirty="0">
                <a:latin typeface="Arial Narrow" panose="020B0606020202030204" pitchFamily="34" charset="0"/>
              </a:rPr>
              <a:t>défend le fait que l’Univers est connecté par l’espace (le vide)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dirty="0">
                <a:latin typeface="Arial Narrow" panose="020B0606020202030204" pitchFamily="34" charset="0"/>
              </a:rPr>
              <a:t>Il explique que nos émotions affectent notre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dirty="0">
                <a:latin typeface="Arial Narrow" panose="020B0606020202030204" pitchFamily="34" charset="0"/>
              </a:rPr>
              <a:t>Ainsi, notre situation mentale peut créer notre potentiel de réussite ou d’échec au travail et dans la vie</a:t>
            </a:r>
          </a:p>
        </p:txBody>
      </p:sp>
    </p:spTree>
    <p:extLst>
      <p:ext uri="{BB962C8B-B14F-4D97-AF65-F5344CB8AC3E}">
        <p14:creationId xmlns:p14="http://schemas.microsoft.com/office/powerpoint/2010/main" val="31368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78C4E-3E01-3DC9-F34A-4E7B177E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96"/>
            <a:ext cx="10515600" cy="808582"/>
          </a:xfrm>
        </p:spPr>
        <p:txBody>
          <a:bodyPr>
            <a:normAutofit/>
          </a:bodyPr>
          <a:lstStyle/>
          <a:p>
            <a:r>
              <a:rPr lang="fr-FR" sz="3200" b="1" kern="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l’Etat d’esprit est un ensemble de fortes croyances</a:t>
            </a:r>
            <a:r>
              <a:rPr lang="fr-FR" sz="3200" b="1" kern="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Alors…</a:t>
            </a:r>
            <a:endParaRPr lang="fr-FR" sz="3200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953B4-48D6-4F0B-50DA-8BF9B9E9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31" y="1268979"/>
            <a:ext cx="7145740" cy="49323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r-FR" sz="3200" dirty="0">
                <a:latin typeface="Arial Narrow" panose="020B0606020202030204" pitchFamily="34" charset="0"/>
              </a:rPr>
              <a:t>Nous devons avoir la capacité de changer nos croyances, de transformer notre perception de nous-même</a:t>
            </a:r>
          </a:p>
          <a:p>
            <a:r>
              <a:rPr lang="fr-FR" sz="3500" b="1" dirty="0">
                <a:latin typeface="Arial Narrow" panose="020B0606020202030204" pitchFamily="34" charset="0"/>
              </a:rPr>
              <a:t>Cette séance vise à :</a:t>
            </a:r>
          </a:p>
          <a:p>
            <a:pPr lvl="1"/>
            <a:r>
              <a:rPr lang="fr-FR" sz="3200" dirty="0">
                <a:latin typeface="Arial Narrow" panose="020B0606020202030204" pitchFamily="34" charset="0"/>
              </a:rPr>
              <a:t>Offrir une opportunité de revisiter notre perception de Qui nous sommes</a:t>
            </a:r>
          </a:p>
          <a:p>
            <a:pPr lvl="1"/>
            <a:r>
              <a:rPr lang="fr-FR" sz="3200" dirty="0">
                <a:latin typeface="Arial Narrow" panose="020B0606020202030204" pitchFamily="34" charset="0"/>
              </a:rPr>
              <a:t>Nous conduire dans un voyage pour :</a:t>
            </a:r>
          </a:p>
          <a:p>
            <a:pPr lvl="2"/>
            <a:r>
              <a:rPr lang="fr-FR" sz="2800" dirty="0">
                <a:latin typeface="Arial Narrow" panose="020B0606020202030204" pitchFamily="34" charset="0"/>
              </a:rPr>
              <a:t>Questionner nos vieilles habitudes d’utilisation de notre potentiel</a:t>
            </a:r>
          </a:p>
          <a:p>
            <a:pPr lvl="2"/>
            <a:r>
              <a:rPr lang="fr-FR" sz="2800" dirty="0">
                <a:latin typeface="Arial Narrow" panose="020B0606020202030204" pitchFamily="34" charset="0"/>
              </a:rPr>
              <a:t>Créer une attitude constructive et prendre le control de notre travail et de notre vie</a:t>
            </a:r>
          </a:p>
          <a:p>
            <a:pPr marL="685800" lvl="2">
              <a:spcBef>
                <a:spcPts val="1000"/>
              </a:spcBef>
            </a:pPr>
            <a:r>
              <a:rPr lang="fr-FR" sz="3200" dirty="0">
                <a:latin typeface="Arial Narrow" panose="020B0606020202030204" pitchFamily="34" charset="0"/>
              </a:rPr>
              <a:t>Développer notre capacité d’auto influence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77164-04D0-5950-5F03-EA18DAEFC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0" r="33250"/>
          <a:stretch/>
        </p:blipFill>
        <p:spPr>
          <a:xfrm>
            <a:off x="7875870" y="1268979"/>
            <a:ext cx="3545813" cy="49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6ADAD-2553-BB0B-D935-935ECEDF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latin typeface="Arial Narrow" panose="020B0606020202030204" pitchFamily="34" charset="0"/>
              </a:rPr>
              <a:t>Deux pistes pour créer un fort Etat d’Esprit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5BB88A-BB24-6B00-EEAC-981A3119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974"/>
            <a:ext cx="4796442" cy="3812772"/>
          </a:xfr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Se déplacer d’un état d’esprit statique vers un état d’esprit croissant</a:t>
            </a:r>
          </a:p>
          <a:p>
            <a:r>
              <a:rPr lang="fr-FR" sz="4000" dirty="0">
                <a:solidFill>
                  <a:schemeClr val="bg1"/>
                </a:solidFill>
                <a:latin typeface="Arial Narrow" panose="020B0606020202030204" pitchFamily="34" charset="0"/>
              </a:rPr>
              <a:t>Réévaluer notre relation avec le succès et l’échec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35DA33-790A-3BE8-0A0B-AB67277BD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42" y="1742974"/>
            <a:ext cx="5719158" cy="38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1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874F8-73C0-61CE-8172-CB893A3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72" y="283306"/>
            <a:ext cx="10946254" cy="898410"/>
          </a:xfrm>
        </p:spPr>
        <p:txBody>
          <a:bodyPr>
            <a:normAutofit/>
          </a:bodyPr>
          <a:lstStyle/>
          <a:p>
            <a:pPr algn="ctr"/>
            <a:r>
              <a:rPr lang="fr-FR" sz="4000" b="1">
                <a:latin typeface="Arial Narrow" panose="020B0606020202030204" pitchFamily="34" charset="0"/>
              </a:rPr>
              <a:t>Exercice 1: A quoi ressemble votre Etat d’esprit ?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7A331C7-A820-D412-4304-6AC0EDEE2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53229"/>
              </p:ext>
            </p:extLst>
          </p:nvPr>
        </p:nvGraphicFramePr>
        <p:xfrm>
          <a:off x="612171" y="1181716"/>
          <a:ext cx="8646622" cy="4358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353">
                  <a:extLst>
                    <a:ext uri="{9D8B030D-6E8A-4147-A177-3AD203B41FA5}">
                      <a16:colId xmlns:a16="http://schemas.microsoft.com/office/drawing/2014/main" val="3831217472"/>
                    </a:ext>
                  </a:extLst>
                </a:gridCol>
                <a:gridCol w="2270760">
                  <a:extLst>
                    <a:ext uri="{9D8B030D-6E8A-4147-A177-3AD203B41FA5}">
                      <a16:colId xmlns:a16="http://schemas.microsoft.com/office/drawing/2014/main" val="2093518718"/>
                    </a:ext>
                  </a:extLst>
                </a:gridCol>
                <a:gridCol w="2618509">
                  <a:extLst>
                    <a:ext uri="{9D8B030D-6E8A-4147-A177-3AD203B41FA5}">
                      <a16:colId xmlns:a16="http://schemas.microsoft.com/office/drawing/2014/main" val="1982106769"/>
                    </a:ext>
                  </a:extLst>
                </a:gridCol>
              </a:tblGrid>
              <a:tr h="65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87655" algn="l"/>
                        </a:tabLst>
                      </a:pPr>
                      <a:r>
                        <a:rPr lang="en-US" sz="400" kern="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4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" kern="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4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" kern="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fr-FR" sz="4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527973"/>
                  </a:ext>
                </a:extLst>
              </a:tr>
              <a:tr h="437346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tabLst>
                          <a:tab pos="287655" algn="l"/>
                        </a:tabLs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1- Je vois des revers comme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Un échec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Une opportunité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170573"/>
                  </a:ext>
                </a:extLst>
              </a:tr>
              <a:tr h="446108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tabLst>
                          <a:tab pos="287655" algn="l"/>
                        </a:tabLs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2- Les critiques sont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Blessants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Constructifs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202000"/>
                  </a:ext>
                </a:extLst>
              </a:tr>
              <a:tr h="482138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tabLst>
                          <a:tab pos="287655" algn="l"/>
                        </a:tabLs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3- Devant un obstacle, je 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Démissionne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Fonce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836528"/>
                  </a:ext>
                </a:extLst>
              </a:tr>
              <a:tr h="868059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tabLst>
                          <a:tab pos="287655" algn="l"/>
                        </a:tabLs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4- Je vois le succès des autre comme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0" noProof="0" dirty="0">
                          <a:effectLst/>
                          <a:latin typeface="Arial Narrow" panose="020B0606020202030204" pitchFamily="34" charset="0"/>
                        </a:rPr>
                        <a:t>Une menace à mes objectifs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0" noProof="0" dirty="0">
                          <a:effectLst/>
                          <a:latin typeface="Arial Narrow" panose="020B0606020202030204" pitchFamily="34" charset="0"/>
                        </a:rPr>
                        <a:t>Un atout pour mes objectifs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809265"/>
                  </a:ext>
                </a:extLst>
              </a:tr>
              <a:tr h="460802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tabLst>
                          <a:tab pos="287655" algn="l"/>
                        </a:tabLs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5- Pour moi, les défis sont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0" noProof="0" dirty="0">
                          <a:effectLst/>
                          <a:latin typeface="Arial Narrow" panose="020B0606020202030204" pitchFamily="34" charset="0"/>
                        </a:rPr>
                        <a:t>Inquiétants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0" noProof="0" dirty="0">
                          <a:effectLst/>
                          <a:latin typeface="Arial Narrow" panose="020B0606020202030204" pitchFamily="34" charset="0"/>
                        </a:rPr>
                        <a:t>Excitants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263705"/>
                  </a:ext>
                </a:extLst>
              </a:tr>
              <a:tr h="845183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tabLst>
                          <a:tab pos="287655" algn="l"/>
                        </a:tabLs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6- Dans les moment de transformation, je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Attend et je vois venir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Content d’apprendre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253640"/>
                  </a:ext>
                </a:extLst>
              </a:tr>
              <a:tr h="556504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tabLst>
                          <a:tab pos="287655" algn="l"/>
                        </a:tabLst>
                      </a:pPr>
                      <a:r>
                        <a:rPr lang="fr-FR" sz="2400" kern="100" noProof="0" dirty="0">
                          <a:effectLst/>
                          <a:latin typeface="Arial Narrow" panose="020B0606020202030204" pitchFamily="34" charset="0"/>
                        </a:rPr>
                        <a:t>7- Dans mon travaille crois 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0" noProof="0" dirty="0">
                          <a:effectLst/>
                          <a:latin typeface="Arial Narrow" panose="020B0606020202030204" pitchFamily="34" charset="0"/>
                        </a:rPr>
                        <a:t>Au Progrès désordonné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0" noProof="0" dirty="0">
                          <a:effectLst/>
                          <a:latin typeface="Arial Narrow" panose="020B0606020202030204" pitchFamily="34" charset="0"/>
                        </a:rPr>
                        <a:t>Au Perfectionnisme</a:t>
                      </a:r>
                      <a:endParaRPr lang="fr-FR" sz="2400" kern="100" noProof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488448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80C979C2-A968-8702-C371-E08BA2D9DFA7}"/>
              </a:ext>
            </a:extLst>
          </p:cNvPr>
          <p:cNvSpPr txBox="1">
            <a:spLocks/>
          </p:cNvSpPr>
          <p:nvPr/>
        </p:nvSpPr>
        <p:spPr>
          <a:xfrm>
            <a:off x="612171" y="5676283"/>
            <a:ext cx="10946255" cy="724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Commentaire : Avez-vous un maximum à gauche ou à droite ?</a:t>
            </a:r>
          </a:p>
        </p:txBody>
      </p:sp>
    </p:spTree>
    <p:extLst>
      <p:ext uri="{BB962C8B-B14F-4D97-AF65-F5344CB8AC3E}">
        <p14:creationId xmlns:p14="http://schemas.microsoft.com/office/powerpoint/2010/main" val="15323357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Grand écran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Edwardian Script ITC</vt:lpstr>
      <vt:lpstr>Thème Office</vt:lpstr>
      <vt:lpstr>Le Pouvoir de l’Etat d’Esprit</vt:lpstr>
      <vt:lpstr>Présentation PowerPoint</vt:lpstr>
      <vt:lpstr>Définir “l’Etat d’esprit” Par Carol Dweck, Pschycologue de l’Université de Standford et auteur de Mindset: The New Psychology of Success. </vt:lpstr>
      <vt:lpstr>Pourquoi parler de votre Etat d’esprit ?</vt:lpstr>
      <vt:lpstr>1- Rapports d’Expériences de Morts Imminentes (EMI)</vt:lpstr>
      <vt:lpstr>2- Les enseignements de Gregg Braden</vt:lpstr>
      <vt:lpstr>Si l’Etat d’esprit est un ensemble de fortes croyances… Alors…</vt:lpstr>
      <vt:lpstr>Deux pistes pour créer un fort Etat d’Esprit</vt:lpstr>
      <vt:lpstr>Exercice 1: A quoi ressemble votre Etat d’esprit ?</vt:lpstr>
      <vt:lpstr>Se déplacer d’un état d’esprit statique vers un état d’esprit croissant</vt:lpstr>
      <vt:lpstr>Se déplacer d’un état d’esprit statique vers un état d’esprit croissant</vt:lpstr>
      <vt:lpstr>Réévaluer notre relation avec le succès et l’échec</vt:lpstr>
      <vt:lpstr>Êtes-vous un gagnant ou un perdant ?</vt:lpstr>
      <vt:lpstr>Questions and réponses… 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mindset</dc:title>
  <dc:creator>Kofi Kumodzi</dc:creator>
  <cp:lastModifiedBy>Kofi Kumodzi</cp:lastModifiedBy>
  <cp:revision>14</cp:revision>
  <dcterms:created xsi:type="dcterms:W3CDTF">2024-02-24T23:27:59Z</dcterms:created>
  <dcterms:modified xsi:type="dcterms:W3CDTF">2024-08-14T19:57:58Z</dcterms:modified>
</cp:coreProperties>
</file>